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57" r:id="rId4"/>
    <p:sldId id="352" r:id="rId5"/>
    <p:sldId id="353" r:id="rId6"/>
    <p:sldId id="354" r:id="rId7"/>
    <p:sldId id="336" r:id="rId8"/>
    <p:sldId id="355" r:id="rId9"/>
    <p:sldId id="402" r:id="rId10"/>
    <p:sldId id="403" r:id="rId11"/>
    <p:sldId id="265" r:id="rId12"/>
    <p:sldId id="358" r:id="rId13"/>
    <p:sldId id="266" r:id="rId14"/>
    <p:sldId id="394" r:id="rId15"/>
    <p:sldId id="401" r:id="rId16"/>
    <p:sldId id="396" r:id="rId17"/>
    <p:sldId id="398" r:id="rId18"/>
    <p:sldId id="399" r:id="rId19"/>
    <p:sldId id="400" r:id="rId20"/>
    <p:sldId id="267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268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269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93" r:id="rId67"/>
    <p:sldId id="27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obbyful.co.kr/term-privacy.html" TargetMode="External"/><Relationship Id="rId3" Type="http://schemas.openxmlformats.org/officeDocument/2006/relationships/tags" Target="../tags/tag20.xml"/><Relationship Id="rId7" Type="http://schemas.openxmlformats.org/officeDocument/2006/relationships/hyperlink" Target="https://hobbyful.co.kr/term-provision.html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Web</a:t>
            </a:r>
            <a:r>
              <a:rPr kumimoji="1" lang="en-US" altLang="ko-KR" sz="3200" b="1" spc="-150" dirty="0">
                <a:solidFill>
                  <a:srgbClr val="FF91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ko-KR" sz="3200" b="1" spc="-150" dirty="0" smtClean="0">
                <a:solidFill>
                  <a:srgbClr val="FF91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smtClean="0"/>
              <a:t>마이페이지</a:t>
            </a:r>
            <a:endParaRPr lang="en-US" altLang="ko-KR" sz="240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99221"/>
            <a:ext cx="9040536" cy="20640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353726" y="1957263"/>
            <a:ext cx="2709644" cy="24060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53726" y="4363279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53726" y="5469275"/>
            <a:ext cx="2709644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8" name="그림 3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3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로그인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883388" y="2599729"/>
            <a:ext cx="1739842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143461" y="3399827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43462" y="3806303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79559" y="3399827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9559" y="3792041"/>
            <a:ext cx="46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76723" y="4191287"/>
            <a:ext cx="210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759946" y="4620841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545716" y="462084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06687" y="2494722"/>
            <a:ext cx="1789043" cy="53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Hobby Factory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38939" y="3294820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8939" y="3687034"/>
            <a:ext cx="47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PW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9681" y="4086280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로그인정보를 분실하셨나요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?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911" y="4468286"/>
            <a:ext cx="1051892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589681" y="4468286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찾기</a:t>
            </a: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그림 6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143461" y="363205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0143462" y="4038534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79559" y="3632058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</a:rPr>
              <a:t>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79559" y="402427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08487" y="4595510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49336" y="2179374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704158" y="2179374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47826" y="3083032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0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아이디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20327" y="330070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9353726" y="1945700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49336" y="2179373"/>
            <a:ext cx="1359212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4158" y="2179373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21620" y="3532935"/>
            <a:ext cx="21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회원님의 아이디는 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‘ezennum17’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입니다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57725" y="439540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로그인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2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66760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66761" y="3701296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38939" y="3294820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38939" y="3687034"/>
            <a:ext cx="56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20327" y="2850801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461" y="3632052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143462" y="4038528"/>
            <a:ext cx="1739842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79559" y="3632052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79559" y="4024266"/>
            <a:ext cx="54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10000"/>
                  </a:schemeClr>
                </a:solidFill>
              </a:rPr>
              <a:t>Email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308487" y="4595504"/>
            <a:ext cx="868310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조회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49336" y="2179368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04158" y="2179368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47826" y="3083026"/>
            <a:ext cx="216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ID,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이메일을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1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비밀번호 찾기 </a:t>
            </a:r>
            <a:r>
              <a:rPr lang="ko-KR" altLang="en-US" dirty="0" smtClean="0">
                <a:solidFill>
                  <a:srgbClr val="002060"/>
                </a:solidFill>
              </a:rPr>
              <a:t>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09730" y="2164671"/>
            <a:ext cx="2786270" cy="3132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7115" y="2164672"/>
            <a:ext cx="1395749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10528" y="3294820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42032" y="32948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8758" y="2850801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56432" y="4163175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02865" y="2164672"/>
            <a:ext cx="1395749" cy="435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10528" y="3651592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42032" y="365159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349336" y="2179369"/>
            <a:ext cx="1359212" cy="435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아이디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704158" y="2179369"/>
            <a:ext cx="1359212" cy="435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비밀번호 찾기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237745" y="3804045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369249" y="380404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새비밀번호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5975" y="3360026"/>
            <a:ext cx="2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변경할 비밀번호를 입력해주세요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283649" y="4672400"/>
            <a:ext cx="892865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변</a:t>
            </a:r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0237745" y="4160817"/>
            <a:ext cx="1789043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369249" y="41608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630" y="2284897"/>
            <a:ext cx="9040536" cy="20783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>
                    <a:lumMod val="10000"/>
                  </a:schemeClr>
                </a:solidFill>
              </a:rPr>
              <a:t>타이틀 이미지</a:t>
            </a:r>
            <a:endParaRPr lang="ko-KR" alt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4363279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클래스 목록</a:t>
            </a:r>
            <a:endParaRPr lang="ko-KR" altLang="en-US" sz="28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5469275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2">
                    <a:lumMod val="10000"/>
                  </a:schemeClr>
                </a:solidFill>
              </a:rPr>
              <a:t>판매상품 </a:t>
            </a:r>
            <a:r>
              <a:rPr lang="ko-KR" altLang="en-US" sz="2800">
                <a:solidFill>
                  <a:schemeClr val="tx2">
                    <a:lumMod val="10000"/>
                  </a:schemeClr>
                </a:solidFill>
              </a:rPr>
              <a:t>목록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261126" y="1626000"/>
            <a:ext cx="874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2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87217" y="1697531"/>
            <a:ext cx="5128592" cy="47827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38940" y="1818862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3091" y="2507705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33092" y="291418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26365" y="250770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6365" y="2899919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7101" y="5640102"/>
            <a:ext cx="40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본인은 만 </a:t>
            </a:r>
            <a:r>
              <a:rPr lang="en-US" altLang="ko-KR" sz="1200">
                <a:solidFill>
                  <a:schemeClr val="bg2"/>
                </a:solidFill>
              </a:rPr>
              <a:t>14</a:t>
            </a:r>
            <a:r>
              <a:rPr lang="ko-KR" altLang="en-US" sz="1200">
                <a:solidFill>
                  <a:schemeClr val="bg2"/>
                </a:solidFill>
              </a:rPr>
              <a:t>세 이상이며</a:t>
            </a:r>
            <a:r>
              <a:rPr lang="en-US" altLang="ko-KR" sz="1200">
                <a:solidFill>
                  <a:schemeClr val="bg2"/>
                </a:solidFill>
              </a:rPr>
              <a:t>, </a:t>
            </a:r>
            <a:r>
              <a:rPr lang="ko-KR" altLang="en-US" sz="1200">
                <a:solidFill>
                  <a:schemeClr val="bg2"/>
                </a:solidFill>
              </a:rPr>
              <a:t>회원 가입하면 하비풀의 </a:t>
            </a:r>
            <a:r>
              <a:rPr lang="ko-KR" altLang="en-US" sz="1200" u="sng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200">
                <a:solidFill>
                  <a:schemeClr val="bg2"/>
                </a:solidFill>
              </a:rPr>
              <a:t>, </a:t>
            </a:r>
            <a:r>
              <a:rPr lang="ko-KR" altLang="en-US" sz="1200" u="sng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200">
                <a:solidFill>
                  <a:schemeClr val="bg2"/>
                </a:solidFill>
              </a:rPr>
              <a:t>에 동의하는 것입니다</a:t>
            </a:r>
            <a:r>
              <a:rPr lang="en-US" altLang="ko-KR" sz="1200">
                <a:solidFill>
                  <a:schemeClr val="bg2"/>
                </a:solidFill>
              </a:rPr>
              <a:t>.</a:t>
            </a:r>
            <a:endParaRPr lang="ko-KR" altLang="en-US" sz="1200">
              <a:solidFill>
                <a:schemeClr val="bg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17763" y="6125831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55804" y="2331373"/>
            <a:ext cx="805069" cy="805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2"/>
                </a:solidFill>
              </a:rPr>
              <a:t>+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3091" y="329186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33092" y="3698342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26365" y="32918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26365" y="36840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3091" y="4051980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33092" y="4458456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226365" y="4051980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6365" y="444419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3091" y="4836141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33092" y="5242617"/>
            <a:ext cx="178904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226365" y="4836141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26365" y="5228355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29809" y="2507705"/>
            <a:ext cx="786848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중복확인</a:t>
            </a:r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79559" y="2051089"/>
            <a:ext cx="2416864" cy="345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02699" y="2547913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302700" y="31464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495973" y="2547913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95973" y="31321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비밀번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</a:rPr>
              <a:t>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6642" y="5669133"/>
            <a:ext cx="25426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2"/>
                </a:solidFill>
              </a:rPr>
              <a:t>본인은 만 </a:t>
            </a:r>
            <a:r>
              <a:rPr lang="en-US" altLang="ko-KR" sz="1050" dirty="0">
                <a:solidFill>
                  <a:schemeClr val="bg2"/>
                </a:solidFill>
              </a:rPr>
              <a:t>14</a:t>
            </a:r>
            <a:r>
              <a:rPr lang="ko-KR" altLang="en-US" sz="1050" dirty="0">
                <a:solidFill>
                  <a:schemeClr val="bg2"/>
                </a:solidFill>
              </a:rPr>
              <a:t>세 이상이며</a:t>
            </a:r>
            <a:r>
              <a:rPr lang="en-US" altLang="ko-KR" sz="1050" dirty="0">
                <a:solidFill>
                  <a:schemeClr val="bg2"/>
                </a:solidFill>
              </a:rPr>
              <a:t>, </a:t>
            </a:r>
            <a:r>
              <a:rPr lang="ko-KR" altLang="en-US" sz="1050" dirty="0">
                <a:solidFill>
                  <a:schemeClr val="bg2"/>
                </a:solidFill>
              </a:rPr>
              <a:t>회원 가입하면 </a:t>
            </a:r>
            <a:r>
              <a:rPr lang="ko-KR" altLang="en-US" sz="1050" dirty="0" err="1">
                <a:solidFill>
                  <a:schemeClr val="bg2"/>
                </a:solidFill>
              </a:rPr>
              <a:t>하비풀의</a:t>
            </a:r>
            <a:r>
              <a:rPr lang="ko-KR" altLang="en-US" sz="1050" dirty="0">
                <a:solidFill>
                  <a:schemeClr val="bg2"/>
                </a:solidFill>
              </a:rPr>
              <a:t> </a:t>
            </a:r>
            <a:r>
              <a:rPr lang="ko-KR" altLang="en-US" sz="1050" u="sng" dirty="0">
                <a:solidFill>
                  <a:schemeClr val="bg2"/>
                </a:solidFill>
                <a:hlinkClick r:id="rId7" tooltip="서비스 이용약관"/>
              </a:rPr>
              <a:t>서비스 이용약관</a:t>
            </a:r>
            <a:r>
              <a:rPr lang="en-US" altLang="ko-KR" sz="1050" dirty="0">
                <a:solidFill>
                  <a:schemeClr val="bg2"/>
                </a:solidFill>
              </a:rPr>
              <a:t>, </a:t>
            </a:r>
            <a:r>
              <a:rPr lang="ko-KR" altLang="en-US" sz="1050" u="sng" dirty="0">
                <a:solidFill>
                  <a:schemeClr val="bg2"/>
                </a:solidFill>
                <a:hlinkClick r:id="rId8" tooltip="개인정보 취급방침"/>
              </a:rPr>
              <a:t>개인정보 취급방침</a:t>
            </a:r>
            <a:r>
              <a:rPr lang="ko-KR" altLang="en-US" sz="1050" dirty="0">
                <a:solidFill>
                  <a:schemeClr val="bg2"/>
                </a:solidFill>
              </a:rPr>
              <a:t>에 동의하는 것입니다</a:t>
            </a:r>
            <a:r>
              <a:rPr lang="en-US" altLang="ko-KR" sz="1050" dirty="0">
                <a:solidFill>
                  <a:schemeClr val="bg2"/>
                </a:solidFill>
              </a:rPr>
              <a:t>.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178939" y="6209084"/>
            <a:ext cx="1059217" cy="305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회원가입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02699" y="351754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302700" y="388868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495973" y="350328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2">
                    <a:lumMod val="10000"/>
                  </a:schemeClr>
                </a:solidFill>
              </a:rPr>
              <a:t>재입력</a:t>
            </a:r>
            <a:endParaRPr lang="ko-KR" alt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95973" y="387442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02699" y="425982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302700" y="463096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495973" y="424556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이메일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95973" y="4616706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닉네임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302699" y="5002108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302700" y="5373246"/>
            <a:ext cx="1593724" cy="26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495973" y="4987846"/>
            <a:ext cx="806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생년월일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495973" y="5358984"/>
            <a:ext cx="6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휴대폰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302700" y="2888657"/>
            <a:ext cx="633056" cy="1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/>
                </a:solidFill>
              </a:rPr>
              <a:t>중복확인</a:t>
            </a:r>
            <a:endParaRPr lang="ko-KR" altLang="en-US" sz="800">
              <a:solidFill>
                <a:schemeClr val="bg2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9353726" y="1945696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>
                <a:solidFill>
                  <a:schemeClr val="bg2"/>
                </a:solidFill>
              </a:rPr>
              <a:t>마이페이지</a:t>
            </a:r>
            <a:endParaRPr lang="en-US" altLang="ko-KR" sz="2400">
              <a:solidFill>
                <a:schemeClr val="bg2"/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484739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857662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="" xmlns:a16="http://schemas.microsoft.com/office/drawing/2014/main" id="{196C4683-35B5-4AFC-9EEF-E46E4B0304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="" xmlns:a16="http://schemas.microsoft.com/office/drawing/2014/main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="" xmlns:a16="http://schemas.microsoft.com/office/drawing/2014/main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3141817"/>
            <a:ext cx="8343009" cy="3205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28630" y="2299221"/>
            <a:ext cx="90405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69E3F38C-EF40-4ECD-9635-C0BC5FAEC3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349103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="" xmlns:a16="http://schemas.microsoft.com/office/drawing/2014/main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="" xmlns:a16="http://schemas.microsoft.com/office/drawing/2014/main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="" xmlns:a16="http://schemas.microsoft.com/office/drawing/2014/main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704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B90DD121-7022-4420-BDC7-D54CEB52B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="" xmlns:a16="http://schemas.microsoft.com/office/drawing/2014/main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="" xmlns:a16="http://schemas.microsoft.com/office/drawing/2014/main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="" xmlns:a16="http://schemas.microsoft.com/office/drawing/2014/main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="" xmlns:a16="http://schemas.microsoft.com/office/drawing/2014/main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="" xmlns:a16="http://schemas.microsoft.com/office/drawing/2014/main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="" xmlns:a16="http://schemas.microsoft.com/office/drawing/2014/main" id="{A6D53804-A0E4-4623-A7DB-64B58D67C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="" xmlns:a16="http://schemas.microsoft.com/office/drawing/2014/main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주문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6DA42749-6F99-45C7-A413-8DF2BD1C9A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C3FFBCCB-A329-47BF-9C73-5AEE92E25E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FD4B8925-32C2-40A5-BB2A-E43D8AC127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="" xmlns:a16="http://schemas.microsoft.com/office/drawing/2014/main" id="{AD6D3CBC-75D7-4E4A-A20A-180FE92C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0753D18-8643-4D0E-A942-CD65701AD6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20BAF4EA-FEAE-409C-9608-F28CF6D16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="" xmlns:a16="http://schemas.microsoft.com/office/drawing/2014/main" id="{B69A3ED6-B3E0-454B-8736-DB34C0445F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="" xmlns:a16="http://schemas.microsoft.com/office/drawing/2014/main" id="{BFE3CDBB-B920-4E6A-9830-7A1B80615D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="" xmlns:a16="http://schemas.microsoft.com/office/drawing/2014/main" id="{39E4AA27-340F-4DE7-8C85-3D24EB994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="" xmlns:a16="http://schemas.microsoft.com/office/drawing/2014/main" id="{BDE550A5-A781-4B7D-8EF2-A371B24D2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="" xmlns:a16="http://schemas.microsoft.com/office/drawing/2014/main" id="{CABDEB0A-845B-47FD-A0FC-37CB6FE57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E03C136D-9BE8-4A51-A27D-D5DC8DE9A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="" xmlns:a16="http://schemas.microsoft.com/office/drawing/2014/main" id="{56D88519-F2C3-4D43-94ED-A53DEEDC3F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="" xmlns:a16="http://schemas.microsoft.com/office/drawing/2014/main" id="{A8B18F3E-B7C1-4FE3-B079-F71A9F7282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7" name="그림 5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BBBCA57C-6A3D-4189-98B0-895F40AE3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2" name="그림 21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="" xmlns:a16="http://schemas.microsoft.com/office/drawing/2014/main" id="{CA2E6B0A-1E12-4E54-9963-6D7D3EC7C1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마이페이지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="" xmlns:a16="http://schemas.microsoft.com/office/drawing/2014/main" id="{6647654F-063D-4649-8297-9BAA2B393E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BE703E25-2BE7-43E0-89D7-9DEF71FC29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="" xmlns:a16="http://schemas.microsoft.com/office/drawing/2014/main" id="{CC48845B-1F9E-47FB-9D10-B2082CA5D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CCDF2CE8-5536-4CDB-900F-1CD80C2D4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="" xmlns:a16="http://schemas.microsoft.com/office/drawing/2014/main" id="{F22F5FE9-F4D7-4D16-9D14-D24360016E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="" xmlns:a16="http://schemas.microsoft.com/office/drawing/2014/main" id="{5DB698DF-BA97-45CB-9863-A564A98260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="" xmlns:a16="http://schemas.microsoft.com/office/drawing/2014/main" id="{674A7F41-E521-4EBC-A0E2-522540959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="" xmlns:a16="http://schemas.microsoft.com/office/drawing/2014/main" id="{73A588E9-0BF6-4807-AA16-F9ED990EA1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="" xmlns:a16="http://schemas.microsoft.com/office/drawing/2014/main" id="{63D26B9E-44B8-4201-85F8-E912437850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="" xmlns:a16="http://schemas.microsoft.com/office/drawing/2014/main" id="{49F9AA23-AE09-4FBB-8F4B-EF5E3D2D5F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="" xmlns:a16="http://schemas.microsoft.com/office/drawing/2014/main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="" xmlns:a16="http://schemas.microsoft.com/office/drawing/2014/main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50067" y="1378858"/>
            <a:ext cx="7416735" cy="2120171"/>
            <a:chOff x="450067" y="1378858"/>
            <a:chExt cx="7416735" cy="2120171"/>
          </a:xfrm>
        </p:grpSpPr>
        <p:sp>
          <p:nvSpPr>
            <p:cNvPr id="5" name="TextBox 4"/>
            <p:cNvSpPr txBox="1"/>
            <p:nvPr/>
          </p:nvSpPr>
          <p:spPr>
            <a:xfrm>
              <a:off x="450067" y="1378858"/>
              <a:ext cx="54630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/>
                  </a:solidFill>
                </a:rPr>
                <a:t>실감세대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sz="4400" dirty="0" smtClean="0">
                  <a:solidFill>
                    <a:schemeClr val="bg2"/>
                  </a:solidFill>
                </a:rPr>
                <a:t>實感世代</a:t>
              </a:r>
              <a:r>
                <a:rPr lang="en-US" altLang="ko-KR" sz="4400" dirty="0" smtClean="0">
                  <a:solidFill>
                    <a:schemeClr val="bg2"/>
                  </a:solidFill>
                </a:rPr>
                <a:t>)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실감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實感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)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이란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실제로 체험하는 느낌 이라는 뜻이다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더 많은 자극을 느낄 수 있는 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‘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오프라인 체험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＇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으로 만지고 느끼고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냄새를 맡는 등 직접적인 오감을 충족시키는 다양한 활동들을 선호 하고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만족도가 높으면 가격에 상관없이 소비하는 특징을 보인다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0067" y="4025899"/>
            <a:ext cx="7416735" cy="2120171"/>
            <a:chOff x="8349467" y="1378858"/>
            <a:chExt cx="7416735" cy="2120171"/>
          </a:xfrm>
        </p:grpSpPr>
        <p:sp>
          <p:nvSpPr>
            <p:cNvPr id="7" name="TextBox 6"/>
            <p:cNvSpPr txBox="1"/>
            <p:nvPr/>
          </p:nvSpPr>
          <p:spPr>
            <a:xfrm>
              <a:off x="8349467" y="1378858"/>
              <a:ext cx="2242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err="1" smtClean="0">
                  <a:solidFill>
                    <a:schemeClr val="bg2"/>
                  </a:solidFill>
                </a:rPr>
                <a:t>가취관</a:t>
              </a:r>
              <a:endParaRPr lang="ko-KR" altLang="en-US" sz="4400" dirty="0">
                <a:solidFill>
                  <a:schemeClr val="bg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467" y="2298700"/>
              <a:ext cx="74167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학연과 지연 때문에 형성된 관계를 불편하게 생각한다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</a:p>
            <a:p>
              <a:r>
                <a:rPr lang="ko-KR" altLang="en-US" dirty="0" smtClean="0">
                  <a:solidFill>
                    <a:schemeClr val="bg2"/>
                  </a:solidFill>
                </a:rPr>
                <a:t>서로의 신상 정보를 </a:t>
              </a:r>
              <a:r>
                <a:rPr lang="ko-KR" altLang="en-US" dirty="0">
                  <a:solidFill>
                    <a:schemeClr val="bg2"/>
                  </a:solidFill>
                </a:rPr>
                <a:t>묻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지 않는 가벼운 관계가 좋다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그러나 가벼운 것도 좋지만 취향이 맞아야 한다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볍지만 같은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취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향으로 모이는 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관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계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bg2"/>
                  </a:solidFill>
                </a:rPr>
                <a:t>가취관이</a:t>
              </a:r>
              <a:r>
                <a:rPr lang="ko-KR" altLang="en-US" dirty="0" smtClean="0">
                  <a:solidFill>
                    <a:schemeClr val="bg2"/>
                  </a:solidFill>
                </a:rPr>
                <a:t> 떠오르고 있다</a:t>
              </a:r>
              <a:r>
                <a:rPr lang="en-US" altLang="ko-KR" dirty="0" smtClean="0">
                  <a:solidFill>
                    <a:schemeClr val="bg2"/>
                  </a:solidFill>
                </a:rPr>
                <a:t>.</a:t>
              </a:r>
            </a:p>
          </p:txBody>
        </p:sp>
      </p:grp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00668FB9-B9C6-4720-928F-2157F0F5B1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67984BD9-17E5-408F-8065-88767F787E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="" xmlns:a16="http://schemas.microsoft.com/office/drawing/2014/main" id="{03404088-D5AD-4C6E-AD1F-ACF883D8F8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="" xmlns:a16="http://schemas.microsoft.com/office/drawing/2014/main" id="{717DB7D5-EDCF-4415-93A3-4A845D7CB3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="" xmlns:a16="http://schemas.microsoft.com/office/drawing/2014/main" id="{B8758662-4BBA-4B14-B106-30C4CA5AB6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="" xmlns:a16="http://schemas.microsoft.com/office/drawing/2014/main" id="{004E31B9-8F55-47E1-95C8-A4B73D2CF4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B1E87F26-5DCD-46BA-A938-72A27853B8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내정보관리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="" xmlns:a16="http://schemas.microsoft.com/office/drawing/2014/main" id="{EE6D5F09-F004-46F3-8D0E-AA7BE76F7B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8FCECD19-816F-4961-A67A-F1F3E5A43A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스토어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</a:p>
        </p:txBody>
      </p:sp>
      <p:pic>
        <p:nvPicPr>
          <p:cNvPr id="40" name="그림 3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9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마이페이지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호스트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스토어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="" xmlns:a16="http://schemas.microsoft.com/office/drawing/2014/main" id="{1E30DADB-4190-4BA9-A0D2-5CCAB9C405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err="1" smtClean="0">
                <a:solidFill>
                  <a:srgbClr val="002060"/>
                </a:solidFill>
              </a:rPr>
              <a:t>관심클래스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                 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관심창고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장바구니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="" xmlns:a16="http://schemas.microsoft.com/office/drawing/2014/main" id="{1E160DD2-DBDA-47D9-84EB-36B952C26F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관심클래스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관심창고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="" xmlns:a16="http://schemas.microsoft.com/office/drawing/2014/main" id="{BC306275-13BF-4841-B963-C6411B8652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="" xmlns:a16="http://schemas.microsoft.com/office/drawing/2014/main" val="128853469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="" xmlns:a16="http://schemas.microsoft.com/office/drawing/2014/main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관심</a:t>
                      </a:r>
                      <a:endParaRPr lang="en-US" altLang="ko-KR" sz="90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장바구니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171012"/>
            <a:ext cx="7741433" cy="1736571"/>
            <a:chOff x="719088" y="3089429"/>
            <a:chExt cx="5824008" cy="130645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6" name="그림 4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55000"/>
          <a:ext cx="10515600" cy="5268520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물품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마이클래스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4F1CDA36-2A57-4C46-96F6-BBD89708C5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="" xmlns:a16="http://schemas.microsoft.com/office/drawing/2014/main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="" xmlns:a16="http://schemas.microsoft.com/office/drawing/2014/main" id="{EC4D015A-2859-4B18-9253-F005186A2C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645">
                  <a:extLst>
                    <a:ext uri="{9D8B030D-6E8A-4147-A177-3AD203B41FA5}">
                      <a16:colId xmlns="" xmlns:a16="http://schemas.microsoft.com/office/drawing/2014/main" val="1204164591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rgbClr val="002060"/>
                          </a:solidFill>
                        </a:rPr>
                        <a:t>마이클래스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74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클래스 신청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관심 클래스 등록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11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50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2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환불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20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53267" y="2309524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320298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9431909" y="2022285"/>
            <a:ext cx="2553277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상품카테고리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766874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744335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52427" y="4091856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538432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64522" y="551589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62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상세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2355133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235513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상품이름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848202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상품가격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79122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 구매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4303548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09" y="2007257"/>
            <a:ext cx="2553277" cy="14301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1" y="3495020"/>
            <a:ext cx="14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상품이름     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10944004" y="3472483"/>
            <a:ext cx="1080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상품 가격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6105" y="3952738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상품 구매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9431985" y="4327564"/>
            <a:ext cx="2553277" cy="28765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10000"/>
                  </a:schemeClr>
                </a:solidFill>
              </a:rPr>
              <a:t>장바구니 담기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11390" y="474867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상품소개     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802460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31909" y="5261734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환불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607406" y="1822167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127694" y="1820584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15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상품 소개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7" y="2011799"/>
            <a:ext cx="152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상품소개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8" name="그림 1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84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구매 후기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8301" y="2591940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746" y="2473568"/>
            <a:ext cx="82460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510746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9173" y="3114790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173" y="4383625"/>
            <a:ext cx="8150042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9402647" y="2099943"/>
            <a:ext cx="14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503943" y="2460055"/>
            <a:ext cx="237479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9503942" y="3087886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후기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03943" y="2572307"/>
            <a:ext cx="146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아이디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작성 날짜</a:t>
            </a:r>
            <a:endParaRPr lang="en-US" altLang="ko-KR" sz="800" dirty="0" smtClean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☆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</a:rPr>
              <a:t> ☆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503942" y="4414039"/>
            <a:ext cx="2374791" cy="120765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10000"/>
                  </a:schemeClr>
                </a:solidFill>
              </a:rPr>
              <a:t>답글내용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4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0515600" cy="5434928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9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배송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교환</a:t>
            </a:r>
            <a:r>
              <a:rPr lang="en-US" altLang="ko-KR" dirty="0" smtClean="0">
                <a:solidFill>
                  <a:srgbClr val="002060"/>
                </a:solidFill>
              </a:rPr>
              <a:t>/</a:t>
            </a:r>
            <a:r>
              <a:rPr lang="ko-KR" altLang="en-US" dirty="0" smtClean="0">
                <a:solidFill>
                  <a:srgbClr val="002060"/>
                </a:solidFill>
              </a:rPr>
              <a:t>환불 안내 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1635206"/>
            <a:ext cx="2933354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상품소개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1635206"/>
            <a:ext cx="2830028" cy="3674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구매 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1635206"/>
            <a:ext cx="2751391" cy="367461"/>
          </a:xfrm>
          <a:prstGeom prst="rect">
            <a:avLst/>
          </a:prstGeom>
          <a:solidFill>
            <a:srgbClr val="D961F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  <p:sp>
        <p:nvSpPr>
          <p:cNvPr id="2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06107" y="6288425"/>
            <a:ext cx="2947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클래스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tx2">
                    <a:lumMod val="10000"/>
                  </a:schemeClr>
                </a:solidFill>
              </a:rPr>
              <a:t>DIY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스토어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2">
                    <a:lumMod val="10000"/>
                  </a:schemeClr>
                </a:solidFill>
              </a:rPr>
              <a:t>    고객센터    </a:t>
            </a:r>
            <a:r>
              <a:rPr lang="ko-KR" altLang="en-US" sz="9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endParaRPr lang="ko-KR" altLang="en-US" sz="9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40476" y="3105665"/>
            <a:ext cx="6203092" cy="2433068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353726" y="6254769"/>
            <a:ext cx="2691579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9359036" y="2011799"/>
            <a:ext cx="184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환불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431909" y="2414786"/>
            <a:ext cx="2534422" cy="377608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환불 안내 내용</a:t>
            </a:r>
          </a:p>
        </p:txBody>
      </p:sp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8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2060"/>
                </a:solidFill>
              </a:rPr>
              <a:t>FAQ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FAQ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4454699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5081782"/>
            <a:ext cx="9040536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53726" y="2714323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53726" y="3341406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3726" y="4454699"/>
            <a:ext cx="2709643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질문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5081782"/>
            <a:ext cx="2709643" cy="10993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답변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8" name="그림 27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6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8630" y="3891058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630" y="4532130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8630" y="5081782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630" y="5631434"/>
            <a:ext cx="9040536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1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53726" y="3341406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353726" y="3891058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3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353726" y="4532130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353726" y="5081782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53726" y="5631434"/>
            <a:ext cx="2709644" cy="549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공지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그림 3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8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공지사항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8630" y="2714323"/>
            <a:ext cx="9040536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630" y="3341405"/>
            <a:ext cx="9040536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726" y="2714323"/>
            <a:ext cx="2709644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7481" y="5802594"/>
            <a:ext cx="3032583" cy="44438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53726" y="3341405"/>
            <a:ext cx="2709644" cy="322717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2">
                    <a:lumMod val="10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777056" y="5811139"/>
            <a:ext cx="1862984" cy="333286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목록으로 돌아가기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6" name="그림 2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08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1:1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1:1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tx2">
                    <a:lumMod val="10000"/>
                  </a:schemeClr>
                </a:solidFill>
              </a:rPr>
              <a:t>당신만의 취미클래스로 하비팩토리와 함께하세요</a:t>
            </a:r>
            <a:r>
              <a:rPr lang="en-US" altLang="ko-KR" sz="14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호스트 신청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2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7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호스트 신청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630" y="2164671"/>
            <a:ext cx="9040536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1321" y="3198330"/>
            <a:ext cx="7092538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61321" y="3825412"/>
            <a:ext cx="7092538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7405" y="1510018"/>
            <a:ext cx="2331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로그인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회원가입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4" name="그림 33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8" y="1824576"/>
            <a:ext cx="300023" cy="3000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7747" y="2254831"/>
            <a:ext cx="573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FAQ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공지사항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sz="1600" smtClean="0">
                <a:solidFill>
                  <a:schemeClr val="tx2">
                    <a:lumMod val="10000"/>
                  </a:schemeClr>
                </a:solidFill>
              </a:rPr>
              <a:t>호스트신청</a:t>
            </a:r>
            <a:r>
              <a:rPr lang="en-US" altLang="ko-KR" sz="160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en-US" altLang="ko-KR" sz="16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6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726" y="2164671"/>
            <a:ext cx="2709644" cy="54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53726" y="2300997"/>
            <a:ext cx="27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FAQ   </a:t>
            </a:r>
            <a:r>
              <a:rPr lang="ko-KR" altLang="en-US" sz="1200" smtClean="0">
                <a:solidFill>
                  <a:schemeClr val="tx2">
                    <a:lumMod val="10000"/>
                  </a:schemeClr>
                </a:solidFill>
              </a:rPr>
              <a:t>공지사항    호스트신청</a:t>
            </a:r>
            <a:r>
              <a:rPr lang="en-US" altLang="ko-KR" sz="1200" smtClean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en-US" altLang="ko-KR" sz="1200" b="1" smtClean="0">
                <a:solidFill>
                  <a:schemeClr val="tx2">
                    <a:lumMod val="10000"/>
                  </a:schemeClr>
                </a:solidFill>
              </a:rPr>
              <a:t>1:1</a:t>
            </a:r>
            <a:r>
              <a:rPr lang="ko-KR" altLang="en-US" sz="1200" b="1" smtClean="0">
                <a:solidFill>
                  <a:schemeClr val="tx2">
                    <a:lumMod val="10000"/>
                  </a:schemeClr>
                </a:solidFill>
              </a:rPr>
              <a:t>문의</a:t>
            </a:r>
            <a:endParaRPr lang="ko-KR" altLang="en-US" sz="12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321" y="2797468"/>
            <a:ext cx="709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40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0329" y="6033331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37107" y="3323415"/>
            <a:ext cx="2365870" cy="6270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제목</a:t>
            </a:r>
            <a:r>
              <a:rPr lang="en-US" altLang="ko-KR" sz="2000" smtClean="0">
                <a:solidFill>
                  <a:schemeClr val="tx2">
                    <a:lumMod val="10000"/>
                  </a:schemeClr>
                </a:solidFill>
              </a:rPr>
              <a:t>	</a:t>
            </a:r>
            <a:endParaRPr lang="ko-KR" alt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7107" y="3950497"/>
            <a:ext cx="2365870" cy="20797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mtClean="0">
                <a:solidFill>
                  <a:schemeClr val="tx2">
                    <a:lumMod val="75000"/>
                  </a:schemeClr>
                </a:solidFill>
              </a:rPr>
              <a:t>내용</a:t>
            </a:r>
            <a:endParaRPr lang="ko-KR" altLang="en-US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107" y="2797468"/>
            <a:ext cx="236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solidFill>
                  <a:schemeClr val="tx2">
                    <a:lumMod val="10000"/>
                  </a:schemeClr>
                </a:solidFill>
              </a:rPr>
              <a:t>궁금하신 사항을 물어보시면 성심성의껏 답해드리겠습니다</a:t>
            </a:r>
            <a:r>
              <a:rPr lang="en-US" altLang="ko-KR" sz="1100" smtClean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ko-KR" altLang="en-US" sz="11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45821" y="6118789"/>
            <a:ext cx="1948441" cy="341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10000"/>
                  </a:schemeClr>
                </a:solidFill>
              </a:rPr>
              <a:t>문의하기</a:t>
            </a:r>
            <a:endParaRPr lang="ko-KR" alt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07406" y="1755738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취미바구니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27694" y="1754155"/>
            <a:ext cx="442105" cy="369191"/>
          </a:xfrm>
          <a:prstGeom prst="round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9" y="1571696"/>
            <a:ext cx="300023" cy="30002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88579" y="1606261"/>
            <a:ext cx="98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tx2">
                    <a:lumMod val="10000"/>
                  </a:schemeClr>
                </a:solidFill>
              </a:rPr>
              <a:t>HobbyFactory</a:t>
            </a:r>
            <a:endParaRPr lang="ko-KR" alt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74908" y="1626000"/>
            <a:ext cx="146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2">
                    <a:lumMod val="10000"/>
                  </a:schemeClr>
                </a:solidFill>
              </a:rPr>
              <a:t>취미바구니  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내클래스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  검색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9353726" y="1946225"/>
            <a:ext cx="2709644" cy="119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5516" y="1794122"/>
            <a:ext cx="466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클래스 </a:t>
            </a:r>
            <a:r>
              <a:rPr lang="en-US" altLang="ko-KR" dirty="0" smtClean="0">
                <a:solidFill>
                  <a:schemeClr val="tx2">
                    <a:lumMod val="10000"/>
                  </a:schemeClr>
                </a:solidFill>
              </a:rPr>
              <a:t>			</a:t>
            </a:r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</a:rPr>
              <a:t>스토어 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4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930177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464376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등급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H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altLang="ko-KR" sz="1600" b="0" dirty="0">
                        <a:solidFill>
                          <a:srgbClr val="44546A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6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0" cy="3931744"/>
        </p:xfrm>
        <a:graphic>
          <a:graphicData uri="http://schemas.openxmlformats.org/drawingml/2006/table">
            <a:tbl>
              <a:tblPr/>
              <a:tblGrid>
                <a:gridCol w="824140"/>
                <a:gridCol w="980622"/>
                <a:gridCol w="1244033"/>
                <a:gridCol w="3966822"/>
                <a:gridCol w="698954"/>
                <a:gridCol w="792842"/>
                <a:gridCol w="586808"/>
                <a:gridCol w="586808"/>
                <a:gridCol w="834571"/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22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거절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41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91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1104844"/>
            <a:ext cx="4201124" cy="51943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97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7333" y="1142588"/>
            <a:ext cx="9474111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48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3627</Words>
  <Application>Microsoft Office PowerPoint</Application>
  <PresentationFormat>와이드스크린</PresentationFormat>
  <Paragraphs>2049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507-15</cp:lastModifiedBy>
  <cp:revision>35</cp:revision>
  <dcterms:created xsi:type="dcterms:W3CDTF">2020-03-02T06:04:27Z</dcterms:created>
  <dcterms:modified xsi:type="dcterms:W3CDTF">2020-03-12T00:50:24Z</dcterms:modified>
</cp:coreProperties>
</file>