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457" r:id="rId4"/>
    <p:sldId id="357" r:id="rId5"/>
    <p:sldId id="458" r:id="rId6"/>
    <p:sldId id="352" r:id="rId7"/>
    <p:sldId id="353" r:id="rId8"/>
    <p:sldId id="354" r:id="rId9"/>
    <p:sldId id="459" r:id="rId10"/>
    <p:sldId id="336" r:id="rId11"/>
    <p:sldId id="460" r:id="rId12"/>
    <p:sldId id="355" r:id="rId13"/>
    <p:sldId id="402" r:id="rId14"/>
    <p:sldId id="403" r:id="rId15"/>
    <p:sldId id="265" r:id="rId16"/>
    <p:sldId id="358" r:id="rId17"/>
    <p:sldId id="266" r:id="rId18"/>
    <p:sldId id="394" r:id="rId19"/>
    <p:sldId id="401" r:id="rId20"/>
    <p:sldId id="396" r:id="rId21"/>
    <p:sldId id="398" r:id="rId22"/>
    <p:sldId id="399" r:id="rId23"/>
    <p:sldId id="400" r:id="rId24"/>
    <p:sldId id="267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268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269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446" r:id="rId69"/>
    <p:sldId id="447" r:id="rId70"/>
    <p:sldId id="448" r:id="rId71"/>
    <p:sldId id="449" r:id="rId72"/>
    <p:sldId id="450" r:id="rId73"/>
    <p:sldId id="451" r:id="rId74"/>
    <p:sldId id="452" r:id="rId75"/>
    <p:sldId id="453" r:id="rId76"/>
    <p:sldId id="454" r:id="rId77"/>
    <p:sldId id="455" r:id="rId78"/>
    <p:sldId id="463" r:id="rId79"/>
    <p:sldId id="464" r:id="rId80"/>
    <p:sldId id="465" r:id="rId81"/>
    <p:sldId id="456" r:id="rId82"/>
    <p:sldId id="270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7"/>
    <a:srgbClr val="FF5050"/>
    <a:srgbClr val="66FF66"/>
    <a:srgbClr val="FF64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hobbyful.co.kr/term-privacy.html" TargetMode="External"/><Relationship Id="rId3" Type="http://schemas.openxmlformats.org/officeDocument/2006/relationships/tags" Target="../tags/tag20.xml"/><Relationship Id="rId7" Type="http://schemas.openxmlformats.org/officeDocument/2006/relationships/hyperlink" Target="https://hobbyful.co.kr/term-provision.html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Relationship Id="rId4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Relationship Id="rId4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610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3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80" y="1135122"/>
            <a:ext cx="8278641" cy="53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4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1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99221"/>
            <a:ext cx="9040536" cy="20640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1957263"/>
            <a:ext cx="2709644" cy="24060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그림 3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3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찾기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43461" y="363205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0143462" y="4038534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479559" y="3632058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79559" y="402427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08487" y="4595510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349336" y="2179374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704158" y="2179374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47826" y="3083032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0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997565"/>
            <a:ext cx="59508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</a:t>
            </a:r>
            <a:r>
              <a:rPr lang="ko-KR" altLang="en-US" sz="4000" dirty="0" smtClean="0"/>
              <a:t>설계서</a:t>
            </a:r>
            <a:endParaRPr lang="en-US" altLang="ko-KR" sz="4000" dirty="0" smtClean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 smtClean="0"/>
              <a:t>진행사항 및 계획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9353726" y="194570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349336" y="217937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4158" y="217937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21620" y="353293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57725" y="439540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2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143461" y="3632052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143462" y="403852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79559" y="363205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79559" y="4024266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308487" y="4595504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49336" y="2179368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04158" y="2179368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47826" y="3083026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1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349336" y="2179369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704158" y="2179369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237745" y="3804045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369249" y="3804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5975" y="3360026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283649" y="4672400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237745" y="4160817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369249" y="41608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479559" y="2051089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02699" y="2547913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302700" y="31464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95973" y="2547913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95973" y="31321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6642" y="5669133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2"/>
                </a:solidFill>
              </a:rPr>
              <a:t>본인은 만 </a:t>
            </a:r>
            <a:r>
              <a:rPr lang="en-US" altLang="ko-KR" sz="1050" dirty="0">
                <a:solidFill>
                  <a:schemeClr val="bg2"/>
                </a:solidFill>
              </a:rPr>
              <a:t>14</a:t>
            </a:r>
            <a:r>
              <a:rPr lang="ko-KR" altLang="en-US" sz="1050" dirty="0">
                <a:solidFill>
                  <a:schemeClr val="bg2"/>
                </a:solidFill>
              </a:rPr>
              <a:t>세 이상이며</a:t>
            </a:r>
            <a:r>
              <a:rPr lang="en-US" altLang="ko-KR" sz="1050" dirty="0">
                <a:solidFill>
                  <a:schemeClr val="bg2"/>
                </a:solidFill>
              </a:rPr>
              <a:t>, </a:t>
            </a:r>
            <a:r>
              <a:rPr lang="ko-KR" altLang="en-US" sz="1050" dirty="0">
                <a:solidFill>
                  <a:schemeClr val="bg2"/>
                </a:solidFill>
              </a:rPr>
              <a:t>회원 가입하면 </a:t>
            </a:r>
            <a:r>
              <a:rPr lang="ko-KR" altLang="en-US" sz="1050" dirty="0" err="1">
                <a:solidFill>
                  <a:schemeClr val="bg2"/>
                </a:solidFill>
              </a:rPr>
              <a:t>하비풀의</a:t>
            </a:r>
            <a:r>
              <a:rPr lang="ko-KR" altLang="en-US" sz="1050" dirty="0">
                <a:solidFill>
                  <a:schemeClr val="bg2"/>
                </a:solidFill>
              </a:rPr>
              <a:t> </a:t>
            </a:r>
            <a:r>
              <a:rPr lang="ko-KR" altLang="en-US" sz="1050" u="sng" dirty="0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050" dirty="0">
                <a:solidFill>
                  <a:schemeClr val="bg2"/>
                </a:solidFill>
              </a:rPr>
              <a:t>, </a:t>
            </a:r>
            <a:r>
              <a:rPr lang="ko-KR" altLang="en-US" sz="1050" u="sng" dirty="0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050" dirty="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 dirty="0">
                <a:solidFill>
                  <a:schemeClr val="bg2"/>
                </a:solidFill>
              </a:rPr>
              <a:t>.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78939" y="6209084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02699" y="351754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302700" y="388868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495973" y="35032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95973" y="387442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425982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463096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42455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461670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50021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537324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9878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535898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700" y="2888657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86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>
                <a:solidFill>
                  <a:schemeClr val="bg2"/>
                </a:solidFill>
              </a:rPr>
              <a:t>회원 서비스</a:t>
            </a:r>
            <a:endParaRPr lang="en-US" altLang="ko-KR" sz="2400" dirty="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 smtClean="0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4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7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32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19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76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3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6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5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01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13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97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00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12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공지사항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6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98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31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484739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857662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3141817"/>
            <a:ext cx="8343009" cy="3205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349103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7" name="그림 5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31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스토어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  <p:pic>
        <p:nvPicPr>
          <p:cNvPr id="40" name="그림 3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89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 smtClean="0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04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854926" y="1277007"/>
            <a:ext cx="9117874" cy="22071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&lt;Member&gt;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&gt;();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for(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cnt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=1;cnt&lt;=16;cnt++){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memList.add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(new Member(cnt,"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himan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“+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춧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,＂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홍길똥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",""+(9800+cnt),"N"));}</a:t>
            </a: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session.setAttribute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>
              <a:defRPr/>
            </a:pP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response.sendRedirect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Admin_mem.jsp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");</a:t>
            </a: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5329647" y="3484178"/>
            <a:ext cx="1084216" cy="98331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70744" y="4753013"/>
            <a:ext cx="8252970" cy="179158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클래스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스토어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공지사항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문의에 대한 객체를 만들고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임의 데이터를 추가하여 기본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DB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작성하여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저장한다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response.sendRedirect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데이터를 만든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에서 회원 관리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바로 이동한다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11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74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854926" y="1557732"/>
            <a:ext cx="7149031" cy="1053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%&gt;/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main/Admin/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Admin_mem_detail.jsp</a:t>
            </a: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?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%&gt;"&gt;</a:t>
            </a:r>
            <a:r>
              <a:rPr lang="ko-KR" altLang="en-US" sz="2000" kern="0" dirty="0">
                <a:solidFill>
                  <a:prstClr val="black"/>
                </a:solidFill>
                <a:latin typeface="맑은 고딕"/>
              </a:rPr>
              <a:t>수정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&lt;/a&gt;</a:t>
            </a: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5280454" y="2611395"/>
            <a:ext cx="148988" cy="42012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54926" y="4039298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Javascript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의 함수를 통해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클릭시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memList.remove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(0);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json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객체를 지우려고 했지만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en-US" altLang="ko-KR" sz="2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json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은 서버용 스크립트 언어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en-US" altLang="ko-KR" sz="2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javascript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클라이언트 스크립트 언어로 서로 사용되는 방향이 다르다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!!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688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91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854926" y="2331308"/>
            <a:ext cx="9117874" cy="8037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fr-FR" altLang="ko-KR" sz="2000" kern="0" dirty="0">
                <a:solidFill>
                  <a:prstClr val="black"/>
                </a:solidFill>
                <a:latin typeface="맑은 고딕"/>
              </a:rPr>
              <a:t>ArrayList&lt;Course&gt; coList = (ArrayList&lt;Course&gt;)session.getAttribute("coList");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전송된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coList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객체를 가져와 사용한다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추후 실제 데이터를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coList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와 변경할 예정이다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977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48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01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854926" y="1557732"/>
            <a:ext cx="9117874" cy="15773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&lt;%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Paging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pg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Paging(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w_size,p_size,memList.size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(),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 != null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</a:t>
            </a:r>
          </a:p>
          <a:p>
            <a:pPr lvl="0" defTabSz="914400"/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	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Integer.parseInt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"));}  %&gt;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%&gt;/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Admin_mem.jsp?i_page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 &gt;&lt;%=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%&gt;&lt;/a&gt;</a:t>
            </a:r>
          </a:p>
        </p:txBody>
      </p: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페이징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작업을 통해 한 화면에 보여지는 글의 개수를 지정한다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쿼리 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스트링으로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값을 보내고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request.getParameter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(“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i_page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”)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값을 변경해 브라우저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원하는 페이지의 글이 나오도록 작성한다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6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941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98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966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22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58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447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38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645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3517323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42273"/>
              </p:ext>
            </p:extLst>
          </p:nvPr>
        </p:nvGraphicFramePr>
        <p:xfrm>
          <a:off x="620087" y="1238524"/>
          <a:ext cx="11217687" cy="5055160"/>
        </p:xfrm>
        <a:graphic>
          <a:graphicData uri="http://schemas.openxmlformats.org/drawingml/2006/table">
            <a:tbl>
              <a:tblPr/>
              <a:tblGrid>
                <a:gridCol w="795802"/>
                <a:gridCol w="946904"/>
                <a:gridCol w="1201258"/>
                <a:gridCol w="4098845"/>
                <a:gridCol w="620015"/>
                <a:gridCol w="620015"/>
                <a:gridCol w="620015"/>
                <a:gridCol w="661877"/>
                <a:gridCol w="566630"/>
                <a:gridCol w="566630"/>
                <a:gridCol w="519696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797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0239"/>
              </p:ext>
            </p:extLst>
          </p:nvPr>
        </p:nvGraphicFramePr>
        <p:xfrm>
          <a:off x="620087" y="1103998"/>
          <a:ext cx="11250639" cy="5404448"/>
        </p:xfrm>
        <a:graphic>
          <a:graphicData uri="http://schemas.openxmlformats.org/drawingml/2006/table">
            <a:tbl>
              <a:tblPr/>
              <a:tblGrid>
                <a:gridCol w="778285"/>
                <a:gridCol w="926060"/>
                <a:gridCol w="1250790"/>
                <a:gridCol w="3756454"/>
                <a:gridCol w="631290"/>
                <a:gridCol w="631290"/>
                <a:gridCol w="631290"/>
                <a:gridCol w="989373"/>
                <a:gridCol w="514865"/>
                <a:gridCol w="514865"/>
                <a:gridCol w="626077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7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27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81574"/>
              </p:ext>
            </p:extLst>
          </p:nvPr>
        </p:nvGraphicFramePr>
        <p:xfrm>
          <a:off x="620087" y="1330501"/>
          <a:ext cx="10515601" cy="4022856"/>
        </p:xfrm>
        <a:graphic>
          <a:graphicData uri="http://schemas.openxmlformats.org/drawingml/2006/table">
            <a:tbl>
              <a:tblPr/>
              <a:tblGrid>
                <a:gridCol w="727437"/>
                <a:gridCol w="865558"/>
                <a:gridCol w="1230334"/>
                <a:gridCol w="3517557"/>
                <a:gridCol w="634314"/>
                <a:gridCol w="634314"/>
                <a:gridCol w="634314"/>
                <a:gridCol w="642551"/>
                <a:gridCol w="560943"/>
                <a:gridCol w="560943"/>
                <a:gridCol w="507336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234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970709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469" y="1752321"/>
            <a:ext cx="10160000" cy="1582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ERD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작성 및 최종검토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점심시간을 이용한 회의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  <a:latin typeface="+mn-ea"/>
              </a:rPr>
              <a:t>수업 진행내용 반역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469" y="4432104"/>
            <a:ext cx="9840685" cy="166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최종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DB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작성 및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문 작성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계획에 따른 화면설계 작업 진행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  <a:latin typeface="+mn-ea"/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+mn-ea"/>
              </a:rPr>
              <a:t>및 수업진행 내용을 프로젝트에 반영</a:t>
            </a:r>
            <a:r>
              <a:rPr lang="en-US" altLang="ko-KR" dirty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2133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Use </a:t>
            </a:r>
            <a:r>
              <a:rPr lang="en-US" altLang="ko-KR" sz="32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case  </a:t>
            </a:r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6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4471</Words>
  <Application>Microsoft Office PowerPoint</Application>
  <PresentationFormat>와이드스크린</PresentationFormat>
  <Paragraphs>2247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45</cp:revision>
  <dcterms:created xsi:type="dcterms:W3CDTF">2020-03-02T06:04:27Z</dcterms:created>
  <dcterms:modified xsi:type="dcterms:W3CDTF">2020-03-12T07:55:42Z</dcterms:modified>
</cp:coreProperties>
</file>