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439" r:id="rId4"/>
    <p:sldId id="440" r:id="rId5"/>
    <p:sldId id="441" r:id="rId6"/>
    <p:sldId id="556" r:id="rId7"/>
    <p:sldId id="443" r:id="rId8"/>
    <p:sldId id="444" r:id="rId9"/>
    <p:sldId id="446" r:id="rId10"/>
    <p:sldId id="561" r:id="rId11"/>
    <p:sldId id="560" r:id="rId12"/>
    <p:sldId id="447" r:id="rId13"/>
    <p:sldId id="562" r:id="rId14"/>
    <p:sldId id="449" r:id="rId15"/>
    <p:sldId id="557" r:id="rId16"/>
    <p:sldId id="564" r:id="rId17"/>
    <p:sldId id="452" r:id="rId18"/>
    <p:sldId id="567" r:id="rId19"/>
    <p:sldId id="455" r:id="rId20"/>
    <p:sldId id="463" r:id="rId21"/>
    <p:sldId id="464" r:id="rId22"/>
    <p:sldId id="465" r:id="rId23"/>
    <p:sldId id="456" r:id="rId24"/>
    <p:sldId id="55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0000"/>
    <a:srgbClr val="FF9147"/>
    <a:srgbClr val="FF5050"/>
    <a:srgbClr val="66FF66"/>
    <a:srgbClr val="FF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2020-03-16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854926" y="2331308"/>
            <a:ext cx="9117874" cy="80377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fr-FR" altLang="ko-KR" sz="2000" kern="0" dirty="0">
                <a:solidFill>
                  <a:prstClr val="black"/>
                </a:solidFill>
                <a:latin typeface="맑은 고딕"/>
              </a:rPr>
              <a:t>ArrayList&lt;Course&gt; coList = (ArrayList&lt;Course&gt;)session.getAttribute("coList");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649827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전송된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coList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객체를 가져와 사용한다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9175" y="695325"/>
            <a:ext cx="462915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6686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4926" y="1557732"/>
            <a:ext cx="9117874" cy="15773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&lt;%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Paging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pg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Paging(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w_size,p_size,memList.size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(),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 != null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/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	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Integer.parseInt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"));}  %&gt;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%&gt;/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Admin_mem.jsp?i_page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 &gt;&lt;%=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%&gt;&lt;/a&gt;</a:t>
            </a: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페이징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작업을 통해 한 화면에 보여지는 글의 개수를 지정한다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쿼리 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스트링으로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값을 보내고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i_page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”)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값을 변경해 브라우저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원하는 페이지의 글이 나오도록 작성한다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</a:t>
            </a:r>
            <a:r>
              <a:rPr lang="ko-KR" altLang="en-US" dirty="0" smtClean="0">
                <a:solidFill>
                  <a:srgbClr val="002060"/>
                </a:solidFill>
              </a:rPr>
              <a:t>관리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6786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436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0826" y="1704975"/>
            <a:ext cx="6193699" cy="13062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&lt;a&gt;&lt;div&gt;&lt;/div&gt;&lt;/a&gt;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&lt;a&gt;&lt;table&gt;&lt;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&gt;&lt;td&gt;&lt;/td&gt;&lt;/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&gt;&lt;/table&gt;&lt;/a&gt;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&lt;table&gt;&lt;</a:t>
            </a:r>
            <a:r>
              <a:rPr lang="en-US" altLang="ko-KR" sz="2000" kern="0" dirty="0">
                <a:solidFill>
                  <a:srgbClr val="FF0000"/>
                </a:solidFill>
                <a:latin typeface="맑은 고딕"/>
              </a:rPr>
              <a:t>a&gt;&lt;</a:t>
            </a:r>
            <a:r>
              <a:rPr lang="en-US" altLang="ko-KR" sz="2000" kern="0" dirty="0" err="1">
                <a:solidFill>
                  <a:srgbClr val="FF0000"/>
                </a:solidFill>
                <a:latin typeface="맑은 고딕"/>
              </a:rPr>
              <a:t>tr</a:t>
            </a:r>
            <a:r>
              <a:rPr lang="en-US" altLang="ko-KR" sz="2000" kern="0" dirty="0">
                <a:solidFill>
                  <a:srgbClr val="FF0000"/>
                </a:solidFill>
                <a:latin typeface="맑은 고딕"/>
              </a:rPr>
              <a:t>&gt;&lt;td&gt;&lt;/td&gt;&lt;/</a:t>
            </a:r>
            <a:r>
              <a:rPr lang="en-US" altLang="ko-KR" sz="2000" kern="0" dirty="0" err="1">
                <a:solidFill>
                  <a:srgbClr val="FF0000"/>
                </a:solidFill>
                <a:latin typeface="맑은 고딕"/>
              </a:rPr>
              <a:t>tr</a:t>
            </a:r>
            <a:r>
              <a:rPr lang="en-US" altLang="ko-KR" sz="2000" kern="0" dirty="0">
                <a:solidFill>
                  <a:srgbClr val="FF0000"/>
                </a:solidFill>
                <a:latin typeface="맑은 고딕"/>
              </a:rPr>
              <a:t>&gt;&lt;/</a:t>
            </a:r>
            <a:r>
              <a:rPr lang="en-US" altLang="ko-KR" sz="2000" kern="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a&gt;&lt;/table&gt;(X)</a:t>
            </a:r>
            <a:endParaRPr lang="en-US" altLang="ko-KR" sz="2000" kern="0" dirty="0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6437676" y="3011261"/>
            <a:ext cx="1963374" cy="38916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a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태그를 사용시 태그 안에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div,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table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작성시 적용이 가능하지만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table </a:t>
            </a:r>
            <a:r>
              <a:rPr lang="ko-KR" altLang="en-US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태그 안에 </a:t>
            </a:r>
            <a:r>
              <a:rPr lang="en-US" altLang="ko-KR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</a:t>
            </a:r>
            <a:r>
              <a:rPr lang="ko-KR" altLang="en-US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태그는 텍스트에만 적용이 가능하다</a:t>
            </a:r>
            <a:r>
              <a:rPr lang="en-US" altLang="ko-KR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또는 </a:t>
            </a:r>
            <a:r>
              <a:rPr kumimoji="0" lang="en-US" altLang="ko-KR" sz="20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onclick</a:t>
            </a:r>
            <a:r>
              <a:rPr kumimoji="0" lang="ko-KR" altLang="en-US" sz="2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을 이용하면 된다</a:t>
            </a:r>
            <a:r>
              <a:rPr kumimoji="0" lang="en-US" altLang="ko-KR" sz="2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62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ko-KR" altLang="en-US" dirty="0" smtClean="0">
                <a:solidFill>
                  <a:srgbClr val="002060"/>
                </a:solidFill>
              </a:rPr>
              <a:t>관리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7644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문의사항 </a:t>
            </a:r>
            <a:r>
              <a:rPr lang="ko-KR" altLang="en-US" dirty="0" smtClean="0">
                <a:solidFill>
                  <a:srgbClr val="002060"/>
                </a:solidFill>
              </a:rPr>
              <a:t>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129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문의사항 관리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21597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35173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14164"/>
              </p:ext>
            </p:extLst>
          </p:nvPr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9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12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98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00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18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663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6663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969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10996"/>
              </p:ext>
            </p:extLst>
          </p:nvPr>
        </p:nvGraphicFramePr>
        <p:xfrm>
          <a:off x="620087" y="1103998"/>
          <a:ext cx="11250639" cy="5404448"/>
        </p:xfrm>
        <a:graphic>
          <a:graphicData uri="http://schemas.openxmlformats.org/drawingml/2006/table">
            <a:tbl>
              <a:tblPr/>
              <a:tblGrid>
                <a:gridCol w="778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0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564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12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2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12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93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486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86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2607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0677"/>
              </p:ext>
            </p:extLst>
          </p:nvPr>
        </p:nvGraphicFramePr>
        <p:xfrm>
          <a:off x="620087" y="1330501"/>
          <a:ext cx="10515601" cy="4022856"/>
        </p:xfrm>
        <a:graphic>
          <a:graphicData uri="http://schemas.openxmlformats.org/drawingml/2006/table">
            <a:tbl>
              <a:tblPr/>
              <a:tblGrid>
                <a:gridCol w="727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5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03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7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43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43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43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25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094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6094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73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970709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752321"/>
            <a:ext cx="10160000" cy="1582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ERD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작성 및 최종검토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점심시간을 이용한 회의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수업 </a:t>
            </a:r>
            <a:r>
              <a:rPr lang="ko-KR" altLang="en-US">
                <a:solidFill>
                  <a:schemeClr val="bg2"/>
                </a:solidFill>
                <a:latin typeface="+mn-ea"/>
              </a:rPr>
              <a:t>진행내용 </a:t>
            </a:r>
            <a:r>
              <a:rPr lang="ko-KR" altLang="en-US" smtClean="0">
                <a:solidFill>
                  <a:schemeClr val="bg2"/>
                </a:solidFill>
                <a:latin typeface="+mn-ea"/>
              </a:rPr>
              <a:t>반영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469" y="4432104"/>
            <a:ext cx="9840685" cy="202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최종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DB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작성 및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문 작성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계획에 따른 화면설계 작업 진행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및 수업진행 내용을 프로젝트에 </a:t>
            </a:r>
            <a:r>
              <a:rPr lang="ko-KR" altLang="en-US">
                <a:solidFill>
                  <a:schemeClr val="bg2"/>
                </a:solidFill>
                <a:latin typeface="+mn-ea"/>
              </a:rPr>
              <a:t>반영</a:t>
            </a:r>
            <a:r>
              <a:rPr lang="en-US" altLang="ko-KR" smtClean="0">
                <a:solidFill>
                  <a:schemeClr val="bg2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mtClean="0">
                <a:solidFill>
                  <a:schemeClr val="bg2"/>
                </a:solidFill>
                <a:latin typeface="+mn-ea"/>
              </a:rPr>
              <a:t>담당파트가 끝난 인원이 끝나지 않은 인원의 페이지 작성을 보조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21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9" y="1615727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048" y="1371888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27" y="1128049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806" y="884210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6937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1254"/>
            <a:ext cx="9040537" cy="505732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55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" y="1511254"/>
            <a:ext cx="9040537" cy="505732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54926" y="1277007"/>
            <a:ext cx="9117874" cy="22071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&lt;Member&gt;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&gt;();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=1;cnt&lt;=16;cnt++){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memList.add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(new Member(cnt,"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himan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“+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,＂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홍길똥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",""+(9800+cnt),"N"));}</a:t>
            </a: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session.setAttribute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>
              <a:defRPr/>
            </a:pP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response.sendRedirect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Admin_mem.jsp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");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484178"/>
            <a:ext cx="1084216" cy="98331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4753013"/>
            <a:ext cx="8252970" cy="17915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스토어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공지사항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문의에 대한 객체를 만들고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 데이터를 추가하여 기본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작성하여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저장한다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response.sendRedirect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데이터를 만든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 회원 관리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바로 이동한다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455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4926" y="2803869"/>
            <a:ext cx="7149031" cy="17792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function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ckDel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!= 0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var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ckConfirm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confirm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(＂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</a:rPr>
              <a:t>삭제하시겠습니까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?");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ckConfirm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location.href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="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Admin_del.jsp?mIdx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="+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;}}</a:t>
            </a:r>
          </a:p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 </a:t>
            </a:r>
            <a:r>
              <a:rPr lang="en-US" altLang="ko-KR" sz="2000" kern="0" dirty="0" smtClean="0">
                <a:solidFill>
                  <a:srgbClr val="FF0000"/>
                </a:solidFill>
                <a:latin typeface="맑은 고딕"/>
              </a:rPr>
              <a:t>&lt;%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맑은 고딕"/>
              </a:rPr>
              <a:t>memList.remove</a:t>
            </a:r>
            <a:r>
              <a:rPr lang="en-US" altLang="ko-KR" sz="2000" kern="0" dirty="0" smtClean="0">
                <a:solidFill>
                  <a:srgbClr val="FF0000"/>
                </a:solidFill>
                <a:latin typeface="맑은 고딕"/>
              </a:rPr>
              <a:t>(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맑은 고딕"/>
              </a:rPr>
              <a:t>idx</a:t>
            </a:r>
            <a:r>
              <a:rPr lang="en-US" altLang="ko-KR" sz="2000" kern="0" dirty="0" smtClean="0">
                <a:solidFill>
                  <a:srgbClr val="FF0000"/>
                </a:solidFill>
                <a:latin typeface="맑은 고딕"/>
              </a:rPr>
              <a:t>); %&gt; (X)</a:t>
            </a:r>
            <a:endParaRPr lang="en-US" altLang="ko-KR" sz="2000" kern="0" dirty="0">
              <a:solidFill>
                <a:srgbClr val="FF0000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== 0)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{ alert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관리자는 삭제 될 수 없습니다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."); }}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54926" y="1144427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삭제시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관리자 이외의 회원의 </a:t>
            </a:r>
            <a:r>
              <a:rPr lang="en-US" altLang="ko-KR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Index</a:t>
            </a:r>
            <a:r>
              <a:rPr lang="ko-KR" altLang="en-US" sz="20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삭제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jsp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넘겨 회원리스트에서 제거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이후 객체를 다시 반영하여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전달한다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.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json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은 서버용 스크립트 언어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javascript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클라이언트 스크립트 언어로 서로 사용되는 방향이 다르다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!!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12" name="직선 화살표 연결선 11"/>
          <p:cNvCxnSpPr>
            <a:stCxn id="9" idx="2"/>
          </p:cNvCxnSpPr>
          <p:nvPr/>
        </p:nvCxnSpPr>
        <p:spPr>
          <a:xfrm>
            <a:off x="5429442" y="4583070"/>
            <a:ext cx="3209733" cy="46518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578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926" y="2331308"/>
            <a:ext cx="9117874" cy="8037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fr-FR" altLang="ko-KR" sz="2000" kern="0" dirty="0">
                <a:solidFill>
                  <a:prstClr val="black"/>
                </a:solidFill>
                <a:latin typeface="맑은 고딕"/>
              </a:rPr>
              <a:t>ArrayList&lt;Course&gt; coList = (ArrayList&lt;Course&gt;)session.getAttribute("coList");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64982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전송된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coList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객체를 가져와 사용한다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775101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1492</Words>
  <Application>Microsoft Office PowerPoint</Application>
  <PresentationFormat>와이드스크린</PresentationFormat>
  <Paragraphs>583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75</cp:revision>
  <dcterms:created xsi:type="dcterms:W3CDTF">2020-03-02T06:04:27Z</dcterms:created>
  <dcterms:modified xsi:type="dcterms:W3CDTF">2020-03-16T07:59:52Z</dcterms:modified>
</cp:coreProperties>
</file>