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95" r:id="rId4"/>
    <p:sldId id="263" r:id="rId5"/>
    <p:sldId id="261" r:id="rId6"/>
    <p:sldId id="262" r:id="rId7"/>
    <p:sldId id="293" r:id="rId8"/>
    <p:sldId id="294" r:id="rId9"/>
    <p:sldId id="265" r:id="rId10"/>
    <p:sldId id="266" r:id="rId11"/>
    <p:sldId id="267" r:id="rId12"/>
    <p:sldId id="268" r:id="rId13"/>
    <p:sldId id="296" r:id="rId14"/>
    <p:sldId id="297" r:id="rId15"/>
    <p:sldId id="298" r:id="rId16"/>
    <p:sldId id="299" r:id="rId17"/>
    <p:sldId id="300" r:id="rId18"/>
    <p:sldId id="301" r:id="rId19"/>
    <p:sldId id="302" r:id="rId20"/>
    <p:sldId id="303" r:id="rId21"/>
    <p:sldId id="269" r:id="rId22"/>
    <p:sldId id="304" r:id="rId23"/>
    <p:sldId id="305" r:id="rId24"/>
    <p:sldId id="306" r:id="rId25"/>
    <p:sldId id="307" r:id="rId26"/>
    <p:sldId id="308" r:id="rId27"/>
    <p:sldId id="309" r:id="rId28"/>
    <p:sldId id="310" r:id="rId29"/>
    <p:sldId id="311" r:id="rId30"/>
    <p:sldId id="312" r:id="rId31"/>
    <p:sldId id="270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찬준" initials="김" lastIdx="1" clrIdx="0">
    <p:extLst>
      <p:ext uri="{19B8F6BF-5375-455C-9EA6-DF929625EA0E}">
        <p15:presenceInfo xmlns:p15="http://schemas.microsoft.com/office/powerpoint/2012/main" userId="S::201834036@student.tw.ac.kr::75a7d4cc-36c2-4a9a-9a1a-8e6a916be14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66FF66"/>
    <a:srgbClr val="FF6493"/>
    <a:srgbClr val="FF9147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55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2020-03-05 Thu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506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2020-03-05 Thu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3002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2020-03-05 Thu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53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2020-03-05 Thu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8662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2020-03-05 Thu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6298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2020-03-05 Thu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1325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2020-03-05 Thu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9875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2020-03-05 Thu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4176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2020-03-05 Thu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7378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2020-03-05 Thu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47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2020-03-05 Thu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417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8B647-A8ED-4AB1-9F7A-7C4A559E292C}" type="datetimeFigureOut">
              <a:rPr lang="ko-KR" altLang="en-US" smtClean="0"/>
              <a:t>2020-03-05 Thu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3903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시계이(가) 표시된 사진&#10;&#10;자동 생성된 설명">
            <a:extLst>
              <a:ext uri="{FF2B5EF4-FFF2-40B4-BE49-F238E27FC236}">
                <a16:creationId xmlns:a16="http://schemas.microsoft.com/office/drawing/2014/main" xmlns="" id="{C67EA6F6-2CB5-46DF-A887-646FA81CE18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31" y="2881076"/>
            <a:ext cx="1095847" cy="1095847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3D2CC4C7-601C-4E2A-BF3A-B7083841F2EA}"/>
              </a:ext>
            </a:extLst>
          </p:cNvPr>
          <p:cNvCxnSpPr/>
          <p:nvPr/>
        </p:nvCxnSpPr>
        <p:spPr>
          <a:xfrm>
            <a:off x="3965510" y="3741576"/>
            <a:ext cx="515982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465D3EE4-BA9C-4180-9A43-AB8979E43ECF}"/>
              </a:ext>
            </a:extLst>
          </p:cNvPr>
          <p:cNvSpPr txBox="1"/>
          <p:nvPr/>
        </p:nvSpPr>
        <p:spPr>
          <a:xfrm>
            <a:off x="4619315" y="3807646"/>
            <a:ext cx="33890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3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조 김형준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전현규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최민기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한송우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F4775EAB-271E-4972-BFE6-57F9A3E2009D}"/>
              </a:ext>
            </a:extLst>
          </p:cNvPr>
          <p:cNvSpPr txBox="1"/>
          <p:nvPr/>
        </p:nvSpPr>
        <p:spPr>
          <a:xfrm>
            <a:off x="5075853" y="2791983"/>
            <a:ext cx="45813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rgbClr val="0070C0"/>
                </a:solidFill>
              </a:rPr>
              <a:t>D</a:t>
            </a:r>
            <a:r>
              <a:rPr lang="en-US" altLang="ko-KR" sz="6000" dirty="0">
                <a:solidFill>
                  <a:srgbClr val="FF0000"/>
                </a:solidFill>
              </a:rPr>
              <a:t>I</a:t>
            </a:r>
            <a:r>
              <a:rPr lang="en-US" altLang="ko-KR" sz="6000" dirty="0">
                <a:solidFill>
                  <a:srgbClr val="FFFF00"/>
                </a:solidFill>
              </a:rPr>
              <a:t>Y</a:t>
            </a:r>
            <a:r>
              <a:rPr lang="en-US" altLang="ko-KR" sz="3600" dirty="0"/>
              <a:t>	</a:t>
            </a:r>
            <a:r>
              <a:rPr lang="en-US" altLang="ko-KR" sz="3600" dirty="0">
                <a:solidFill>
                  <a:srgbClr val="0070C0"/>
                </a:solidFill>
              </a:rPr>
              <a:t>C</a:t>
            </a:r>
            <a:r>
              <a:rPr lang="en-US" altLang="ko-KR" sz="3600" dirty="0">
                <a:solidFill>
                  <a:srgbClr val="00B050"/>
                </a:solidFill>
              </a:rPr>
              <a:t>l</a:t>
            </a:r>
            <a:r>
              <a:rPr lang="en-US" altLang="ko-KR" sz="3600" dirty="0">
                <a:solidFill>
                  <a:srgbClr val="FF0000"/>
                </a:solidFill>
              </a:rPr>
              <a:t>a</a:t>
            </a:r>
            <a:r>
              <a:rPr lang="en-US" altLang="ko-KR" sz="3600" dirty="0">
                <a:solidFill>
                  <a:srgbClr val="00B0F0"/>
                </a:solidFill>
              </a:rPr>
              <a:t>s</a:t>
            </a:r>
            <a:r>
              <a:rPr lang="en-US" altLang="ko-KR" sz="3600" dirty="0">
                <a:solidFill>
                  <a:srgbClr val="FFFF00"/>
                </a:solidFill>
              </a:rPr>
              <a:t>s</a:t>
            </a:r>
            <a:endParaRPr lang="ko-KR" altLang="en-US" sz="3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65143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419" y="1602710"/>
            <a:ext cx="777666" cy="777666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E16921C9-3597-454A-8E86-CBCC429D4C84}"/>
              </a:ext>
            </a:extLst>
          </p:cNvPr>
          <p:cNvCxnSpPr>
            <a:cxnSpLocks/>
          </p:cNvCxnSpPr>
          <p:nvPr/>
        </p:nvCxnSpPr>
        <p:spPr>
          <a:xfrm>
            <a:off x="2223085" y="2156193"/>
            <a:ext cx="801148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0F573A5-A76C-43F4-813E-C144D7A50B6D}"/>
              </a:ext>
            </a:extLst>
          </p:cNvPr>
          <p:cNvSpPr txBox="1"/>
          <p:nvPr/>
        </p:nvSpPr>
        <p:spPr>
          <a:xfrm>
            <a:off x="2223085" y="1605387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0A9A55E-9736-44E7-9A43-A56253B2960D}"/>
              </a:ext>
            </a:extLst>
          </p:cNvPr>
          <p:cNvSpPr txBox="1"/>
          <p:nvPr/>
        </p:nvSpPr>
        <p:spPr>
          <a:xfrm>
            <a:off x="6317193" y="2380376"/>
            <a:ext cx="415255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2400" dirty="0"/>
              <a:t>메인 페이지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>
                <a:solidFill>
                  <a:schemeClr val="bg2">
                    <a:lumMod val="50000"/>
                  </a:schemeClr>
                </a:solidFill>
              </a:rPr>
              <a:t>회원등록</a:t>
            </a:r>
            <a:endParaRPr lang="en-US" altLang="ko-KR" sz="2400" dirty="0">
              <a:solidFill>
                <a:schemeClr val="bg2">
                  <a:lumMod val="50000"/>
                </a:schemeClr>
              </a:solidFill>
            </a:endParaRPr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서비스 이용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회원 서비스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관리자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3600" dirty="0"/>
          </a:p>
          <a:p>
            <a:pPr marL="742950" indent="-742950">
              <a:buAutoNum type="arabicPeriod"/>
            </a:pP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900362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419" y="1602710"/>
            <a:ext cx="777666" cy="777666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E16921C9-3597-454A-8E86-CBCC429D4C84}"/>
              </a:ext>
            </a:extLst>
          </p:cNvPr>
          <p:cNvCxnSpPr>
            <a:cxnSpLocks/>
          </p:cNvCxnSpPr>
          <p:nvPr/>
        </p:nvCxnSpPr>
        <p:spPr>
          <a:xfrm>
            <a:off x="2223085" y="2156193"/>
            <a:ext cx="801148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0F573A5-A76C-43F4-813E-C144D7A50B6D}"/>
              </a:ext>
            </a:extLst>
          </p:cNvPr>
          <p:cNvSpPr txBox="1"/>
          <p:nvPr/>
        </p:nvSpPr>
        <p:spPr>
          <a:xfrm>
            <a:off x="2223085" y="1605387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0A9A55E-9736-44E7-9A43-A56253B2960D}"/>
              </a:ext>
            </a:extLst>
          </p:cNvPr>
          <p:cNvSpPr txBox="1"/>
          <p:nvPr/>
        </p:nvSpPr>
        <p:spPr>
          <a:xfrm>
            <a:off x="6317193" y="2380376"/>
            <a:ext cx="415255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2400" dirty="0"/>
              <a:t>메인 페이지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회원등록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>
                <a:solidFill>
                  <a:schemeClr val="bg2">
                    <a:lumMod val="50000"/>
                  </a:schemeClr>
                </a:solidFill>
              </a:rPr>
              <a:t>서비스 이용</a:t>
            </a:r>
            <a:endParaRPr lang="en-US" altLang="ko-KR" sz="2400" dirty="0">
              <a:solidFill>
                <a:schemeClr val="bg2">
                  <a:lumMod val="50000"/>
                </a:schemeClr>
              </a:solidFill>
            </a:endParaRPr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회원 서비스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관리자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3600" dirty="0"/>
          </a:p>
          <a:p>
            <a:pPr marL="742950" indent="-742950">
              <a:buAutoNum type="arabicPeriod"/>
            </a:pP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665203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419" y="1602710"/>
            <a:ext cx="777666" cy="777666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E16921C9-3597-454A-8E86-CBCC429D4C84}"/>
              </a:ext>
            </a:extLst>
          </p:cNvPr>
          <p:cNvCxnSpPr>
            <a:cxnSpLocks/>
          </p:cNvCxnSpPr>
          <p:nvPr/>
        </p:nvCxnSpPr>
        <p:spPr>
          <a:xfrm>
            <a:off x="2223085" y="2156193"/>
            <a:ext cx="801148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0F573A5-A76C-43F4-813E-C144D7A50B6D}"/>
              </a:ext>
            </a:extLst>
          </p:cNvPr>
          <p:cNvSpPr txBox="1"/>
          <p:nvPr/>
        </p:nvSpPr>
        <p:spPr>
          <a:xfrm>
            <a:off x="2223085" y="1605387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0A9A55E-9736-44E7-9A43-A56253B2960D}"/>
              </a:ext>
            </a:extLst>
          </p:cNvPr>
          <p:cNvSpPr txBox="1"/>
          <p:nvPr/>
        </p:nvSpPr>
        <p:spPr>
          <a:xfrm>
            <a:off x="6317193" y="2380376"/>
            <a:ext cx="415255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2400" dirty="0"/>
              <a:t>메인 페이지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회원등록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서비스 이용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>
                <a:solidFill>
                  <a:schemeClr val="bg2">
                    <a:lumMod val="50000"/>
                  </a:schemeClr>
                </a:solidFill>
              </a:rPr>
              <a:t>회원 서비스</a:t>
            </a:r>
            <a:endParaRPr lang="en-US" altLang="ko-KR" sz="2400" dirty="0">
              <a:solidFill>
                <a:schemeClr val="bg2">
                  <a:lumMod val="50000"/>
                </a:schemeClr>
              </a:solidFill>
            </a:endParaRPr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관리자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3600" dirty="0"/>
          </a:p>
          <a:p>
            <a:pPr marL="742950" indent="-742950">
              <a:buAutoNum type="arabicPeriod"/>
            </a:pP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6276034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k</a:t>
            </a:r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</a:rPr>
              <a:t>클래스 리스트 페이지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EEBACED0-E6FC-4FF7-A932-37028E8D13EF}"/>
              </a:ext>
            </a:extLst>
          </p:cNvPr>
          <p:cNvSpPr/>
          <p:nvPr/>
        </p:nvSpPr>
        <p:spPr>
          <a:xfrm>
            <a:off x="325774" y="2670990"/>
            <a:ext cx="2709644" cy="1535185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AD24E563-93E8-44FA-90D6-C89C136846B9}"/>
              </a:ext>
            </a:extLst>
          </p:cNvPr>
          <p:cNvSpPr/>
          <p:nvPr/>
        </p:nvSpPr>
        <p:spPr>
          <a:xfrm>
            <a:off x="3343013" y="2670990"/>
            <a:ext cx="2709644" cy="1535185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1FFA90AC-E58B-417B-9886-FECB6569AD2D}"/>
              </a:ext>
            </a:extLst>
          </p:cNvPr>
          <p:cNvSpPr/>
          <p:nvPr/>
        </p:nvSpPr>
        <p:spPr>
          <a:xfrm>
            <a:off x="308996" y="4572204"/>
            <a:ext cx="2709644" cy="1535185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329C28B5-34AB-4958-8E5B-6E4CDEF19247}"/>
              </a:ext>
            </a:extLst>
          </p:cNvPr>
          <p:cNvSpPr/>
          <p:nvPr/>
        </p:nvSpPr>
        <p:spPr>
          <a:xfrm>
            <a:off x="3343013" y="4580389"/>
            <a:ext cx="2709644" cy="1535185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17A9EEE9-6AA2-4A66-B4DE-E6BC540C9522}"/>
              </a:ext>
            </a:extLst>
          </p:cNvPr>
          <p:cNvSpPr/>
          <p:nvPr/>
        </p:nvSpPr>
        <p:spPr>
          <a:xfrm>
            <a:off x="6322502" y="4580389"/>
            <a:ext cx="2709644" cy="1535185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94D22EE5-8D39-4DBE-8A4A-6BDEB83D53D6}"/>
              </a:ext>
            </a:extLst>
          </p:cNvPr>
          <p:cNvSpPr/>
          <p:nvPr/>
        </p:nvSpPr>
        <p:spPr>
          <a:xfrm>
            <a:off x="6322502" y="2670990"/>
            <a:ext cx="2709644" cy="1535185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6EAE47D9-4A96-426C-A689-C2DFC02A8962}"/>
              </a:ext>
            </a:extLst>
          </p:cNvPr>
          <p:cNvSpPr/>
          <p:nvPr/>
        </p:nvSpPr>
        <p:spPr>
          <a:xfrm>
            <a:off x="1853267" y="2309524"/>
            <a:ext cx="5854118" cy="204627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클래스 카테고리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CDA9ABE5-1366-426D-ADE5-0FE318C38F27}"/>
              </a:ext>
            </a:extLst>
          </p:cNvPr>
          <p:cNvSpPr txBox="1"/>
          <p:nvPr/>
        </p:nvSpPr>
        <p:spPr>
          <a:xfrm>
            <a:off x="307597" y="4206174"/>
            <a:ext cx="1437313" cy="366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클래스 이름      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502F772F-07B7-47FB-85D6-6DE017E6A36E}"/>
              </a:ext>
            </a:extLst>
          </p:cNvPr>
          <p:cNvSpPr txBox="1"/>
          <p:nvPr/>
        </p:nvSpPr>
        <p:spPr>
          <a:xfrm>
            <a:off x="1937857" y="4206175"/>
            <a:ext cx="1080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solidFill>
                  <a:schemeClr val="bg2">
                    <a:lumMod val="50000"/>
                  </a:schemeClr>
                </a:solidFill>
              </a:rPr>
              <a:t>원데이</a:t>
            </a: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 클래스 가격</a:t>
            </a:r>
            <a:endParaRPr lang="en-US" altLang="ko-KR" sz="8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정규 클래스 가격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CBD7261B-49E2-41E9-92EA-A2D6AC89CBD9}"/>
              </a:ext>
            </a:extLst>
          </p:cNvPr>
          <p:cNvSpPr txBox="1"/>
          <p:nvPr/>
        </p:nvSpPr>
        <p:spPr>
          <a:xfrm>
            <a:off x="325774" y="6138004"/>
            <a:ext cx="1437313" cy="366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클래스 이름      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0CBA4D1C-8DE4-45B0-A8B3-A48B02E7D18C}"/>
              </a:ext>
            </a:extLst>
          </p:cNvPr>
          <p:cNvSpPr txBox="1"/>
          <p:nvPr/>
        </p:nvSpPr>
        <p:spPr>
          <a:xfrm>
            <a:off x="1937857" y="6134864"/>
            <a:ext cx="1080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solidFill>
                  <a:schemeClr val="bg2">
                    <a:lumMod val="50000"/>
                  </a:schemeClr>
                </a:solidFill>
              </a:rPr>
              <a:t>원데이</a:t>
            </a: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 클래스 가격</a:t>
            </a:r>
            <a:endParaRPr lang="en-US" altLang="ko-KR" sz="8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정규 클래스 가격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046BDE2F-41C0-4E66-936E-A8F8EF8A1690}"/>
              </a:ext>
            </a:extLst>
          </p:cNvPr>
          <p:cNvSpPr txBox="1"/>
          <p:nvPr/>
        </p:nvSpPr>
        <p:spPr>
          <a:xfrm>
            <a:off x="3250736" y="6156252"/>
            <a:ext cx="1437313" cy="366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클래스 이름      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E2320A0B-00A6-4391-B425-88D12761A9F4}"/>
              </a:ext>
            </a:extLst>
          </p:cNvPr>
          <p:cNvSpPr txBox="1"/>
          <p:nvPr/>
        </p:nvSpPr>
        <p:spPr>
          <a:xfrm>
            <a:off x="4862819" y="6153112"/>
            <a:ext cx="1080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solidFill>
                  <a:schemeClr val="bg2">
                    <a:lumMod val="50000"/>
                  </a:schemeClr>
                </a:solidFill>
              </a:rPr>
              <a:t>원데이</a:t>
            </a: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 클래스 가격</a:t>
            </a:r>
            <a:endParaRPr lang="en-US" altLang="ko-KR" sz="8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정규 클래스 가격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1758972A-4315-4CAD-80CF-C90DE7BE7CAC}"/>
              </a:ext>
            </a:extLst>
          </p:cNvPr>
          <p:cNvSpPr txBox="1"/>
          <p:nvPr/>
        </p:nvSpPr>
        <p:spPr>
          <a:xfrm>
            <a:off x="3343013" y="4226946"/>
            <a:ext cx="1437313" cy="366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클래스 이름      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E0CD21FA-2FB3-42DE-B93C-AC10648083C7}"/>
              </a:ext>
            </a:extLst>
          </p:cNvPr>
          <p:cNvSpPr txBox="1"/>
          <p:nvPr/>
        </p:nvSpPr>
        <p:spPr>
          <a:xfrm>
            <a:off x="4955096" y="4223806"/>
            <a:ext cx="1080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solidFill>
                  <a:schemeClr val="bg2">
                    <a:lumMod val="50000"/>
                  </a:schemeClr>
                </a:solidFill>
              </a:rPr>
              <a:t>원데이</a:t>
            </a: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 클래스 가격</a:t>
            </a:r>
            <a:endParaRPr lang="en-US" altLang="ko-KR" sz="8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정규 클래스 가격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A91A8208-A88C-4823-9F78-3A5A47219D01}"/>
              </a:ext>
            </a:extLst>
          </p:cNvPr>
          <p:cNvSpPr txBox="1"/>
          <p:nvPr/>
        </p:nvSpPr>
        <p:spPr>
          <a:xfrm>
            <a:off x="6389614" y="4226946"/>
            <a:ext cx="1437313" cy="366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클래스 이름      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F5D8858A-9F5A-498C-BAE0-A90E60E2C7E6}"/>
              </a:ext>
            </a:extLst>
          </p:cNvPr>
          <p:cNvSpPr txBox="1"/>
          <p:nvPr/>
        </p:nvSpPr>
        <p:spPr>
          <a:xfrm>
            <a:off x="8001697" y="4223806"/>
            <a:ext cx="1080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solidFill>
                  <a:schemeClr val="bg2">
                    <a:lumMod val="50000"/>
                  </a:schemeClr>
                </a:solidFill>
              </a:rPr>
              <a:t>원데이</a:t>
            </a: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 클래스 가격</a:t>
            </a:r>
            <a:endParaRPr lang="en-US" altLang="ko-KR" sz="8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정규 클래스 가격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D247803D-CCF8-47AC-BD10-E8A99EE6ECA7}"/>
              </a:ext>
            </a:extLst>
          </p:cNvPr>
          <p:cNvSpPr txBox="1"/>
          <p:nvPr/>
        </p:nvSpPr>
        <p:spPr>
          <a:xfrm>
            <a:off x="6322502" y="6133603"/>
            <a:ext cx="1437313" cy="366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클래스 이름      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5C8021D6-0DBA-449A-9E30-8AA6DD1F3F91}"/>
              </a:ext>
            </a:extLst>
          </p:cNvPr>
          <p:cNvSpPr txBox="1"/>
          <p:nvPr/>
        </p:nvSpPr>
        <p:spPr>
          <a:xfrm>
            <a:off x="7934585" y="6130463"/>
            <a:ext cx="1080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solidFill>
                  <a:schemeClr val="bg2">
                    <a:lumMod val="50000"/>
                  </a:schemeClr>
                </a:solidFill>
              </a:rPr>
              <a:t>원데이</a:t>
            </a: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 클래스 가격</a:t>
            </a:r>
            <a:endParaRPr lang="en-US" altLang="ko-KR" sz="8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정규 클래스 가격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EEBACED0-E6FC-4FF7-A932-37028E8D13EF}"/>
              </a:ext>
            </a:extLst>
          </p:cNvPr>
          <p:cNvSpPr/>
          <p:nvPr/>
        </p:nvSpPr>
        <p:spPr>
          <a:xfrm>
            <a:off x="9431909" y="2320298"/>
            <a:ext cx="2553277" cy="1430100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9" name="직선 연결선 28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그림 29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18" y="1824576"/>
            <a:ext cx="300023" cy="300023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6837405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937857" y="1795338"/>
            <a:ext cx="5739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DIY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클래스 </a:t>
            </a:r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	DIY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스토어 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33" name="그림 3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909" y="1571696"/>
            <a:ext cx="300023" cy="300023"/>
          </a:xfrm>
          <a:prstGeom prst="rect">
            <a:avLst/>
          </a:prstGeom>
        </p:spPr>
      </p:pic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6EAE47D9-4A96-426C-A689-C2DFC02A8962}"/>
              </a:ext>
            </a:extLst>
          </p:cNvPr>
          <p:cNvSpPr/>
          <p:nvPr/>
        </p:nvSpPr>
        <p:spPr>
          <a:xfrm>
            <a:off x="9431909" y="2022285"/>
            <a:ext cx="2553277" cy="204627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클래스 카테고리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A91A8208-A88C-4823-9F78-3A5A47219D01}"/>
              </a:ext>
            </a:extLst>
          </p:cNvPr>
          <p:cNvSpPr txBox="1"/>
          <p:nvPr/>
        </p:nvSpPr>
        <p:spPr>
          <a:xfrm>
            <a:off x="9411391" y="3766874"/>
            <a:ext cx="14373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</a:rPr>
              <a:t>클래스 이름      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F5D8858A-9F5A-498C-BAE0-A90E60E2C7E6}"/>
              </a:ext>
            </a:extLst>
          </p:cNvPr>
          <p:cNvSpPr txBox="1"/>
          <p:nvPr/>
        </p:nvSpPr>
        <p:spPr>
          <a:xfrm>
            <a:off x="10944004" y="3744335"/>
            <a:ext cx="1080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solidFill>
                  <a:schemeClr val="bg2">
                    <a:lumMod val="50000"/>
                  </a:schemeClr>
                </a:solidFill>
              </a:rPr>
              <a:t>원데이</a:t>
            </a: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 클래스 가격</a:t>
            </a:r>
            <a:endParaRPr lang="en-US" altLang="ko-KR" sz="8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정규 클래스 가격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EEBACED0-E6FC-4FF7-A932-37028E8D13EF}"/>
              </a:ext>
            </a:extLst>
          </p:cNvPr>
          <p:cNvSpPr/>
          <p:nvPr/>
        </p:nvSpPr>
        <p:spPr>
          <a:xfrm>
            <a:off x="9452427" y="4091856"/>
            <a:ext cx="2553277" cy="1430100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A91A8208-A88C-4823-9F78-3A5A47219D01}"/>
              </a:ext>
            </a:extLst>
          </p:cNvPr>
          <p:cNvSpPr txBox="1"/>
          <p:nvPr/>
        </p:nvSpPr>
        <p:spPr>
          <a:xfrm>
            <a:off x="9431909" y="5538432"/>
            <a:ext cx="14373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</a:rPr>
              <a:t>클래스 이름      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F5D8858A-9F5A-498C-BAE0-A90E60E2C7E6}"/>
              </a:ext>
            </a:extLst>
          </p:cNvPr>
          <p:cNvSpPr txBox="1"/>
          <p:nvPr/>
        </p:nvSpPr>
        <p:spPr>
          <a:xfrm>
            <a:off x="10964522" y="5515893"/>
            <a:ext cx="1080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solidFill>
                  <a:schemeClr val="bg2">
                    <a:lumMod val="50000"/>
                  </a:schemeClr>
                </a:solidFill>
              </a:rPr>
              <a:t>원데이</a:t>
            </a: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 클래스 가격</a:t>
            </a:r>
            <a:endParaRPr lang="en-US" altLang="ko-KR" sz="8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정규 클래스 가격</a:t>
            </a:r>
          </a:p>
        </p:txBody>
      </p:sp>
      <p:sp>
        <p:nvSpPr>
          <p:cNvPr id="47" name="모서리가 둥근 직사각형 46"/>
          <p:cNvSpPr/>
          <p:nvPr/>
        </p:nvSpPr>
        <p:spPr>
          <a:xfrm>
            <a:off x="7607406" y="1822167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취미바구니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8127694" y="1820584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9688579" y="1606261"/>
            <a:ext cx="98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tx2">
                    <a:lumMod val="10000"/>
                  </a:schemeClr>
                </a:solidFill>
              </a:rPr>
              <a:t>Do it! Yourself!!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9406107" y="6288425"/>
            <a:ext cx="29473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클래스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   </a:t>
            </a:r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스토어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    고객센터    </a:t>
            </a:r>
            <a:r>
              <a:rPr lang="ko-KR" altLang="en-US" sz="9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endParaRPr lang="ko-KR" altLang="en-US" sz="9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51" name="직선 연결선 50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0674908" y="1626000"/>
            <a:ext cx="1461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solidFill>
                  <a:schemeClr val="tx2">
                    <a:lumMod val="10000"/>
                  </a:schemeClr>
                </a:solidFill>
              </a:rPr>
              <a:t>취미바구니  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  검색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04649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</a:rPr>
              <a:t>스토어 리스트 페이지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EEBACED0-E6FC-4FF7-A932-37028E8D13EF}"/>
              </a:ext>
            </a:extLst>
          </p:cNvPr>
          <p:cNvSpPr/>
          <p:nvPr/>
        </p:nvSpPr>
        <p:spPr>
          <a:xfrm>
            <a:off x="325774" y="2670990"/>
            <a:ext cx="2709644" cy="1535185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AD24E563-93E8-44FA-90D6-C89C136846B9}"/>
              </a:ext>
            </a:extLst>
          </p:cNvPr>
          <p:cNvSpPr/>
          <p:nvPr/>
        </p:nvSpPr>
        <p:spPr>
          <a:xfrm>
            <a:off x="3343013" y="2670990"/>
            <a:ext cx="2709644" cy="1535185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1FFA90AC-E58B-417B-9886-FECB6569AD2D}"/>
              </a:ext>
            </a:extLst>
          </p:cNvPr>
          <p:cNvSpPr/>
          <p:nvPr/>
        </p:nvSpPr>
        <p:spPr>
          <a:xfrm>
            <a:off x="308996" y="4572204"/>
            <a:ext cx="2709644" cy="1535185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329C28B5-34AB-4958-8E5B-6E4CDEF19247}"/>
              </a:ext>
            </a:extLst>
          </p:cNvPr>
          <p:cNvSpPr/>
          <p:nvPr/>
        </p:nvSpPr>
        <p:spPr>
          <a:xfrm>
            <a:off x="3343013" y="4580389"/>
            <a:ext cx="2709644" cy="1535185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17A9EEE9-6AA2-4A66-B4DE-E6BC540C9522}"/>
              </a:ext>
            </a:extLst>
          </p:cNvPr>
          <p:cNvSpPr/>
          <p:nvPr/>
        </p:nvSpPr>
        <p:spPr>
          <a:xfrm>
            <a:off x="6322502" y="4580389"/>
            <a:ext cx="2709644" cy="1535185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94D22EE5-8D39-4DBE-8A4A-6BDEB83D53D6}"/>
              </a:ext>
            </a:extLst>
          </p:cNvPr>
          <p:cNvSpPr/>
          <p:nvPr/>
        </p:nvSpPr>
        <p:spPr>
          <a:xfrm>
            <a:off x="6322502" y="2670990"/>
            <a:ext cx="2709644" cy="1535185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CDA9ABE5-1366-426D-ADE5-0FE318C38F27}"/>
              </a:ext>
            </a:extLst>
          </p:cNvPr>
          <p:cNvSpPr txBox="1"/>
          <p:nvPr/>
        </p:nvSpPr>
        <p:spPr>
          <a:xfrm>
            <a:off x="307597" y="4206174"/>
            <a:ext cx="2727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상품 이름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		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가격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      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5CE55390-2322-4612-8278-35B4D5F6137A}"/>
              </a:ext>
            </a:extLst>
          </p:cNvPr>
          <p:cNvSpPr txBox="1"/>
          <p:nvPr/>
        </p:nvSpPr>
        <p:spPr>
          <a:xfrm>
            <a:off x="290819" y="6141444"/>
            <a:ext cx="2727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상품 이름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		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가격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      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B488E1F4-D4E3-4BFF-A574-E7F49706B4DF}"/>
              </a:ext>
            </a:extLst>
          </p:cNvPr>
          <p:cNvSpPr txBox="1"/>
          <p:nvPr/>
        </p:nvSpPr>
        <p:spPr>
          <a:xfrm>
            <a:off x="3333924" y="4211057"/>
            <a:ext cx="2727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상품 이름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		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가격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      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FA52681E-385D-402E-8A5C-B64E7B35230F}"/>
              </a:ext>
            </a:extLst>
          </p:cNvPr>
          <p:cNvSpPr txBox="1"/>
          <p:nvPr/>
        </p:nvSpPr>
        <p:spPr>
          <a:xfrm>
            <a:off x="3324836" y="6138770"/>
            <a:ext cx="2727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상품 이름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		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가격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      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06325415-E861-4E17-BF40-747AD6F65472}"/>
              </a:ext>
            </a:extLst>
          </p:cNvPr>
          <p:cNvSpPr txBox="1"/>
          <p:nvPr/>
        </p:nvSpPr>
        <p:spPr>
          <a:xfrm>
            <a:off x="6360251" y="4202872"/>
            <a:ext cx="2727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상품 이름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		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가격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      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44AB05BF-63C3-46EF-8DBC-99731ECEE4BA}"/>
              </a:ext>
            </a:extLst>
          </p:cNvPr>
          <p:cNvSpPr txBox="1"/>
          <p:nvPr/>
        </p:nvSpPr>
        <p:spPr>
          <a:xfrm>
            <a:off x="6322502" y="6138770"/>
            <a:ext cx="2727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상품 이름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		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가격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       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6EAE47D9-4A96-426C-A689-C2DFC02A8962}"/>
              </a:ext>
            </a:extLst>
          </p:cNvPr>
          <p:cNvSpPr/>
          <p:nvPr/>
        </p:nvSpPr>
        <p:spPr>
          <a:xfrm>
            <a:off x="1853267" y="2309524"/>
            <a:ext cx="5854118" cy="204627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클래스 카테고리</a:t>
            </a:r>
          </a:p>
        </p:txBody>
      </p:sp>
      <p:cxnSp>
        <p:nvCxnSpPr>
          <p:cNvPr id="22" name="직선 연결선 21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그림 2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18" y="1824576"/>
            <a:ext cx="300023" cy="300023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6837405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937857" y="1795338"/>
            <a:ext cx="5739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취미클래스 </a:t>
            </a:r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	DIY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스토어 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EEBACED0-E6FC-4FF7-A932-37028E8D13EF}"/>
              </a:ext>
            </a:extLst>
          </p:cNvPr>
          <p:cNvSpPr/>
          <p:nvPr/>
        </p:nvSpPr>
        <p:spPr>
          <a:xfrm>
            <a:off x="9431909" y="2320298"/>
            <a:ext cx="2553277" cy="1430100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3" name="그림 3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909" y="1571696"/>
            <a:ext cx="300023" cy="300023"/>
          </a:xfrm>
          <a:prstGeom prst="rect">
            <a:avLst/>
          </a:prstGeom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6EAE47D9-4A96-426C-A689-C2DFC02A8962}"/>
              </a:ext>
            </a:extLst>
          </p:cNvPr>
          <p:cNvSpPr/>
          <p:nvPr/>
        </p:nvSpPr>
        <p:spPr>
          <a:xfrm>
            <a:off x="9431909" y="2022285"/>
            <a:ext cx="2553277" cy="204627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2">
                    <a:lumMod val="50000"/>
                  </a:schemeClr>
                </a:solidFill>
              </a:rPr>
              <a:t>상품카테고리</a:t>
            </a:r>
            <a:endParaRPr lang="ko-KR" altLang="en-US" sz="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A91A8208-A88C-4823-9F78-3A5A47219D01}"/>
              </a:ext>
            </a:extLst>
          </p:cNvPr>
          <p:cNvSpPr txBox="1"/>
          <p:nvPr/>
        </p:nvSpPr>
        <p:spPr>
          <a:xfrm>
            <a:off x="9411391" y="3766874"/>
            <a:ext cx="14373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2">
                    <a:lumMod val="50000"/>
                  </a:schemeClr>
                </a:solidFill>
              </a:rPr>
              <a:t>상품이름       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F5D8858A-9F5A-498C-BAE0-A90E60E2C7E6}"/>
              </a:ext>
            </a:extLst>
          </p:cNvPr>
          <p:cNvSpPr txBox="1"/>
          <p:nvPr/>
        </p:nvSpPr>
        <p:spPr>
          <a:xfrm>
            <a:off x="10944004" y="3744335"/>
            <a:ext cx="10807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2">
                    <a:lumMod val="50000"/>
                  </a:schemeClr>
                </a:solidFill>
              </a:rPr>
              <a:t>상품 가격</a:t>
            </a:r>
            <a:endParaRPr lang="ko-KR" altLang="en-US" sz="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EEBACED0-E6FC-4FF7-A932-37028E8D13EF}"/>
              </a:ext>
            </a:extLst>
          </p:cNvPr>
          <p:cNvSpPr/>
          <p:nvPr/>
        </p:nvSpPr>
        <p:spPr>
          <a:xfrm>
            <a:off x="9452427" y="4091856"/>
            <a:ext cx="2553277" cy="1430100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A91A8208-A88C-4823-9F78-3A5A47219D01}"/>
              </a:ext>
            </a:extLst>
          </p:cNvPr>
          <p:cNvSpPr txBox="1"/>
          <p:nvPr/>
        </p:nvSpPr>
        <p:spPr>
          <a:xfrm>
            <a:off x="9431909" y="5538432"/>
            <a:ext cx="14373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2">
                    <a:lumMod val="50000"/>
                  </a:schemeClr>
                </a:solidFill>
              </a:rPr>
              <a:t>상품이름       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F5D8858A-9F5A-498C-BAE0-A90E60E2C7E6}"/>
              </a:ext>
            </a:extLst>
          </p:cNvPr>
          <p:cNvSpPr txBox="1"/>
          <p:nvPr/>
        </p:nvSpPr>
        <p:spPr>
          <a:xfrm>
            <a:off x="10964522" y="5515893"/>
            <a:ext cx="10807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2">
                    <a:lumMod val="50000"/>
                  </a:schemeClr>
                </a:solidFill>
              </a:rPr>
              <a:t>상품 가격</a:t>
            </a:r>
            <a:endParaRPr lang="ko-KR" altLang="en-US" sz="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7607406" y="1822167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취미바구니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8127694" y="1820584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9688579" y="1606261"/>
            <a:ext cx="98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tx2">
                    <a:lumMod val="10000"/>
                  </a:schemeClr>
                </a:solidFill>
              </a:rPr>
              <a:t>Do it! Yourself!!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9406107" y="6288425"/>
            <a:ext cx="29473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클래스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   </a:t>
            </a:r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스토어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    고객센터    </a:t>
            </a:r>
            <a:r>
              <a:rPr lang="ko-KR" altLang="en-US" sz="9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endParaRPr lang="ko-KR" altLang="en-US" sz="9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50" name="직선 연결선 49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0674908" y="1626000"/>
            <a:ext cx="1461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solidFill>
                  <a:schemeClr val="tx2">
                    <a:lumMod val="10000"/>
                  </a:schemeClr>
                </a:solidFill>
              </a:rPr>
              <a:t>취미바구니  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  검색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6633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</a:rPr>
              <a:t>클래스 상세 페이지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85D0658C-BC08-4026-908C-C962C844F4A0}"/>
              </a:ext>
            </a:extLst>
          </p:cNvPr>
          <p:cNvSpPr/>
          <p:nvPr/>
        </p:nvSpPr>
        <p:spPr>
          <a:xfrm>
            <a:off x="332619" y="2355133"/>
            <a:ext cx="4843387" cy="2678186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19767C2E-B4DF-41B9-8FA8-2C41D9F98870}"/>
              </a:ext>
            </a:extLst>
          </p:cNvPr>
          <p:cNvSpPr/>
          <p:nvPr/>
        </p:nvSpPr>
        <p:spPr>
          <a:xfrm>
            <a:off x="5360566" y="2355133"/>
            <a:ext cx="3473044" cy="33451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클래스 이름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76BAADC5-A8B1-4DA2-A50A-350233564DEF}"/>
              </a:ext>
            </a:extLst>
          </p:cNvPr>
          <p:cNvSpPr/>
          <p:nvPr/>
        </p:nvSpPr>
        <p:spPr>
          <a:xfrm>
            <a:off x="5360566" y="2848202"/>
            <a:ext cx="3473044" cy="33451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클래스 가격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ko-KR" altLang="en-US" dirty="0" err="1">
                <a:solidFill>
                  <a:schemeClr val="bg2">
                    <a:lumMod val="50000"/>
                  </a:schemeClr>
                </a:solidFill>
              </a:rPr>
              <a:t>원데이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,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정규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)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9DAD2CD8-E546-4349-ACBB-E16B5B510B13}"/>
              </a:ext>
            </a:extLst>
          </p:cNvPr>
          <p:cNvSpPr/>
          <p:nvPr/>
        </p:nvSpPr>
        <p:spPr>
          <a:xfrm>
            <a:off x="5379995" y="3791224"/>
            <a:ext cx="3473044" cy="33451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클래스 신청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26C91EA0-8F3B-4561-919C-C3DE77BB6F87}"/>
              </a:ext>
            </a:extLst>
          </p:cNvPr>
          <p:cNvSpPr/>
          <p:nvPr/>
        </p:nvSpPr>
        <p:spPr>
          <a:xfrm>
            <a:off x="5360566" y="4303548"/>
            <a:ext cx="3473044" cy="33451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관심 클래스 등록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961EA538-04CB-4BCB-90F4-640466AF7E1C}"/>
              </a:ext>
            </a:extLst>
          </p:cNvPr>
          <p:cNvSpPr/>
          <p:nvPr/>
        </p:nvSpPr>
        <p:spPr>
          <a:xfrm>
            <a:off x="332619" y="5177477"/>
            <a:ext cx="8520420" cy="139110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362C8AFF-EEC4-4DDE-9053-4CD39879A0CA}"/>
              </a:ext>
            </a:extLst>
          </p:cNvPr>
          <p:cNvSpPr/>
          <p:nvPr/>
        </p:nvSpPr>
        <p:spPr>
          <a:xfrm>
            <a:off x="332618" y="5177477"/>
            <a:ext cx="2933354" cy="33451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클래스 소개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6004046B-93A4-4812-85FE-41FFF63569E4}"/>
              </a:ext>
            </a:extLst>
          </p:cNvPr>
          <p:cNvSpPr/>
          <p:nvPr/>
        </p:nvSpPr>
        <p:spPr>
          <a:xfrm>
            <a:off x="3265973" y="5177477"/>
            <a:ext cx="2830028" cy="33451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구매 후기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6971685D-B58C-401F-81FD-C5597B07DA45}"/>
              </a:ext>
            </a:extLst>
          </p:cNvPr>
          <p:cNvSpPr/>
          <p:nvPr/>
        </p:nvSpPr>
        <p:spPr>
          <a:xfrm>
            <a:off x="6096000" y="5177477"/>
            <a:ext cx="2751391" cy="33451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배송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교환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환불 </a:t>
            </a:r>
          </a:p>
        </p:txBody>
      </p:sp>
      <p:cxnSp>
        <p:nvCxnSpPr>
          <p:cNvPr id="18" name="직선 연결선 17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18" y="1824576"/>
            <a:ext cx="300023" cy="300023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6837405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937857" y="1795338"/>
            <a:ext cx="5739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취미클래스 </a:t>
            </a:r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	DIY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스토어 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EEBACED0-E6FC-4FF7-A932-37028E8D13EF}"/>
              </a:ext>
            </a:extLst>
          </p:cNvPr>
          <p:cNvSpPr/>
          <p:nvPr/>
        </p:nvSpPr>
        <p:spPr>
          <a:xfrm>
            <a:off x="9431909" y="2007257"/>
            <a:ext cx="2553277" cy="1430100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7" name="그림 26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909" y="1571696"/>
            <a:ext cx="300023" cy="300023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A91A8208-A88C-4823-9F78-3A5A47219D01}"/>
              </a:ext>
            </a:extLst>
          </p:cNvPr>
          <p:cNvSpPr txBox="1"/>
          <p:nvPr/>
        </p:nvSpPr>
        <p:spPr>
          <a:xfrm>
            <a:off x="9411391" y="3495020"/>
            <a:ext cx="14373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</a:rPr>
              <a:t>클래스 이름      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F5D8858A-9F5A-498C-BAE0-A90E60E2C7E6}"/>
              </a:ext>
            </a:extLst>
          </p:cNvPr>
          <p:cNvSpPr txBox="1"/>
          <p:nvPr/>
        </p:nvSpPr>
        <p:spPr>
          <a:xfrm>
            <a:off x="10944004" y="3472483"/>
            <a:ext cx="1080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solidFill>
                  <a:schemeClr val="bg2">
                    <a:lumMod val="50000"/>
                  </a:schemeClr>
                </a:solidFill>
              </a:rPr>
              <a:t>원데이</a:t>
            </a: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 클래스 가격</a:t>
            </a:r>
            <a:endParaRPr lang="en-US" altLang="ko-KR" sz="8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정규 클래스 가격</a:t>
            </a:r>
          </a:p>
        </p:txBody>
      </p:sp>
      <p:cxnSp>
        <p:nvCxnSpPr>
          <p:cNvPr id="43" name="직선 연결선 42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EEBACED0-E6FC-4FF7-A932-37028E8D13EF}"/>
              </a:ext>
            </a:extLst>
          </p:cNvPr>
          <p:cNvSpPr/>
          <p:nvPr/>
        </p:nvSpPr>
        <p:spPr>
          <a:xfrm>
            <a:off x="9436105" y="3952738"/>
            <a:ext cx="2553277" cy="287650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2">
                    <a:lumMod val="10000"/>
                  </a:schemeClr>
                </a:solidFill>
              </a:rPr>
              <a:t>클래스 신청</a:t>
            </a:r>
            <a:endParaRPr lang="ko-KR" altLang="en-US" sz="12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EEBACED0-E6FC-4FF7-A932-37028E8D13EF}"/>
              </a:ext>
            </a:extLst>
          </p:cNvPr>
          <p:cNvSpPr/>
          <p:nvPr/>
        </p:nvSpPr>
        <p:spPr>
          <a:xfrm>
            <a:off x="9431985" y="4327564"/>
            <a:ext cx="2553277" cy="287650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2">
                    <a:lumMod val="10000"/>
                  </a:schemeClr>
                </a:solidFill>
              </a:rPr>
              <a:t>관심 클래스 등록</a:t>
            </a:r>
            <a:endParaRPr lang="ko-KR" altLang="en-US" sz="12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A91A8208-A88C-4823-9F78-3A5A47219D01}"/>
              </a:ext>
            </a:extLst>
          </p:cNvPr>
          <p:cNvSpPr txBox="1"/>
          <p:nvPr/>
        </p:nvSpPr>
        <p:spPr>
          <a:xfrm>
            <a:off x="9411390" y="4748679"/>
            <a:ext cx="14373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클래스 </a:t>
            </a:r>
            <a:r>
              <a:rPr lang="ko-KR" altLang="en-US" sz="1200" dirty="0" smtClean="0">
                <a:solidFill>
                  <a:schemeClr val="bg2">
                    <a:lumMod val="50000"/>
                  </a:schemeClr>
                </a:solidFill>
              </a:rPr>
              <a:t>소개       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A91A8208-A88C-4823-9F78-3A5A47219D01}"/>
              </a:ext>
            </a:extLst>
          </p:cNvPr>
          <p:cNvSpPr txBox="1"/>
          <p:nvPr/>
        </p:nvSpPr>
        <p:spPr>
          <a:xfrm>
            <a:off x="9431909" y="5802460"/>
            <a:ext cx="14373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2">
                    <a:lumMod val="50000"/>
                  </a:schemeClr>
                </a:solidFill>
              </a:rPr>
              <a:t>후기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A91A8208-A88C-4823-9F78-3A5A47219D01}"/>
              </a:ext>
            </a:extLst>
          </p:cNvPr>
          <p:cNvSpPr txBox="1"/>
          <p:nvPr/>
        </p:nvSpPr>
        <p:spPr>
          <a:xfrm>
            <a:off x="9431909" y="5261734"/>
            <a:ext cx="14373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2">
                    <a:lumMod val="50000"/>
                  </a:schemeClr>
                </a:solidFill>
              </a:rPr>
              <a:t>배송</a:t>
            </a:r>
            <a:r>
              <a:rPr lang="en-US" altLang="ko-KR" sz="1200" dirty="0" smtClean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ko-KR" altLang="en-US" sz="1200" dirty="0" smtClean="0">
                <a:solidFill>
                  <a:schemeClr val="bg2">
                    <a:lumMod val="50000"/>
                  </a:schemeClr>
                </a:solidFill>
              </a:rPr>
              <a:t>교환</a:t>
            </a:r>
            <a:r>
              <a:rPr lang="en-US" altLang="ko-KR" sz="1200" dirty="0" smtClean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ko-KR" altLang="en-US" sz="1200" dirty="0" smtClean="0">
                <a:solidFill>
                  <a:schemeClr val="bg2">
                    <a:lumMod val="50000"/>
                  </a:schemeClr>
                </a:solidFill>
              </a:rPr>
              <a:t>환불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7607406" y="1822167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취미바구니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8127694" y="1820584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9688579" y="1606261"/>
            <a:ext cx="98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tx2">
                    <a:lumMod val="10000"/>
                  </a:schemeClr>
                </a:solidFill>
              </a:rPr>
              <a:t>Do it! Yourself!!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9406107" y="6288425"/>
            <a:ext cx="29473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클래스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   </a:t>
            </a:r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스토어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    고객센터    </a:t>
            </a:r>
            <a:r>
              <a:rPr lang="ko-KR" altLang="en-US" sz="9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endParaRPr lang="ko-KR" altLang="en-US" sz="9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0674908" y="1626000"/>
            <a:ext cx="1461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solidFill>
                  <a:schemeClr val="tx2">
                    <a:lumMod val="10000"/>
                  </a:schemeClr>
                </a:solidFill>
              </a:rPr>
              <a:t>취미바구니  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  검색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36324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상품상세 </a:t>
            </a:r>
            <a:r>
              <a:rPr lang="ko-KR" altLang="en-US" dirty="0">
                <a:solidFill>
                  <a:srgbClr val="002060"/>
                </a:solidFill>
              </a:rPr>
              <a:t>페이지</a:t>
            </a:r>
          </a:p>
        </p:txBody>
      </p:sp>
      <p:sp>
        <p:nvSpPr>
          <p:cNvPr id="17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85D0658C-BC08-4026-908C-C962C844F4A0}"/>
              </a:ext>
            </a:extLst>
          </p:cNvPr>
          <p:cNvSpPr/>
          <p:nvPr/>
        </p:nvSpPr>
        <p:spPr>
          <a:xfrm>
            <a:off x="332619" y="2355133"/>
            <a:ext cx="4843387" cy="2678186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19767C2E-B4DF-41B9-8FA8-2C41D9F98870}"/>
              </a:ext>
            </a:extLst>
          </p:cNvPr>
          <p:cNvSpPr/>
          <p:nvPr/>
        </p:nvSpPr>
        <p:spPr>
          <a:xfrm>
            <a:off x="5360566" y="2355133"/>
            <a:ext cx="3473044" cy="33451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상품이름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76BAADC5-A8B1-4DA2-A50A-350233564DEF}"/>
              </a:ext>
            </a:extLst>
          </p:cNvPr>
          <p:cNvSpPr/>
          <p:nvPr/>
        </p:nvSpPr>
        <p:spPr>
          <a:xfrm>
            <a:off x="5360566" y="2848202"/>
            <a:ext cx="3473044" cy="33451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상품가격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9DAD2CD8-E546-4349-ACBB-E16B5B510B13}"/>
              </a:ext>
            </a:extLst>
          </p:cNvPr>
          <p:cNvSpPr/>
          <p:nvPr/>
        </p:nvSpPr>
        <p:spPr>
          <a:xfrm>
            <a:off x="5379995" y="3791224"/>
            <a:ext cx="3473044" cy="33451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상품 구매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26C91EA0-8F3B-4561-919C-C3DE77BB6F87}"/>
              </a:ext>
            </a:extLst>
          </p:cNvPr>
          <p:cNvSpPr/>
          <p:nvPr/>
        </p:nvSpPr>
        <p:spPr>
          <a:xfrm>
            <a:off x="5360566" y="4303548"/>
            <a:ext cx="3473044" cy="33451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장바구니 담기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961EA538-04CB-4BCB-90F4-640466AF7E1C}"/>
              </a:ext>
            </a:extLst>
          </p:cNvPr>
          <p:cNvSpPr/>
          <p:nvPr/>
        </p:nvSpPr>
        <p:spPr>
          <a:xfrm>
            <a:off x="332619" y="5177477"/>
            <a:ext cx="8520420" cy="139110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362C8AFF-EEC4-4DDE-9053-4CD39879A0CA}"/>
              </a:ext>
            </a:extLst>
          </p:cNvPr>
          <p:cNvSpPr/>
          <p:nvPr/>
        </p:nvSpPr>
        <p:spPr>
          <a:xfrm>
            <a:off x="332618" y="5177477"/>
            <a:ext cx="2933354" cy="33451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상품소개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6004046B-93A4-4812-85FE-41FFF63569E4}"/>
              </a:ext>
            </a:extLst>
          </p:cNvPr>
          <p:cNvSpPr/>
          <p:nvPr/>
        </p:nvSpPr>
        <p:spPr>
          <a:xfrm>
            <a:off x="3265973" y="5177477"/>
            <a:ext cx="2830028" cy="33451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구매 후기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6971685D-B58C-401F-81FD-C5597B07DA45}"/>
              </a:ext>
            </a:extLst>
          </p:cNvPr>
          <p:cNvSpPr/>
          <p:nvPr/>
        </p:nvSpPr>
        <p:spPr>
          <a:xfrm>
            <a:off x="6096000" y="5177477"/>
            <a:ext cx="2751391" cy="33451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배송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교환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환불 </a:t>
            </a:r>
          </a:p>
        </p:txBody>
      </p:sp>
      <p:cxnSp>
        <p:nvCxnSpPr>
          <p:cNvPr id="30" name="직선 연결선 29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그림 30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18" y="1824576"/>
            <a:ext cx="300023" cy="300023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6837405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937857" y="1795338"/>
            <a:ext cx="5739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취미클래스 </a:t>
            </a:r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	DIY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스토어 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1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4" name="그림 23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909" y="1571696"/>
            <a:ext cx="300023" cy="300023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9406107" y="6288425"/>
            <a:ext cx="29473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클래스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   </a:t>
            </a:r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스토어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    고객센터    </a:t>
            </a:r>
            <a:r>
              <a:rPr lang="ko-KR" altLang="en-US" sz="9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endParaRPr lang="ko-KR" altLang="en-US" sz="9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43" name="직선 연결선 42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EEBACED0-E6FC-4FF7-A932-37028E8D13EF}"/>
              </a:ext>
            </a:extLst>
          </p:cNvPr>
          <p:cNvSpPr/>
          <p:nvPr/>
        </p:nvSpPr>
        <p:spPr>
          <a:xfrm>
            <a:off x="9431909" y="2007257"/>
            <a:ext cx="2553277" cy="1430100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A91A8208-A88C-4823-9F78-3A5A47219D01}"/>
              </a:ext>
            </a:extLst>
          </p:cNvPr>
          <p:cNvSpPr txBox="1"/>
          <p:nvPr/>
        </p:nvSpPr>
        <p:spPr>
          <a:xfrm>
            <a:off x="9411391" y="3495020"/>
            <a:ext cx="14373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2">
                    <a:lumMod val="50000"/>
                  </a:schemeClr>
                </a:solidFill>
              </a:rPr>
              <a:t>상품이름       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F5D8858A-9F5A-498C-BAE0-A90E60E2C7E6}"/>
              </a:ext>
            </a:extLst>
          </p:cNvPr>
          <p:cNvSpPr txBox="1"/>
          <p:nvPr/>
        </p:nvSpPr>
        <p:spPr>
          <a:xfrm>
            <a:off x="10944004" y="3472483"/>
            <a:ext cx="10807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2">
                    <a:lumMod val="50000"/>
                  </a:schemeClr>
                </a:solidFill>
              </a:rPr>
              <a:t>상품 가격</a:t>
            </a:r>
            <a:endParaRPr lang="ko-KR" altLang="en-US" sz="8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49" name="직선 연결선 48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xmlns="" id="{EEBACED0-E6FC-4FF7-A932-37028E8D13EF}"/>
              </a:ext>
            </a:extLst>
          </p:cNvPr>
          <p:cNvSpPr/>
          <p:nvPr/>
        </p:nvSpPr>
        <p:spPr>
          <a:xfrm>
            <a:off x="9436105" y="3952738"/>
            <a:ext cx="2553277" cy="287650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2">
                    <a:lumMod val="10000"/>
                  </a:schemeClr>
                </a:solidFill>
              </a:rPr>
              <a:t>상품 구매</a:t>
            </a:r>
            <a:endParaRPr lang="ko-KR" altLang="en-US" sz="12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EEBACED0-E6FC-4FF7-A932-37028E8D13EF}"/>
              </a:ext>
            </a:extLst>
          </p:cNvPr>
          <p:cNvSpPr/>
          <p:nvPr/>
        </p:nvSpPr>
        <p:spPr>
          <a:xfrm>
            <a:off x="9431985" y="4327564"/>
            <a:ext cx="2553277" cy="287650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2">
                    <a:lumMod val="10000"/>
                  </a:schemeClr>
                </a:solidFill>
              </a:rPr>
              <a:t>장바구니 담기</a:t>
            </a:r>
            <a:endParaRPr lang="ko-KR" altLang="en-US" sz="12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A91A8208-A88C-4823-9F78-3A5A47219D01}"/>
              </a:ext>
            </a:extLst>
          </p:cNvPr>
          <p:cNvSpPr txBox="1"/>
          <p:nvPr/>
        </p:nvSpPr>
        <p:spPr>
          <a:xfrm>
            <a:off x="9411390" y="4748679"/>
            <a:ext cx="14373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2">
                    <a:lumMod val="50000"/>
                  </a:schemeClr>
                </a:solidFill>
              </a:rPr>
              <a:t>상품소개       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A91A8208-A88C-4823-9F78-3A5A47219D01}"/>
              </a:ext>
            </a:extLst>
          </p:cNvPr>
          <p:cNvSpPr txBox="1"/>
          <p:nvPr/>
        </p:nvSpPr>
        <p:spPr>
          <a:xfrm>
            <a:off x="9431909" y="5802460"/>
            <a:ext cx="14373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2">
                    <a:lumMod val="50000"/>
                  </a:schemeClr>
                </a:solidFill>
              </a:rPr>
              <a:t>후기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A91A8208-A88C-4823-9F78-3A5A47219D01}"/>
              </a:ext>
            </a:extLst>
          </p:cNvPr>
          <p:cNvSpPr txBox="1"/>
          <p:nvPr/>
        </p:nvSpPr>
        <p:spPr>
          <a:xfrm>
            <a:off x="9431909" y="5261734"/>
            <a:ext cx="14373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2">
                    <a:lumMod val="50000"/>
                  </a:schemeClr>
                </a:solidFill>
              </a:rPr>
              <a:t>배송</a:t>
            </a:r>
            <a:r>
              <a:rPr lang="en-US" altLang="ko-KR" sz="1200" dirty="0" smtClean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ko-KR" altLang="en-US" sz="1200" dirty="0" smtClean="0">
                <a:solidFill>
                  <a:schemeClr val="bg2">
                    <a:lumMod val="50000"/>
                  </a:schemeClr>
                </a:solidFill>
              </a:rPr>
              <a:t>교환</a:t>
            </a:r>
            <a:r>
              <a:rPr lang="en-US" altLang="ko-KR" sz="1200" dirty="0" smtClean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ko-KR" altLang="en-US" sz="1200" dirty="0" smtClean="0">
                <a:solidFill>
                  <a:schemeClr val="bg2">
                    <a:lumMod val="50000"/>
                  </a:schemeClr>
                </a:solidFill>
              </a:rPr>
              <a:t>환불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7607406" y="1822167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취미바구니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8127694" y="1820584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9688579" y="1606261"/>
            <a:ext cx="98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tx2">
                    <a:lumMod val="10000"/>
                  </a:schemeClr>
                </a:solidFill>
              </a:rPr>
              <a:t>Do it! Yourself!!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0674908" y="1626000"/>
            <a:ext cx="1461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solidFill>
                  <a:schemeClr val="tx2">
                    <a:lumMod val="10000"/>
                  </a:schemeClr>
                </a:solidFill>
              </a:rPr>
              <a:t>취미바구니  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  검색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48071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클래스 소개 페이지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7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362C8AFF-EEC4-4DDE-9053-4CD39879A0CA}"/>
              </a:ext>
            </a:extLst>
          </p:cNvPr>
          <p:cNvSpPr/>
          <p:nvPr/>
        </p:nvSpPr>
        <p:spPr>
          <a:xfrm>
            <a:off x="332618" y="1635206"/>
            <a:ext cx="2933354" cy="367461"/>
          </a:xfrm>
          <a:prstGeom prst="rect">
            <a:avLst/>
          </a:prstGeom>
          <a:solidFill>
            <a:srgbClr val="D961F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클래스 소개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6004046B-93A4-4812-85FE-41FFF63569E4}"/>
              </a:ext>
            </a:extLst>
          </p:cNvPr>
          <p:cNvSpPr/>
          <p:nvPr/>
        </p:nvSpPr>
        <p:spPr>
          <a:xfrm>
            <a:off x="3265973" y="1635206"/>
            <a:ext cx="2830028" cy="367461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구매 후기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6971685D-B58C-401F-81FD-C5597B07DA45}"/>
              </a:ext>
            </a:extLst>
          </p:cNvPr>
          <p:cNvSpPr/>
          <p:nvPr/>
        </p:nvSpPr>
        <p:spPr>
          <a:xfrm>
            <a:off x="6096000" y="1635206"/>
            <a:ext cx="2751391" cy="367461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배송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교환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환불 </a:t>
            </a:r>
          </a:p>
        </p:txBody>
      </p:sp>
      <p:sp>
        <p:nvSpPr>
          <p:cNvPr id="21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4" name="그림 23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909" y="1571696"/>
            <a:ext cx="300023" cy="300023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9406107" y="6288425"/>
            <a:ext cx="29473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클래스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   </a:t>
            </a:r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스토어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    고객센터    </a:t>
            </a:r>
            <a:r>
              <a:rPr lang="ko-KR" altLang="en-US" sz="9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endParaRPr lang="ko-KR" altLang="en-US" sz="9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43" name="직선 연결선 42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9688579" y="1606261"/>
            <a:ext cx="98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tx2">
                    <a:lumMod val="10000"/>
                  </a:schemeClr>
                </a:solidFill>
              </a:rPr>
              <a:t>Do it! Yourself!!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0674908" y="1626000"/>
            <a:ext cx="1461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solidFill>
                  <a:schemeClr val="tx2">
                    <a:lumMod val="10000"/>
                  </a:schemeClr>
                </a:solidFill>
              </a:rPr>
              <a:t>취미바구니  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  검색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540476" y="3105665"/>
            <a:ext cx="6203092" cy="2433068"/>
          </a:xfrm>
          <a:prstGeom prst="roundRect">
            <a:avLst/>
          </a:prstGeom>
          <a:solidFill>
            <a:schemeClr val="tx1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클래스 소개 내용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9359037" y="2011799"/>
            <a:ext cx="1520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클래스 소개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9431909" y="2414786"/>
            <a:ext cx="2534422" cy="3776080"/>
          </a:xfrm>
          <a:prstGeom prst="roundRect">
            <a:avLst/>
          </a:prstGeom>
          <a:solidFill>
            <a:schemeClr val="tx1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클래스 소개 내용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82660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상품 소개 페이지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7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362C8AFF-EEC4-4DDE-9053-4CD39879A0CA}"/>
              </a:ext>
            </a:extLst>
          </p:cNvPr>
          <p:cNvSpPr/>
          <p:nvPr/>
        </p:nvSpPr>
        <p:spPr>
          <a:xfrm>
            <a:off x="332618" y="1635206"/>
            <a:ext cx="2933354" cy="367461"/>
          </a:xfrm>
          <a:prstGeom prst="rect">
            <a:avLst/>
          </a:prstGeom>
          <a:solidFill>
            <a:srgbClr val="D961F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상품소개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6004046B-93A4-4812-85FE-41FFF63569E4}"/>
              </a:ext>
            </a:extLst>
          </p:cNvPr>
          <p:cNvSpPr/>
          <p:nvPr/>
        </p:nvSpPr>
        <p:spPr>
          <a:xfrm>
            <a:off x="3265973" y="1635206"/>
            <a:ext cx="2830028" cy="367461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구매 후기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6971685D-B58C-401F-81FD-C5597B07DA45}"/>
              </a:ext>
            </a:extLst>
          </p:cNvPr>
          <p:cNvSpPr/>
          <p:nvPr/>
        </p:nvSpPr>
        <p:spPr>
          <a:xfrm>
            <a:off x="6096000" y="1635206"/>
            <a:ext cx="2751391" cy="367461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배송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교환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환불 </a:t>
            </a:r>
          </a:p>
        </p:txBody>
      </p:sp>
      <p:sp>
        <p:nvSpPr>
          <p:cNvPr id="21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4" name="그림 23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909" y="1571696"/>
            <a:ext cx="300023" cy="300023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9406107" y="6288425"/>
            <a:ext cx="29473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클래스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   </a:t>
            </a:r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스토어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    고객센터    </a:t>
            </a:r>
            <a:r>
              <a:rPr lang="ko-KR" altLang="en-US" sz="9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endParaRPr lang="ko-KR" altLang="en-US" sz="9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43" name="직선 연결선 42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9688579" y="1606261"/>
            <a:ext cx="98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tx2">
                    <a:lumMod val="10000"/>
                  </a:schemeClr>
                </a:solidFill>
              </a:rPr>
              <a:t>Do it! Yourself!!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0674908" y="1626000"/>
            <a:ext cx="1461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solidFill>
                  <a:schemeClr val="tx2">
                    <a:lumMod val="10000"/>
                  </a:schemeClr>
                </a:solidFill>
              </a:rPr>
              <a:t>취미바구니  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  검색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1540476" y="3105665"/>
            <a:ext cx="6203092" cy="2433068"/>
          </a:xfrm>
          <a:prstGeom prst="roundRect">
            <a:avLst/>
          </a:prstGeom>
          <a:solidFill>
            <a:schemeClr val="tx1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상품소개 내용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9359037" y="2011799"/>
            <a:ext cx="1520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상품소개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9431909" y="2414786"/>
            <a:ext cx="2534422" cy="3776080"/>
          </a:xfrm>
          <a:prstGeom prst="roundRect">
            <a:avLst/>
          </a:prstGeom>
          <a:solidFill>
            <a:schemeClr val="tx1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상품소개 내용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05692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구매 후기 페이지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7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362C8AFF-EEC4-4DDE-9053-4CD39879A0CA}"/>
              </a:ext>
            </a:extLst>
          </p:cNvPr>
          <p:cNvSpPr/>
          <p:nvPr/>
        </p:nvSpPr>
        <p:spPr>
          <a:xfrm>
            <a:off x="332618" y="1635206"/>
            <a:ext cx="2933354" cy="367461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상품소개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6004046B-93A4-4812-85FE-41FFF63569E4}"/>
              </a:ext>
            </a:extLst>
          </p:cNvPr>
          <p:cNvSpPr/>
          <p:nvPr/>
        </p:nvSpPr>
        <p:spPr>
          <a:xfrm>
            <a:off x="3265973" y="1635206"/>
            <a:ext cx="2830028" cy="367461"/>
          </a:xfrm>
          <a:prstGeom prst="rect">
            <a:avLst/>
          </a:prstGeom>
          <a:solidFill>
            <a:srgbClr val="D961F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구매 후기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6971685D-B58C-401F-81FD-C5597B07DA45}"/>
              </a:ext>
            </a:extLst>
          </p:cNvPr>
          <p:cNvSpPr/>
          <p:nvPr/>
        </p:nvSpPr>
        <p:spPr>
          <a:xfrm>
            <a:off x="6096000" y="1635206"/>
            <a:ext cx="2751391" cy="367461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배송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교환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환불 </a:t>
            </a:r>
          </a:p>
        </p:txBody>
      </p:sp>
      <p:sp>
        <p:nvSpPr>
          <p:cNvPr id="21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4" name="그림 23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909" y="1571696"/>
            <a:ext cx="300023" cy="300023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9406107" y="6288425"/>
            <a:ext cx="29473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클래스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   </a:t>
            </a:r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스토어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    고객센터    </a:t>
            </a:r>
            <a:r>
              <a:rPr lang="ko-KR" altLang="en-US" sz="9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endParaRPr lang="ko-KR" altLang="en-US" sz="9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9688579" y="1606261"/>
            <a:ext cx="98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tx2">
                    <a:lumMod val="10000"/>
                  </a:schemeClr>
                </a:solidFill>
              </a:rPr>
              <a:t>Do it! Yourself!!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0674908" y="1626000"/>
            <a:ext cx="1461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취미바구니  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  검색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98301" y="2591940"/>
            <a:ext cx="1461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아이디</a:t>
            </a:r>
            <a:endParaRPr lang="en-US" altLang="ko-KR" sz="800" dirty="0" smtClean="0">
              <a:solidFill>
                <a:schemeClr val="tx2">
                  <a:lumMod val="10000"/>
                </a:schemeClr>
              </a:solidFill>
            </a:endParaRPr>
          </a:p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작성 날짜</a:t>
            </a:r>
            <a:endParaRPr lang="en-US" altLang="ko-KR" sz="800" dirty="0" smtClean="0">
              <a:solidFill>
                <a:schemeClr val="tx2">
                  <a:lumMod val="10000"/>
                </a:schemeClr>
              </a:solidFill>
            </a:endParaRPr>
          </a:p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☆</a:t>
            </a:r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☆</a:t>
            </a:r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☆</a:t>
            </a:r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☆</a:t>
            </a:r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 ☆</a:t>
            </a: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510746" y="2473568"/>
            <a:ext cx="8246076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A91A8208-A88C-4823-9F78-3A5A47219D01}"/>
              </a:ext>
            </a:extLst>
          </p:cNvPr>
          <p:cNvSpPr txBox="1"/>
          <p:nvPr/>
        </p:nvSpPr>
        <p:spPr>
          <a:xfrm>
            <a:off x="510746" y="2099943"/>
            <a:ext cx="1437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2">
                    <a:lumMod val="50000"/>
                  </a:schemeClr>
                </a:solidFill>
              </a:rPr>
              <a:t>구매 후기</a:t>
            </a:r>
            <a:endParaRPr lang="ko-KR" altLang="en-US" sz="1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519173" y="3114790"/>
            <a:ext cx="8150042" cy="1207650"/>
          </a:xfrm>
          <a:prstGeom prst="roundRect">
            <a:avLst/>
          </a:prstGeom>
          <a:solidFill>
            <a:schemeClr val="tx1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2">
                    <a:lumMod val="10000"/>
                  </a:schemeClr>
                </a:solidFill>
              </a:rPr>
              <a:t>후기 내용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519173" y="4383625"/>
            <a:ext cx="8150042" cy="1207650"/>
          </a:xfrm>
          <a:prstGeom prst="roundRect">
            <a:avLst/>
          </a:prstGeom>
          <a:solidFill>
            <a:schemeClr val="tx1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2">
                    <a:lumMod val="10000"/>
                  </a:schemeClr>
                </a:solidFill>
              </a:rPr>
              <a:t>답글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 내용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A91A8208-A88C-4823-9F78-3A5A47219D01}"/>
              </a:ext>
            </a:extLst>
          </p:cNvPr>
          <p:cNvSpPr txBox="1"/>
          <p:nvPr/>
        </p:nvSpPr>
        <p:spPr>
          <a:xfrm>
            <a:off x="9402647" y="2099943"/>
            <a:ext cx="1437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2">
                    <a:lumMod val="50000"/>
                  </a:schemeClr>
                </a:solidFill>
              </a:rPr>
              <a:t>구매 후기</a:t>
            </a:r>
            <a:endParaRPr lang="ko-KR" altLang="en-US" sz="1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37" name="직선 연결선 36"/>
          <p:cNvCxnSpPr/>
          <p:nvPr/>
        </p:nvCxnSpPr>
        <p:spPr>
          <a:xfrm>
            <a:off x="9503943" y="2460055"/>
            <a:ext cx="2374791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모서리가 둥근 직사각형 38"/>
          <p:cNvSpPr/>
          <p:nvPr/>
        </p:nvSpPr>
        <p:spPr>
          <a:xfrm>
            <a:off x="9503942" y="3087886"/>
            <a:ext cx="2374791" cy="1207650"/>
          </a:xfrm>
          <a:prstGeom prst="roundRect">
            <a:avLst/>
          </a:prstGeom>
          <a:solidFill>
            <a:schemeClr val="tx1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2">
                    <a:lumMod val="10000"/>
                  </a:schemeClr>
                </a:solidFill>
              </a:rPr>
              <a:t>후기 내용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9503943" y="2572307"/>
            <a:ext cx="1461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아이디</a:t>
            </a:r>
            <a:endParaRPr lang="en-US" altLang="ko-KR" sz="800" dirty="0" smtClean="0">
              <a:solidFill>
                <a:schemeClr val="tx2">
                  <a:lumMod val="10000"/>
                </a:schemeClr>
              </a:solidFill>
            </a:endParaRPr>
          </a:p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작성 날짜</a:t>
            </a:r>
            <a:endParaRPr lang="en-US" altLang="ko-KR" sz="800" dirty="0" smtClean="0">
              <a:solidFill>
                <a:schemeClr val="tx2">
                  <a:lumMod val="10000"/>
                </a:schemeClr>
              </a:solidFill>
            </a:endParaRPr>
          </a:p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☆</a:t>
            </a:r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☆</a:t>
            </a:r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☆</a:t>
            </a:r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☆</a:t>
            </a:r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 ☆</a:t>
            </a:r>
          </a:p>
        </p:txBody>
      </p:sp>
      <p:sp>
        <p:nvSpPr>
          <p:cNvPr id="41" name="모서리가 둥근 직사각형 40"/>
          <p:cNvSpPr/>
          <p:nvPr/>
        </p:nvSpPr>
        <p:spPr>
          <a:xfrm>
            <a:off x="9503942" y="4414039"/>
            <a:ext cx="2374791" cy="1207650"/>
          </a:xfrm>
          <a:prstGeom prst="roundRect">
            <a:avLst/>
          </a:prstGeom>
          <a:solidFill>
            <a:schemeClr val="tx1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2">
                    <a:lumMod val="10000"/>
                  </a:schemeClr>
                </a:solidFill>
              </a:rPr>
              <a:t>답글내용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44" name="직선 연결선 43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9551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시계이(가) 표시된 사진&#10;&#10;자동 생성된 설명">
            <a:extLst>
              <a:ext uri="{FF2B5EF4-FFF2-40B4-BE49-F238E27FC236}">
                <a16:creationId xmlns:a16="http://schemas.microsoft.com/office/drawing/2014/main" xmlns="" id="{4FA73557-CD11-4A11-A485-D4FAF94D8AF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23" y="2881076"/>
            <a:ext cx="1095847" cy="109584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547F2916-8C9D-49EB-9196-408ACF18A4B7}"/>
              </a:ext>
            </a:extLst>
          </p:cNvPr>
          <p:cNvSpPr txBox="1"/>
          <p:nvPr/>
        </p:nvSpPr>
        <p:spPr>
          <a:xfrm>
            <a:off x="1240970" y="2967334"/>
            <a:ext cx="48550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rgbClr val="FF5050"/>
                </a:solidFill>
              </a:rPr>
              <a:t>Table</a:t>
            </a:r>
            <a:r>
              <a:rPr lang="en-US" altLang="ko-KR" dirty="0">
                <a:solidFill>
                  <a:srgbClr val="FF5050"/>
                </a:solidFill>
              </a:rPr>
              <a:t> </a:t>
            </a:r>
            <a:r>
              <a:rPr lang="en-US" altLang="ko-KR" sz="3200" dirty="0">
                <a:solidFill>
                  <a:srgbClr val="FF5050"/>
                </a:solidFill>
              </a:rPr>
              <a:t>of </a:t>
            </a:r>
            <a:r>
              <a:rPr lang="en-US" altLang="ko-KR" sz="5400" dirty="0">
                <a:solidFill>
                  <a:srgbClr val="FF5050"/>
                </a:solidFill>
              </a:rPr>
              <a:t>Contents</a:t>
            </a:r>
            <a:endParaRPr lang="ko-KR" altLang="en-US" sz="5400" dirty="0">
              <a:solidFill>
                <a:srgbClr val="FF505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BBE2405-3F2E-44BB-92A1-A30A449E7327}"/>
              </a:ext>
            </a:extLst>
          </p:cNvPr>
          <p:cNvSpPr txBox="1"/>
          <p:nvPr/>
        </p:nvSpPr>
        <p:spPr>
          <a:xfrm>
            <a:off x="6241123" y="690465"/>
            <a:ext cx="595087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indent="-914400">
              <a:buAutoNum type="arabicPeriod"/>
            </a:pPr>
            <a:r>
              <a:rPr lang="ko-KR" altLang="en-US" sz="4000" dirty="0"/>
              <a:t>개요</a:t>
            </a:r>
            <a:endParaRPr lang="en-US" altLang="ko-KR" sz="4000" dirty="0"/>
          </a:p>
          <a:p>
            <a:pPr marL="914400" indent="-914400">
              <a:buAutoNum type="arabicPeriod"/>
            </a:pPr>
            <a:endParaRPr lang="en-US" altLang="ko-KR" sz="4000" dirty="0"/>
          </a:p>
          <a:p>
            <a:pPr marL="914400" indent="-914400">
              <a:buAutoNum type="arabicPeriod"/>
            </a:pPr>
            <a:r>
              <a:rPr lang="ko-KR" altLang="en-US" sz="4000" dirty="0"/>
              <a:t>요구사항 정의서</a:t>
            </a:r>
            <a:endParaRPr lang="en-US" altLang="ko-KR" sz="4000" dirty="0"/>
          </a:p>
          <a:p>
            <a:pPr marL="914400" indent="-914400">
              <a:buAutoNum type="arabicPeriod"/>
            </a:pPr>
            <a:endParaRPr lang="en-US" altLang="ko-KR" sz="4000" dirty="0"/>
          </a:p>
          <a:p>
            <a:pPr marL="914400" indent="-914400">
              <a:buAutoNum type="arabicPeriod"/>
            </a:pPr>
            <a:r>
              <a:rPr lang="ko-KR" altLang="en-US" sz="4000" dirty="0"/>
              <a:t>흐름도</a:t>
            </a:r>
            <a:endParaRPr lang="en-US" altLang="ko-KR" sz="4000" dirty="0"/>
          </a:p>
          <a:p>
            <a:pPr marL="914400" indent="-914400">
              <a:buAutoNum type="arabicPeriod"/>
            </a:pPr>
            <a:endParaRPr lang="en-US" altLang="ko-KR" sz="4000" dirty="0"/>
          </a:p>
          <a:p>
            <a:pPr marL="914400" indent="-914400">
              <a:buAutoNum type="arabicPeriod"/>
            </a:pPr>
            <a:r>
              <a:rPr lang="en-US" altLang="ko-KR" sz="4000" dirty="0"/>
              <a:t>ERD</a:t>
            </a:r>
          </a:p>
          <a:p>
            <a:pPr marL="914400" indent="-914400">
              <a:buAutoNum type="arabicPeriod"/>
            </a:pPr>
            <a:endParaRPr lang="en-US" altLang="ko-KR" sz="4000" dirty="0"/>
          </a:p>
          <a:p>
            <a:pPr marL="914400" indent="-914400">
              <a:buAutoNum type="arabicPeriod"/>
            </a:pPr>
            <a:r>
              <a:rPr lang="ko-KR" altLang="en-US" sz="4000" dirty="0"/>
              <a:t>화면 설계서</a:t>
            </a:r>
            <a:endParaRPr lang="en-US" altLang="ko-KR" sz="4000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xmlns="" id="{9605D211-7217-4B3A-B485-6EFC30372C7D}"/>
              </a:ext>
            </a:extLst>
          </p:cNvPr>
          <p:cNvCxnSpPr>
            <a:cxnSpLocks/>
          </p:cNvCxnSpPr>
          <p:nvPr/>
        </p:nvCxnSpPr>
        <p:spPr>
          <a:xfrm>
            <a:off x="5962089" y="67112"/>
            <a:ext cx="0" cy="69796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33821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배송</a:t>
            </a:r>
            <a:r>
              <a:rPr lang="en-US" altLang="ko-KR" dirty="0" smtClean="0">
                <a:solidFill>
                  <a:srgbClr val="002060"/>
                </a:solidFill>
              </a:rPr>
              <a:t>/</a:t>
            </a:r>
            <a:r>
              <a:rPr lang="ko-KR" altLang="en-US" dirty="0" smtClean="0">
                <a:solidFill>
                  <a:srgbClr val="002060"/>
                </a:solidFill>
              </a:rPr>
              <a:t>교환</a:t>
            </a:r>
            <a:r>
              <a:rPr lang="en-US" altLang="ko-KR" dirty="0" smtClean="0">
                <a:solidFill>
                  <a:srgbClr val="002060"/>
                </a:solidFill>
              </a:rPr>
              <a:t>/</a:t>
            </a:r>
            <a:r>
              <a:rPr lang="ko-KR" altLang="en-US" dirty="0" smtClean="0">
                <a:solidFill>
                  <a:srgbClr val="002060"/>
                </a:solidFill>
              </a:rPr>
              <a:t>환불 안내 </a:t>
            </a:r>
            <a:r>
              <a:rPr lang="ko-KR" altLang="en-US" dirty="0">
                <a:solidFill>
                  <a:srgbClr val="002060"/>
                </a:solidFill>
              </a:rPr>
              <a:t>페이지</a:t>
            </a:r>
          </a:p>
        </p:txBody>
      </p:sp>
      <p:sp>
        <p:nvSpPr>
          <p:cNvPr id="17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362C8AFF-EEC4-4DDE-9053-4CD39879A0CA}"/>
              </a:ext>
            </a:extLst>
          </p:cNvPr>
          <p:cNvSpPr/>
          <p:nvPr/>
        </p:nvSpPr>
        <p:spPr>
          <a:xfrm>
            <a:off x="332618" y="1635206"/>
            <a:ext cx="2933354" cy="367461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상품소개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6004046B-93A4-4812-85FE-41FFF63569E4}"/>
              </a:ext>
            </a:extLst>
          </p:cNvPr>
          <p:cNvSpPr/>
          <p:nvPr/>
        </p:nvSpPr>
        <p:spPr>
          <a:xfrm>
            <a:off x="3265973" y="1635206"/>
            <a:ext cx="2830028" cy="367461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구매 후기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6971685D-B58C-401F-81FD-C5597B07DA45}"/>
              </a:ext>
            </a:extLst>
          </p:cNvPr>
          <p:cNvSpPr/>
          <p:nvPr/>
        </p:nvSpPr>
        <p:spPr>
          <a:xfrm>
            <a:off x="6096000" y="1635206"/>
            <a:ext cx="2751391" cy="367461"/>
          </a:xfrm>
          <a:prstGeom prst="rect">
            <a:avLst/>
          </a:prstGeom>
          <a:solidFill>
            <a:srgbClr val="D961F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배송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교환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환불 </a:t>
            </a:r>
          </a:p>
        </p:txBody>
      </p:sp>
      <p:sp>
        <p:nvSpPr>
          <p:cNvPr id="21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4" name="그림 23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909" y="1571696"/>
            <a:ext cx="300023" cy="300023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9406107" y="6288425"/>
            <a:ext cx="29473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클래스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   </a:t>
            </a:r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스토어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    고객센터    </a:t>
            </a:r>
            <a:r>
              <a:rPr lang="ko-KR" altLang="en-US" sz="9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endParaRPr lang="ko-KR" altLang="en-US" sz="9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43" name="직선 연결선 42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9688579" y="1606261"/>
            <a:ext cx="98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tx2">
                    <a:lumMod val="10000"/>
                  </a:schemeClr>
                </a:solidFill>
              </a:rPr>
              <a:t>Do it! Yourself!!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0674908" y="1626000"/>
            <a:ext cx="1461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solidFill>
                  <a:schemeClr val="tx2">
                    <a:lumMod val="10000"/>
                  </a:schemeClr>
                </a:solidFill>
              </a:rPr>
              <a:t>취미바구니  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  검색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1540476" y="3105665"/>
            <a:ext cx="6203092" cy="2433068"/>
          </a:xfrm>
          <a:prstGeom prst="roundRect">
            <a:avLst/>
          </a:prstGeom>
          <a:solidFill>
            <a:schemeClr val="tx1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배송</a:t>
            </a:r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/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교환</a:t>
            </a:r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/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환불 안내 내용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31" name="직선 연결선 30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9359036" y="2011799"/>
            <a:ext cx="1842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배송</a:t>
            </a:r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/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교환</a:t>
            </a:r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/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환불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9431909" y="2414786"/>
            <a:ext cx="2534422" cy="3776080"/>
          </a:xfrm>
          <a:prstGeom prst="roundRect">
            <a:avLst/>
          </a:prstGeom>
          <a:solidFill>
            <a:schemeClr val="tx1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2">
                    <a:lumMod val="10000"/>
                  </a:schemeClr>
                </a:solidFill>
              </a:rPr>
              <a:t>배송</a:t>
            </a:r>
            <a:r>
              <a:rPr lang="en-US" altLang="ko-KR" dirty="0">
                <a:solidFill>
                  <a:schemeClr val="tx2">
                    <a:lumMod val="10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tx2">
                    <a:lumMod val="10000"/>
                  </a:schemeClr>
                </a:solidFill>
              </a:rPr>
              <a:t>교환</a:t>
            </a:r>
            <a:r>
              <a:rPr lang="en-US" altLang="ko-KR" dirty="0">
                <a:solidFill>
                  <a:schemeClr val="tx2">
                    <a:lumMod val="10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tx2">
                    <a:lumMod val="10000"/>
                  </a:schemeClr>
                </a:solidFill>
              </a:rPr>
              <a:t>환불 안내 내용</a:t>
            </a:r>
          </a:p>
        </p:txBody>
      </p:sp>
    </p:spTree>
    <p:extLst>
      <p:ext uri="{BB962C8B-B14F-4D97-AF65-F5344CB8AC3E}">
        <p14:creationId xmlns:p14="http://schemas.microsoft.com/office/powerpoint/2010/main" val="2439321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419" y="1602710"/>
            <a:ext cx="777666" cy="777666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E16921C9-3597-454A-8E86-CBCC429D4C84}"/>
              </a:ext>
            </a:extLst>
          </p:cNvPr>
          <p:cNvCxnSpPr>
            <a:cxnSpLocks/>
          </p:cNvCxnSpPr>
          <p:nvPr/>
        </p:nvCxnSpPr>
        <p:spPr>
          <a:xfrm>
            <a:off x="2223085" y="2156193"/>
            <a:ext cx="801148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0F573A5-A76C-43F4-813E-C144D7A50B6D}"/>
              </a:ext>
            </a:extLst>
          </p:cNvPr>
          <p:cNvSpPr txBox="1"/>
          <p:nvPr/>
        </p:nvSpPr>
        <p:spPr>
          <a:xfrm>
            <a:off x="2223085" y="1605387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0A9A55E-9736-44E7-9A43-A56253B2960D}"/>
              </a:ext>
            </a:extLst>
          </p:cNvPr>
          <p:cNvSpPr txBox="1"/>
          <p:nvPr/>
        </p:nvSpPr>
        <p:spPr>
          <a:xfrm>
            <a:off x="6317193" y="2380376"/>
            <a:ext cx="415255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2400" dirty="0"/>
              <a:t>메인 페이지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회원등록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서비스 이용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회원 서비스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>
                <a:solidFill>
                  <a:schemeClr val="bg2">
                    <a:lumMod val="50000"/>
                  </a:schemeClr>
                </a:solidFill>
              </a:rPr>
              <a:t>관리자</a:t>
            </a:r>
            <a:endParaRPr lang="en-US" altLang="ko-KR" sz="2400" dirty="0">
              <a:solidFill>
                <a:schemeClr val="bg2">
                  <a:lumMod val="50000"/>
                </a:schemeClr>
              </a:solidFill>
            </a:endParaRPr>
          </a:p>
          <a:p>
            <a:pPr marL="742950" indent="-742950">
              <a:buAutoNum type="arabicPeriod"/>
            </a:pPr>
            <a:endParaRPr lang="en-US" altLang="ko-KR" sz="3600" dirty="0"/>
          </a:p>
          <a:p>
            <a:pPr marL="742950" indent="-742950">
              <a:buAutoNum type="arabicPeriod"/>
            </a:pP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707653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관리자 페이지 </a:t>
            </a:r>
            <a:r>
              <a:rPr lang="en-US" altLang="ko-KR" dirty="0" smtClean="0">
                <a:solidFill>
                  <a:srgbClr val="002060"/>
                </a:solidFill>
              </a:rPr>
              <a:t>– </a:t>
            </a:r>
            <a:r>
              <a:rPr lang="ko-KR" altLang="en-US" dirty="0" smtClean="0">
                <a:solidFill>
                  <a:srgbClr val="002060"/>
                </a:solidFill>
              </a:rPr>
              <a:t>회원관리</a:t>
            </a:r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28630" y="2267211"/>
            <a:ext cx="904053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530255" y="2267211"/>
            <a:ext cx="0" cy="4301368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128630" y="2267210"/>
          <a:ext cx="2401625" cy="4301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1625">
                  <a:extLst>
                    <a:ext uri="{9D8B030D-6E8A-4147-A177-3AD203B41FA5}">
                      <a16:colId xmlns:a16="http://schemas.microsoft.com/office/drawing/2014/main" xmlns="" val="1964234671"/>
                    </a:ext>
                  </a:extLst>
                </a:gridCol>
              </a:tblGrid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회원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82516965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46295788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스토어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37083710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공지사항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92342219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문의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4199363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843408" y="2455101"/>
            <a:ext cx="2417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bg2"/>
                </a:solidFill>
              </a:rPr>
              <a:t>회원 관리</a:t>
            </a:r>
            <a:endParaRPr lang="ko-KR" altLang="en-US" sz="3200" dirty="0">
              <a:solidFill>
                <a:schemeClr val="bg2"/>
              </a:solidFill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2714815" y="3147739"/>
          <a:ext cx="6221970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6796">
                  <a:extLst>
                    <a:ext uri="{9D8B030D-6E8A-4147-A177-3AD203B41FA5}">
                      <a16:colId xmlns:a16="http://schemas.microsoft.com/office/drawing/2014/main" xmlns="" val="3881726845"/>
                    </a:ext>
                  </a:extLst>
                </a:gridCol>
                <a:gridCol w="826718">
                  <a:extLst>
                    <a:ext uri="{9D8B030D-6E8A-4147-A177-3AD203B41FA5}">
                      <a16:colId xmlns:a16="http://schemas.microsoft.com/office/drawing/2014/main" xmlns="" val="3640373385"/>
                    </a:ext>
                  </a:extLst>
                </a:gridCol>
                <a:gridCol w="876822">
                  <a:extLst>
                    <a:ext uri="{9D8B030D-6E8A-4147-A177-3AD203B41FA5}">
                      <a16:colId xmlns:a16="http://schemas.microsoft.com/office/drawing/2014/main" xmlns="" val="3672169482"/>
                    </a:ext>
                  </a:extLst>
                </a:gridCol>
                <a:gridCol w="1930177">
                  <a:extLst>
                    <a:ext uri="{9D8B030D-6E8A-4147-A177-3AD203B41FA5}">
                      <a16:colId xmlns:a16="http://schemas.microsoft.com/office/drawing/2014/main" xmlns="" val="1805771746"/>
                    </a:ext>
                  </a:extLst>
                </a:gridCol>
                <a:gridCol w="1464376">
                  <a:extLst>
                    <a:ext uri="{9D8B030D-6E8A-4147-A177-3AD203B41FA5}">
                      <a16:colId xmlns:a16="http://schemas.microsoft.com/office/drawing/2014/main" xmlns="" val="1160751733"/>
                    </a:ext>
                  </a:extLst>
                </a:gridCol>
                <a:gridCol w="657081">
                  <a:extLst>
                    <a:ext uri="{9D8B030D-6E8A-4147-A177-3AD203B41FA5}">
                      <a16:colId xmlns:a16="http://schemas.microsoft.com/office/drawing/2014/main" xmlns="" val="32596581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No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아이디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이름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연락처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등급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삭제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30340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>
                          <a:solidFill>
                            <a:schemeClr val="bg2"/>
                          </a:solidFill>
                        </a:rPr>
                        <a:t>himan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 </a:t>
                      </a:r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홍길동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010-0000-0000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M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88252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44546A"/>
                          </a:solidFill>
                          <a:effectLst/>
                          <a:latin typeface="Calibri" panose="020F0502020204030204" pitchFamily="34" charset="0"/>
                        </a:rPr>
                        <a:t>himan2</a:t>
                      </a: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010-0000-0000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600" b="0" dirty="0" smtClean="0">
                          <a:solidFill>
                            <a:srgbClr val="44546A"/>
                          </a:solidFill>
                          <a:effectLst/>
                          <a:latin typeface="+mn-lt"/>
                        </a:rPr>
                        <a:t>H</a:t>
                      </a:r>
                      <a:endParaRPr lang="en-US" altLang="ko-KR" sz="1600" b="0" dirty="0">
                        <a:solidFill>
                          <a:srgbClr val="44546A"/>
                        </a:solidFill>
                        <a:effectLst/>
                        <a:latin typeface="+mn-lt"/>
                      </a:endParaRP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68678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44546A"/>
                          </a:solidFill>
                          <a:effectLst/>
                          <a:latin typeface="Calibri" panose="020F0502020204030204" pitchFamily="34" charset="0"/>
                        </a:rPr>
                        <a:t>himan3</a:t>
                      </a: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010-0000-0000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600" b="0" dirty="0" smtClean="0">
                          <a:solidFill>
                            <a:srgbClr val="44546A"/>
                          </a:solidFill>
                          <a:effectLst/>
                          <a:latin typeface="+mn-lt"/>
                        </a:rPr>
                        <a:t>H</a:t>
                      </a:r>
                      <a:endParaRPr lang="en-US" altLang="ko-KR" sz="1600" b="0" dirty="0">
                        <a:solidFill>
                          <a:srgbClr val="44546A"/>
                        </a:solidFill>
                        <a:effectLst/>
                        <a:latin typeface="+mn-lt"/>
                      </a:endParaRP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62043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>
                          <a:solidFill>
                            <a:srgbClr val="44546A"/>
                          </a:solidFill>
                          <a:effectLst/>
                          <a:latin typeface="Calibri" panose="020F0502020204030204" pitchFamily="34" charset="0"/>
                        </a:rPr>
                        <a:t>himan4</a:t>
                      </a: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010-0000-0000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600" b="0" dirty="0" smtClean="0">
                          <a:solidFill>
                            <a:srgbClr val="44546A"/>
                          </a:solidFill>
                          <a:effectLst/>
                          <a:latin typeface="+mn-lt"/>
                        </a:rPr>
                        <a:t>N</a:t>
                      </a:r>
                      <a:endParaRPr lang="en-US" altLang="ko-KR" sz="1600" b="0" dirty="0">
                        <a:solidFill>
                          <a:srgbClr val="44546A"/>
                        </a:solidFill>
                        <a:effectLst/>
                        <a:latin typeface="+mn-lt"/>
                      </a:endParaRP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37666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>
                          <a:solidFill>
                            <a:srgbClr val="44546A"/>
                          </a:solidFill>
                          <a:effectLst/>
                          <a:latin typeface="Calibri" panose="020F0502020204030204" pitchFamily="34" charset="0"/>
                        </a:rPr>
                        <a:t>himan5</a:t>
                      </a: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010-0000-0000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600" b="0" smtClean="0">
                          <a:solidFill>
                            <a:srgbClr val="44546A"/>
                          </a:solidFill>
                          <a:effectLst/>
                          <a:latin typeface="+mn-lt"/>
                        </a:rPr>
                        <a:t>N</a:t>
                      </a:r>
                      <a:endParaRPr lang="en-US" altLang="ko-KR" sz="1600" b="0" dirty="0">
                        <a:solidFill>
                          <a:srgbClr val="44546A"/>
                        </a:solidFill>
                        <a:effectLst/>
                        <a:latin typeface="+mn-lt"/>
                      </a:endParaRP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12744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44546A"/>
                          </a:solidFill>
                          <a:effectLst/>
                          <a:latin typeface="Calibri" panose="020F0502020204030204" pitchFamily="34" charset="0"/>
                        </a:rPr>
                        <a:t>himan6</a:t>
                      </a: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010-0000-0000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smtClean="0">
                          <a:solidFill>
                            <a:srgbClr val="44546A"/>
                          </a:solidFill>
                          <a:effectLst/>
                          <a:latin typeface="+mn-lt"/>
                        </a:rPr>
                        <a:t>N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47348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44546A"/>
                          </a:solidFill>
                          <a:effectLst/>
                          <a:latin typeface="Calibri" panose="020F0502020204030204" pitchFamily="34" charset="0"/>
                        </a:rPr>
                        <a:t>himan7</a:t>
                      </a: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010-0000-0000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smtClean="0">
                          <a:solidFill>
                            <a:srgbClr val="44546A"/>
                          </a:solidFill>
                          <a:effectLst/>
                          <a:latin typeface="+mn-lt"/>
                        </a:rPr>
                        <a:t>N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27911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himan8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010-0000-0000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solidFill>
                            <a:srgbClr val="44546A"/>
                          </a:solidFill>
                          <a:effectLst/>
                          <a:latin typeface="+mn-lt"/>
                        </a:rPr>
                        <a:t>N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748853370"/>
                  </a:ext>
                </a:extLst>
              </a:tr>
            </a:tbl>
          </a:graphicData>
        </a:graphic>
      </p:graphicFrame>
      <p:pic>
        <p:nvPicPr>
          <p:cNvPr id="15" name="그림 14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79" y="1641850"/>
            <a:ext cx="517502" cy="51749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46311" y="1669767"/>
            <a:ext cx="2255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2"/>
                </a:solidFill>
              </a:rPr>
              <a:t>관리자 페이지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7260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관리자 페이지 </a:t>
            </a:r>
            <a:r>
              <a:rPr lang="en-US" altLang="ko-KR" dirty="0" smtClean="0">
                <a:solidFill>
                  <a:srgbClr val="002060"/>
                </a:solidFill>
              </a:rPr>
              <a:t>– </a:t>
            </a:r>
            <a:r>
              <a:rPr lang="ko-KR" altLang="en-US" dirty="0" smtClean="0">
                <a:solidFill>
                  <a:srgbClr val="002060"/>
                </a:solidFill>
              </a:rPr>
              <a:t>클래스 관리</a:t>
            </a:r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28630" y="2267211"/>
            <a:ext cx="904053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530255" y="2267211"/>
            <a:ext cx="0" cy="4301368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128630" y="2267210"/>
          <a:ext cx="2401625" cy="4301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1625">
                  <a:extLst>
                    <a:ext uri="{9D8B030D-6E8A-4147-A177-3AD203B41FA5}">
                      <a16:colId xmlns:a16="http://schemas.microsoft.com/office/drawing/2014/main" xmlns="" val="1964234671"/>
                    </a:ext>
                  </a:extLst>
                </a:gridCol>
              </a:tblGrid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회원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82516965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46295788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스토어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37083710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공지사항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92342219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문의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4199363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843408" y="2455101"/>
            <a:ext cx="2417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bg2"/>
                </a:solidFill>
              </a:rPr>
              <a:t>클래스 관리</a:t>
            </a:r>
            <a:endParaRPr lang="ko-KR" altLang="en-US" sz="3200" dirty="0">
              <a:solidFill>
                <a:schemeClr val="bg2"/>
              </a:solidFill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2714815" y="3147739"/>
          <a:ext cx="622197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9530">
                  <a:extLst>
                    <a:ext uri="{9D8B030D-6E8A-4147-A177-3AD203B41FA5}">
                      <a16:colId xmlns:a16="http://schemas.microsoft.com/office/drawing/2014/main" xmlns="" val="3881726845"/>
                    </a:ext>
                  </a:extLst>
                </a:gridCol>
                <a:gridCol w="2129425">
                  <a:extLst>
                    <a:ext uri="{9D8B030D-6E8A-4147-A177-3AD203B41FA5}">
                      <a16:colId xmlns:a16="http://schemas.microsoft.com/office/drawing/2014/main" xmlns="" val="3640373385"/>
                    </a:ext>
                  </a:extLst>
                </a:gridCol>
                <a:gridCol w="839244">
                  <a:extLst>
                    <a:ext uri="{9D8B030D-6E8A-4147-A177-3AD203B41FA5}">
                      <a16:colId xmlns:a16="http://schemas.microsoft.com/office/drawing/2014/main" xmlns="" val="3672169482"/>
                    </a:ext>
                  </a:extLst>
                </a:gridCol>
                <a:gridCol w="713983">
                  <a:extLst>
                    <a:ext uri="{9D8B030D-6E8A-4147-A177-3AD203B41FA5}">
                      <a16:colId xmlns:a16="http://schemas.microsoft.com/office/drawing/2014/main" xmlns="" val="1805771746"/>
                    </a:ext>
                  </a:extLst>
                </a:gridCol>
                <a:gridCol w="1064713">
                  <a:extLst>
                    <a:ext uri="{9D8B030D-6E8A-4147-A177-3AD203B41FA5}">
                      <a16:colId xmlns:a16="http://schemas.microsoft.com/office/drawing/2014/main" xmlns="" val="1160751733"/>
                    </a:ext>
                  </a:extLst>
                </a:gridCol>
                <a:gridCol w="895075">
                  <a:extLst>
                    <a:ext uri="{9D8B030D-6E8A-4147-A177-3AD203B41FA5}">
                      <a16:colId xmlns:a16="http://schemas.microsoft.com/office/drawing/2014/main" xmlns="" val="32596581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No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클래스 명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호스트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인원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일정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삭제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30340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00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04-01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88252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04-01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68678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04-01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62043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04-01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37666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04-01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12744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04-01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47348392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8010509" y="2559598"/>
            <a:ext cx="876822" cy="375781"/>
          </a:xfrm>
          <a:prstGeom prst="rect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bg2"/>
                </a:solidFill>
              </a:rPr>
              <a:t>등록</a:t>
            </a:r>
            <a:endParaRPr lang="ko-KR" altLang="en-US" dirty="0">
              <a:solidFill>
                <a:schemeClr val="bg2"/>
              </a:solidFill>
            </a:endParaRPr>
          </a:p>
        </p:txBody>
      </p:sp>
      <p:pic>
        <p:nvPicPr>
          <p:cNvPr id="15" name="그림 14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79" y="1641850"/>
            <a:ext cx="517502" cy="51749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046311" y="1669767"/>
            <a:ext cx="2255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2"/>
                </a:solidFill>
              </a:rPr>
              <a:t>관리자 페이지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65224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관리자 페이지</a:t>
            </a:r>
            <a:r>
              <a:rPr lang="en-US" altLang="ko-KR" dirty="0">
                <a:solidFill>
                  <a:srgbClr val="002060"/>
                </a:solidFill>
              </a:rPr>
              <a:t> </a:t>
            </a:r>
            <a:r>
              <a:rPr lang="en-US" altLang="ko-KR" dirty="0" smtClean="0">
                <a:solidFill>
                  <a:srgbClr val="002060"/>
                </a:solidFill>
              </a:rPr>
              <a:t>– </a:t>
            </a:r>
            <a:r>
              <a:rPr lang="ko-KR" altLang="en-US" dirty="0" smtClean="0">
                <a:solidFill>
                  <a:srgbClr val="002060"/>
                </a:solidFill>
              </a:rPr>
              <a:t>클래스 등록</a:t>
            </a:r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28630" y="2267211"/>
            <a:ext cx="904053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530255" y="2267211"/>
            <a:ext cx="0" cy="4301368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128630" y="2267210"/>
          <a:ext cx="2401625" cy="4301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1625">
                  <a:extLst>
                    <a:ext uri="{9D8B030D-6E8A-4147-A177-3AD203B41FA5}">
                      <a16:colId xmlns:a16="http://schemas.microsoft.com/office/drawing/2014/main" xmlns="" val="1964234671"/>
                    </a:ext>
                  </a:extLst>
                </a:gridCol>
              </a:tblGrid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회원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82516965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46295788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스토어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37083710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공지사항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92342219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문의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4199363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843408" y="2455101"/>
            <a:ext cx="2417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bg2"/>
                </a:solidFill>
              </a:rPr>
              <a:t>클래스 관리</a:t>
            </a:r>
            <a:endParaRPr lang="ko-KR" altLang="en-US" sz="3200" dirty="0">
              <a:solidFill>
                <a:schemeClr val="bg2"/>
              </a:solidFill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2714815" y="3147739"/>
          <a:ext cx="622197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9530">
                  <a:extLst>
                    <a:ext uri="{9D8B030D-6E8A-4147-A177-3AD203B41FA5}">
                      <a16:colId xmlns:a16="http://schemas.microsoft.com/office/drawing/2014/main" xmlns="" val="3881726845"/>
                    </a:ext>
                  </a:extLst>
                </a:gridCol>
                <a:gridCol w="2129425">
                  <a:extLst>
                    <a:ext uri="{9D8B030D-6E8A-4147-A177-3AD203B41FA5}">
                      <a16:colId xmlns:a16="http://schemas.microsoft.com/office/drawing/2014/main" xmlns="" val="3640373385"/>
                    </a:ext>
                  </a:extLst>
                </a:gridCol>
                <a:gridCol w="839244">
                  <a:extLst>
                    <a:ext uri="{9D8B030D-6E8A-4147-A177-3AD203B41FA5}">
                      <a16:colId xmlns:a16="http://schemas.microsoft.com/office/drawing/2014/main" xmlns="" val="3672169482"/>
                    </a:ext>
                  </a:extLst>
                </a:gridCol>
                <a:gridCol w="713983">
                  <a:extLst>
                    <a:ext uri="{9D8B030D-6E8A-4147-A177-3AD203B41FA5}">
                      <a16:colId xmlns:a16="http://schemas.microsoft.com/office/drawing/2014/main" xmlns="" val="1805771746"/>
                    </a:ext>
                  </a:extLst>
                </a:gridCol>
                <a:gridCol w="1064713">
                  <a:extLst>
                    <a:ext uri="{9D8B030D-6E8A-4147-A177-3AD203B41FA5}">
                      <a16:colId xmlns:a16="http://schemas.microsoft.com/office/drawing/2014/main" xmlns="" val="1160751733"/>
                    </a:ext>
                  </a:extLst>
                </a:gridCol>
                <a:gridCol w="895075">
                  <a:extLst>
                    <a:ext uri="{9D8B030D-6E8A-4147-A177-3AD203B41FA5}">
                      <a16:colId xmlns:a16="http://schemas.microsoft.com/office/drawing/2014/main" xmlns="" val="32596581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No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클래스 명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호스트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인원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일정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삭제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30340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00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04-01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88252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04-01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68678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04-01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62043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04-01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37666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04-01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12744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04-01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47348392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8010509" y="2559598"/>
            <a:ext cx="876822" cy="375781"/>
          </a:xfrm>
          <a:prstGeom prst="rect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bg2"/>
                </a:solidFill>
              </a:rPr>
              <a:t>등록</a:t>
            </a:r>
            <a:endParaRPr lang="ko-KR" altLang="en-US" dirty="0">
              <a:solidFill>
                <a:schemeClr val="bg2"/>
              </a:solidFill>
            </a:endParaRPr>
          </a:p>
        </p:txBody>
      </p:sp>
      <p:pic>
        <p:nvPicPr>
          <p:cNvPr id="16" name="그림 15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79" y="1641850"/>
            <a:ext cx="517502" cy="51749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046311" y="1669767"/>
            <a:ext cx="2255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2"/>
                </a:solidFill>
              </a:rPr>
              <a:t>관리자 페이지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/>
          </p:nvPr>
        </p:nvGraphicFramePr>
        <p:xfrm>
          <a:off x="2714816" y="2056446"/>
          <a:ext cx="6221970" cy="42833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32757">
                  <a:extLst>
                    <a:ext uri="{9D8B030D-6E8A-4147-A177-3AD203B41FA5}">
                      <a16:colId xmlns:a16="http://schemas.microsoft.com/office/drawing/2014/main" xmlns="" val="3980406386"/>
                    </a:ext>
                  </a:extLst>
                </a:gridCol>
                <a:gridCol w="4089213">
                  <a:extLst>
                    <a:ext uri="{9D8B030D-6E8A-4147-A177-3AD203B41FA5}">
                      <a16:colId xmlns:a16="http://schemas.microsoft.com/office/drawing/2014/main" xmlns="" val="407096882"/>
                    </a:ext>
                  </a:extLst>
                </a:gridCol>
              </a:tblGrid>
              <a:tr h="475933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등록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41524087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명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@@@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71421355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호스트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@@@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38693867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종류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err="1" smtClean="0">
                          <a:solidFill>
                            <a:sysClr val="windowText" lastClr="000000"/>
                          </a:solidFill>
                        </a:rPr>
                        <a:t>원데이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인원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00 </a:t>
                      </a:r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명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01767249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가격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000</a:t>
                      </a:r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원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일정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20-04-31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06986187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설명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@@@@@@@@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31369055"/>
                  </a:ext>
                </a:extLst>
              </a:tr>
              <a:tr h="475933">
                <a:tc gridSpan="2">
                  <a:txBody>
                    <a:bodyPr/>
                    <a:lstStyle/>
                    <a:p>
                      <a:pPr algn="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등록     취소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932765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12871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관리자 페이지 </a:t>
            </a:r>
            <a:r>
              <a:rPr lang="en-US" altLang="ko-KR" dirty="0" smtClean="0">
                <a:solidFill>
                  <a:srgbClr val="002060"/>
                </a:solidFill>
              </a:rPr>
              <a:t>– </a:t>
            </a:r>
            <a:r>
              <a:rPr lang="ko-KR" altLang="en-US" dirty="0" smtClean="0">
                <a:solidFill>
                  <a:srgbClr val="002060"/>
                </a:solidFill>
              </a:rPr>
              <a:t>스토어 관리</a:t>
            </a:r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28630" y="2267211"/>
            <a:ext cx="904053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530255" y="2267211"/>
            <a:ext cx="0" cy="4301368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128630" y="2267210"/>
          <a:ext cx="2401625" cy="4301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1625">
                  <a:extLst>
                    <a:ext uri="{9D8B030D-6E8A-4147-A177-3AD203B41FA5}">
                      <a16:colId xmlns:a16="http://schemas.microsoft.com/office/drawing/2014/main" xmlns="" val="1964234671"/>
                    </a:ext>
                  </a:extLst>
                </a:gridCol>
              </a:tblGrid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회원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82516965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46295788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스토어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37083710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공지사항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92342219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문의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4199363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843408" y="2455101"/>
            <a:ext cx="2417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bg2"/>
                </a:solidFill>
              </a:rPr>
              <a:t>스토어 관리</a:t>
            </a:r>
            <a:endParaRPr lang="ko-KR" altLang="en-US" sz="3200" dirty="0">
              <a:solidFill>
                <a:schemeClr val="bg2"/>
              </a:solidFill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2714815" y="3147739"/>
          <a:ext cx="6221971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1273">
                  <a:extLst>
                    <a:ext uri="{9D8B030D-6E8A-4147-A177-3AD203B41FA5}">
                      <a16:colId xmlns:a16="http://schemas.microsoft.com/office/drawing/2014/main" xmlns="" val="3881726845"/>
                    </a:ext>
                  </a:extLst>
                </a:gridCol>
                <a:gridCol w="1859687">
                  <a:extLst>
                    <a:ext uri="{9D8B030D-6E8A-4147-A177-3AD203B41FA5}">
                      <a16:colId xmlns:a16="http://schemas.microsoft.com/office/drawing/2014/main" xmlns="" val="3640373385"/>
                    </a:ext>
                  </a:extLst>
                </a:gridCol>
                <a:gridCol w="876822">
                  <a:extLst>
                    <a:ext uri="{9D8B030D-6E8A-4147-A177-3AD203B41FA5}">
                      <a16:colId xmlns:a16="http://schemas.microsoft.com/office/drawing/2014/main" xmlns="" val="3672169482"/>
                    </a:ext>
                  </a:extLst>
                </a:gridCol>
                <a:gridCol w="1077239">
                  <a:extLst>
                    <a:ext uri="{9D8B030D-6E8A-4147-A177-3AD203B41FA5}">
                      <a16:colId xmlns:a16="http://schemas.microsoft.com/office/drawing/2014/main" xmlns="" val="1160751733"/>
                    </a:ext>
                  </a:extLst>
                </a:gridCol>
                <a:gridCol w="1127342">
                  <a:extLst>
                    <a:ext uri="{9D8B030D-6E8A-4147-A177-3AD203B41FA5}">
                      <a16:colId xmlns:a16="http://schemas.microsoft.com/office/drawing/2014/main" xmlns="" val="3259658186"/>
                    </a:ext>
                  </a:extLst>
                </a:gridCol>
                <a:gridCol w="669608">
                  <a:extLst>
                    <a:ext uri="{9D8B030D-6E8A-4147-A177-3AD203B41FA5}">
                      <a16:colId xmlns:a16="http://schemas.microsoft.com/office/drawing/2014/main" xmlns="" val="23794857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No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제품명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호스트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신청일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승인</a:t>
                      </a:r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/</a:t>
                      </a:r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삭제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30340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대기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88252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대기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68678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대기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62043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거절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37666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승인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12744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거절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47348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승인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27911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승인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748853370"/>
                  </a:ext>
                </a:extLst>
              </a:tr>
            </a:tbl>
          </a:graphicData>
        </a:graphic>
      </p:graphicFrame>
      <p:pic>
        <p:nvPicPr>
          <p:cNvPr id="15" name="그림 14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79" y="1641850"/>
            <a:ext cx="517502" cy="51749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046311" y="1669767"/>
            <a:ext cx="2255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2"/>
                </a:solidFill>
              </a:rPr>
              <a:t>관리자 페이지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36563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관리자 페이지 </a:t>
            </a:r>
            <a:r>
              <a:rPr lang="en-US" altLang="ko-KR" dirty="0" smtClean="0">
                <a:solidFill>
                  <a:srgbClr val="002060"/>
                </a:solidFill>
              </a:rPr>
              <a:t>– </a:t>
            </a:r>
            <a:r>
              <a:rPr lang="ko-KR" altLang="en-US" dirty="0" smtClean="0">
                <a:solidFill>
                  <a:srgbClr val="002060"/>
                </a:solidFill>
              </a:rPr>
              <a:t>제품 정보 승인</a:t>
            </a:r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28630" y="2267211"/>
            <a:ext cx="904053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530255" y="2267211"/>
            <a:ext cx="0" cy="4301368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128630" y="2267210"/>
          <a:ext cx="2401625" cy="4301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1625">
                  <a:extLst>
                    <a:ext uri="{9D8B030D-6E8A-4147-A177-3AD203B41FA5}">
                      <a16:colId xmlns:a16="http://schemas.microsoft.com/office/drawing/2014/main" xmlns="" val="1964234671"/>
                    </a:ext>
                  </a:extLst>
                </a:gridCol>
              </a:tblGrid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회원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82516965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46295788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스토어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37083710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공지사항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92342219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문의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4199363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843408" y="2455101"/>
            <a:ext cx="2417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bg2"/>
                </a:solidFill>
              </a:rPr>
              <a:t>스토어 관리</a:t>
            </a:r>
            <a:endParaRPr lang="ko-KR" altLang="en-US" sz="3200" dirty="0">
              <a:solidFill>
                <a:schemeClr val="bg2"/>
              </a:solidFill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2714815" y="3147739"/>
          <a:ext cx="6221971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1273">
                  <a:extLst>
                    <a:ext uri="{9D8B030D-6E8A-4147-A177-3AD203B41FA5}">
                      <a16:colId xmlns:a16="http://schemas.microsoft.com/office/drawing/2014/main" xmlns="" val="3881726845"/>
                    </a:ext>
                  </a:extLst>
                </a:gridCol>
                <a:gridCol w="1859687">
                  <a:extLst>
                    <a:ext uri="{9D8B030D-6E8A-4147-A177-3AD203B41FA5}">
                      <a16:colId xmlns:a16="http://schemas.microsoft.com/office/drawing/2014/main" xmlns="" val="3640373385"/>
                    </a:ext>
                  </a:extLst>
                </a:gridCol>
                <a:gridCol w="876822">
                  <a:extLst>
                    <a:ext uri="{9D8B030D-6E8A-4147-A177-3AD203B41FA5}">
                      <a16:colId xmlns:a16="http://schemas.microsoft.com/office/drawing/2014/main" xmlns="" val="3672169482"/>
                    </a:ext>
                  </a:extLst>
                </a:gridCol>
                <a:gridCol w="1077239">
                  <a:extLst>
                    <a:ext uri="{9D8B030D-6E8A-4147-A177-3AD203B41FA5}">
                      <a16:colId xmlns:a16="http://schemas.microsoft.com/office/drawing/2014/main" xmlns="" val="1160751733"/>
                    </a:ext>
                  </a:extLst>
                </a:gridCol>
                <a:gridCol w="1127342">
                  <a:extLst>
                    <a:ext uri="{9D8B030D-6E8A-4147-A177-3AD203B41FA5}">
                      <a16:colId xmlns:a16="http://schemas.microsoft.com/office/drawing/2014/main" xmlns="" val="3259658186"/>
                    </a:ext>
                  </a:extLst>
                </a:gridCol>
                <a:gridCol w="669608">
                  <a:extLst>
                    <a:ext uri="{9D8B030D-6E8A-4147-A177-3AD203B41FA5}">
                      <a16:colId xmlns:a16="http://schemas.microsoft.com/office/drawing/2014/main" xmlns="" val="23794857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No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제품명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아이디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신청일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승인</a:t>
                      </a:r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/</a:t>
                      </a:r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삭제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30340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대기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88252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대기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68678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대기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62043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취소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37666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승인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12744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취소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47348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승인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27911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승인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748853370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/>
          </p:nvPr>
        </p:nvGraphicFramePr>
        <p:xfrm>
          <a:off x="2714816" y="2056446"/>
          <a:ext cx="6221970" cy="42833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32757">
                  <a:extLst>
                    <a:ext uri="{9D8B030D-6E8A-4147-A177-3AD203B41FA5}">
                      <a16:colId xmlns:a16="http://schemas.microsoft.com/office/drawing/2014/main" xmlns="" val="3980406386"/>
                    </a:ext>
                  </a:extLst>
                </a:gridCol>
                <a:gridCol w="4089213">
                  <a:extLst>
                    <a:ext uri="{9D8B030D-6E8A-4147-A177-3AD203B41FA5}">
                      <a16:colId xmlns:a16="http://schemas.microsoft.com/office/drawing/2014/main" xmlns="" val="407096882"/>
                    </a:ext>
                  </a:extLst>
                </a:gridCol>
              </a:tblGrid>
              <a:tr h="475933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제품 정보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41524087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제품명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@@@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71421355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호스트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@@@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38693867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제품 가격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00 </a:t>
                      </a:r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원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01767249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제품 개수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00 </a:t>
                      </a:r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개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신청일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20-04-31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31369055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제품 설명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@@@@@@@@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거절 사유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12030270"/>
                  </a:ext>
                </a:extLst>
              </a:tr>
              <a:tr h="475933">
                <a:tc gridSpan="2">
                  <a:txBody>
                    <a:bodyPr/>
                    <a:lstStyle/>
                    <a:p>
                      <a:pPr algn="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승인  거절  닫기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93276505"/>
                  </a:ext>
                </a:extLst>
              </a:tr>
            </a:tbl>
          </a:graphicData>
        </a:graphic>
      </p:graphicFrame>
      <p:pic>
        <p:nvPicPr>
          <p:cNvPr id="16" name="그림 15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79" y="1641850"/>
            <a:ext cx="517502" cy="51749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046311" y="1669767"/>
            <a:ext cx="2255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2"/>
                </a:solidFill>
              </a:rPr>
              <a:t>관리자 페이지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21893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관리자 페이지 </a:t>
            </a:r>
            <a:r>
              <a:rPr lang="en-US" altLang="ko-KR" dirty="0" smtClean="0">
                <a:solidFill>
                  <a:srgbClr val="002060"/>
                </a:solidFill>
              </a:rPr>
              <a:t>– </a:t>
            </a:r>
            <a:r>
              <a:rPr lang="ko-KR" altLang="en-US" dirty="0" smtClean="0">
                <a:solidFill>
                  <a:srgbClr val="002060"/>
                </a:solidFill>
              </a:rPr>
              <a:t>공지사항 관리</a:t>
            </a:r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28630" y="2267211"/>
            <a:ext cx="904053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530255" y="2267211"/>
            <a:ext cx="0" cy="4301368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128630" y="2267210"/>
          <a:ext cx="2401625" cy="4301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1625">
                  <a:extLst>
                    <a:ext uri="{9D8B030D-6E8A-4147-A177-3AD203B41FA5}">
                      <a16:colId xmlns:a16="http://schemas.microsoft.com/office/drawing/2014/main" xmlns="" val="1964234671"/>
                    </a:ext>
                  </a:extLst>
                </a:gridCol>
              </a:tblGrid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회원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82516965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46295788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스토어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37083710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공지사항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92342219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문의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4199363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843407" y="2455101"/>
            <a:ext cx="32066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bg2"/>
                </a:solidFill>
              </a:rPr>
              <a:t>공지사항 관리</a:t>
            </a:r>
            <a:endParaRPr lang="ko-KR" altLang="en-US" sz="3200" dirty="0">
              <a:solidFill>
                <a:schemeClr val="bg2"/>
              </a:solidFill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2714815" y="3147739"/>
          <a:ext cx="6221970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9530">
                  <a:extLst>
                    <a:ext uri="{9D8B030D-6E8A-4147-A177-3AD203B41FA5}">
                      <a16:colId xmlns:a16="http://schemas.microsoft.com/office/drawing/2014/main" xmlns="" val="3881726845"/>
                    </a:ext>
                  </a:extLst>
                </a:gridCol>
                <a:gridCol w="1402915">
                  <a:extLst>
                    <a:ext uri="{9D8B030D-6E8A-4147-A177-3AD203B41FA5}">
                      <a16:colId xmlns:a16="http://schemas.microsoft.com/office/drawing/2014/main" xmlns="" val="3640373385"/>
                    </a:ext>
                  </a:extLst>
                </a:gridCol>
                <a:gridCol w="1427967">
                  <a:extLst>
                    <a:ext uri="{9D8B030D-6E8A-4147-A177-3AD203B41FA5}">
                      <a16:colId xmlns:a16="http://schemas.microsoft.com/office/drawing/2014/main" xmlns="" val="3672169482"/>
                    </a:ext>
                  </a:extLst>
                </a:gridCol>
                <a:gridCol w="939452">
                  <a:extLst>
                    <a:ext uri="{9D8B030D-6E8A-4147-A177-3AD203B41FA5}">
                      <a16:colId xmlns:a16="http://schemas.microsoft.com/office/drawing/2014/main" xmlns="" val="1805771746"/>
                    </a:ext>
                  </a:extLst>
                </a:gridCol>
                <a:gridCol w="977031">
                  <a:extLst>
                    <a:ext uri="{9D8B030D-6E8A-4147-A177-3AD203B41FA5}">
                      <a16:colId xmlns:a16="http://schemas.microsoft.com/office/drawing/2014/main" xmlns="" val="1160751733"/>
                    </a:ext>
                  </a:extLst>
                </a:gridCol>
                <a:gridCol w="895075">
                  <a:extLst>
                    <a:ext uri="{9D8B030D-6E8A-4147-A177-3AD203B41FA5}">
                      <a16:colId xmlns:a16="http://schemas.microsoft.com/office/drawing/2014/main" xmlns="" val="32596581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No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제목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내용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등록일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중요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삭제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30340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88252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68678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62043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37666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12744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20-02-28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47348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20-02-25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27911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20-02-20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748853370"/>
                  </a:ext>
                </a:extLst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8010509" y="2559598"/>
            <a:ext cx="876822" cy="375781"/>
          </a:xfrm>
          <a:prstGeom prst="rect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bg2"/>
                </a:solidFill>
              </a:rPr>
              <a:t>등록</a:t>
            </a:r>
            <a:endParaRPr lang="ko-KR" altLang="en-US" dirty="0">
              <a:solidFill>
                <a:schemeClr val="bg2"/>
              </a:solidFill>
            </a:endParaRPr>
          </a:p>
        </p:txBody>
      </p:sp>
      <p:pic>
        <p:nvPicPr>
          <p:cNvPr id="16" name="그림 15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79" y="1641850"/>
            <a:ext cx="517502" cy="51749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046311" y="1669767"/>
            <a:ext cx="2255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2"/>
                </a:solidFill>
              </a:rPr>
              <a:t>관리자 페이지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88410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관리자 페이지 </a:t>
            </a:r>
            <a:r>
              <a:rPr lang="en-US" altLang="ko-KR" dirty="0" smtClean="0">
                <a:solidFill>
                  <a:srgbClr val="002060"/>
                </a:solidFill>
              </a:rPr>
              <a:t>– </a:t>
            </a:r>
            <a:r>
              <a:rPr lang="ko-KR" altLang="en-US" dirty="0" smtClean="0">
                <a:solidFill>
                  <a:srgbClr val="002060"/>
                </a:solidFill>
              </a:rPr>
              <a:t>공지사항 등록</a:t>
            </a:r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28630" y="2267211"/>
            <a:ext cx="904053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530255" y="2267211"/>
            <a:ext cx="0" cy="4301368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128630" y="2267210"/>
          <a:ext cx="2401625" cy="4301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1625">
                  <a:extLst>
                    <a:ext uri="{9D8B030D-6E8A-4147-A177-3AD203B41FA5}">
                      <a16:colId xmlns:a16="http://schemas.microsoft.com/office/drawing/2014/main" xmlns="" val="1964234671"/>
                    </a:ext>
                  </a:extLst>
                </a:gridCol>
              </a:tblGrid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회원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82516965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46295788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스토어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37083710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공지사항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92342219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문의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4199363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843407" y="2455101"/>
            <a:ext cx="32066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bg2"/>
                </a:solidFill>
              </a:rPr>
              <a:t>공지사항 관리</a:t>
            </a:r>
            <a:endParaRPr lang="ko-KR" altLang="en-US" sz="3200" dirty="0">
              <a:solidFill>
                <a:schemeClr val="bg2"/>
              </a:solidFill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2714815" y="3147739"/>
          <a:ext cx="6221970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9530">
                  <a:extLst>
                    <a:ext uri="{9D8B030D-6E8A-4147-A177-3AD203B41FA5}">
                      <a16:colId xmlns:a16="http://schemas.microsoft.com/office/drawing/2014/main" xmlns="" val="3881726845"/>
                    </a:ext>
                  </a:extLst>
                </a:gridCol>
                <a:gridCol w="1402915">
                  <a:extLst>
                    <a:ext uri="{9D8B030D-6E8A-4147-A177-3AD203B41FA5}">
                      <a16:colId xmlns:a16="http://schemas.microsoft.com/office/drawing/2014/main" xmlns="" val="3640373385"/>
                    </a:ext>
                  </a:extLst>
                </a:gridCol>
                <a:gridCol w="1427967">
                  <a:extLst>
                    <a:ext uri="{9D8B030D-6E8A-4147-A177-3AD203B41FA5}">
                      <a16:colId xmlns:a16="http://schemas.microsoft.com/office/drawing/2014/main" xmlns="" val="3672169482"/>
                    </a:ext>
                  </a:extLst>
                </a:gridCol>
                <a:gridCol w="939452">
                  <a:extLst>
                    <a:ext uri="{9D8B030D-6E8A-4147-A177-3AD203B41FA5}">
                      <a16:colId xmlns:a16="http://schemas.microsoft.com/office/drawing/2014/main" xmlns="" val="1805771746"/>
                    </a:ext>
                  </a:extLst>
                </a:gridCol>
                <a:gridCol w="977031">
                  <a:extLst>
                    <a:ext uri="{9D8B030D-6E8A-4147-A177-3AD203B41FA5}">
                      <a16:colId xmlns:a16="http://schemas.microsoft.com/office/drawing/2014/main" xmlns="" val="1160751733"/>
                    </a:ext>
                  </a:extLst>
                </a:gridCol>
                <a:gridCol w="895075">
                  <a:extLst>
                    <a:ext uri="{9D8B030D-6E8A-4147-A177-3AD203B41FA5}">
                      <a16:colId xmlns:a16="http://schemas.microsoft.com/office/drawing/2014/main" xmlns="" val="32596581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No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제목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내용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등록일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중요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삭제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30340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88252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68678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62043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37666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12744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20-02-28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47348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20-02-25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27911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20-02-20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748853370"/>
                  </a:ext>
                </a:extLst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8010509" y="2559598"/>
            <a:ext cx="876822" cy="375781"/>
          </a:xfrm>
          <a:prstGeom prst="rect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bg2"/>
                </a:solidFill>
              </a:rPr>
              <a:t>등록</a:t>
            </a:r>
            <a:endParaRPr lang="ko-KR" altLang="en-US" dirty="0">
              <a:solidFill>
                <a:schemeClr val="bg2"/>
              </a:solidFill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/>
          </p:nvPr>
        </p:nvGraphicFramePr>
        <p:xfrm>
          <a:off x="2714816" y="2920690"/>
          <a:ext cx="6221970" cy="34191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32757">
                  <a:extLst>
                    <a:ext uri="{9D8B030D-6E8A-4147-A177-3AD203B41FA5}">
                      <a16:colId xmlns:a16="http://schemas.microsoft.com/office/drawing/2014/main" xmlns="" val="3980406386"/>
                    </a:ext>
                  </a:extLst>
                </a:gridCol>
                <a:gridCol w="4089213">
                  <a:extLst>
                    <a:ext uri="{9D8B030D-6E8A-4147-A177-3AD203B41FA5}">
                      <a16:colId xmlns:a16="http://schemas.microsoft.com/office/drawing/2014/main" xmlns="" val="407096882"/>
                    </a:ext>
                  </a:extLst>
                </a:gridCol>
              </a:tblGrid>
              <a:tr h="475933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공지사항 등록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41524087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공지 제목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@@@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71421355"/>
                  </a:ext>
                </a:extLst>
              </a:tr>
              <a:tr h="15154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공지 내용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@@@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38693867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중요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▣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79676066"/>
                  </a:ext>
                </a:extLst>
              </a:tr>
              <a:tr h="475933">
                <a:tc gridSpan="2">
                  <a:txBody>
                    <a:bodyPr/>
                    <a:lstStyle/>
                    <a:p>
                      <a:pPr algn="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등록     취소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93276505"/>
                  </a:ext>
                </a:extLst>
              </a:tr>
            </a:tbl>
          </a:graphicData>
        </a:graphic>
      </p:graphicFrame>
      <p:pic>
        <p:nvPicPr>
          <p:cNvPr id="17" name="그림 16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79" y="1641850"/>
            <a:ext cx="517502" cy="517498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046311" y="1669767"/>
            <a:ext cx="2255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2"/>
                </a:solidFill>
              </a:rPr>
              <a:t>관리자 페이지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3201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관리자 페이지 </a:t>
            </a:r>
            <a:r>
              <a:rPr lang="en-US" altLang="ko-KR" dirty="0" smtClean="0">
                <a:solidFill>
                  <a:srgbClr val="002060"/>
                </a:solidFill>
              </a:rPr>
              <a:t>– </a:t>
            </a:r>
            <a:r>
              <a:rPr lang="ko-KR" altLang="en-US" dirty="0" smtClean="0">
                <a:solidFill>
                  <a:srgbClr val="002060"/>
                </a:solidFill>
              </a:rPr>
              <a:t>문의 관리</a:t>
            </a:r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28630" y="2267211"/>
            <a:ext cx="904053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530255" y="2267211"/>
            <a:ext cx="0" cy="4301368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128630" y="2267210"/>
          <a:ext cx="2401625" cy="4301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1625">
                  <a:extLst>
                    <a:ext uri="{9D8B030D-6E8A-4147-A177-3AD203B41FA5}">
                      <a16:colId xmlns:a16="http://schemas.microsoft.com/office/drawing/2014/main" xmlns="" val="1964234671"/>
                    </a:ext>
                  </a:extLst>
                </a:gridCol>
              </a:tblGrid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회원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82516965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46295788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스토어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37083710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공지사항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92342219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문의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4199363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843408" y="2455101"/>
            <a:ext cx="2417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bg2"/>
                </a:solidFill>
              </a:rPr>
              <a:t>문의 관리</a:t>
            </a:r>
            <a:endParaRPr lang="ko-KR" altLang="en-US" sz="3200" dirty="0">
              <a:solidFill>
                <a:schemeClr val="bg2"/>
              </a:solidFill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2714815" y="3147739"/>
          <a:ext cx="6221972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8890">
                  <a:extLst>
                    <a:ext uri="{9D8B030D-6E8A-4147-A177-3AD203B41FA5}">
                      <a16:colId xmlns:a16="http://schemas.microsoft.com/office/drawing/2014/main" xmlns="" val="3881726845"/>
                    </a:ext>
                  </a:extLst>
                </a:gridCol>
                <a:gridCol w="2058910">
                  <a:extLst>
                    <a:ext uri="{9D8B030D-6E8A-4147-A177-3AD203B41FA5}">
                      <a16:colId xmlns:a16="http://schemas.microsoft.com/office/drawing/2014/main" xmlns="" val="3640373385"/>
                    </a:ext>
                  </a:extLst>
                </a:gridCol>
                <a:gridCol w="902925">
                  <a:extLst>
                    <a:ext uri="{9D8B030D-6E8A-4147-A177-3AD203B41FA5}">
                      <a16:colId xmlns:a16="http://schemas.microsoft.com/office/drawing/2014/main" xmlns="" val="3672169482"/>
                    </a:ext>
                  </a:extLst>
                </a:gridCol>
                <a:gridCol w="926926">
                  <a:extLst>
                    <a:ext uri="{9D8B030D-6E8A-4147-A177-3AD203B41FA5}">
                      <a16:colId xmlns:a16="http://schemas.microsoft.com/office/drawing/2014/main" xmlns="" val="4154799323"/>
                    </a:ext>
                  </a:extLst>
                </a:gridCol>
                <a:gridCol w="1089764">
                  <a:extLst>
                    <a:ext uri="{9D8B030D-6E8A-4147-A177-3AD203B41FA5}">
                      <a16:colId xmlns:a16="http://schemas.microsoft.com/office/drawing/2014/main" xmlns="" val="1160751733"/>
                    </a:ext>
                  </a:extLst>
                </a:gridCol>
                <a:gridCol w="644557">
                  <a:extLst>
                    <a:ext uri="{9D8B030D-6E8A-4147-A177-3AD203B41FA5}">
                      <a16:colId xmlns:a16="http://schemas.microsoft.com/office/drawing/2014/main" xmlns="" val="32596581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No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문의 내용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아이디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등록일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답변 여부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삭제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30340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88252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68678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62043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37666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12744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20-02-28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47348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20-02-28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27911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20-02-28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748853370"/>
                  </a:ext>
                </a:extLst>
              </a:tr>
            </a:tbl>
          </a:graphicData>
        </a:graphic>
      </p:graphicFrame>
      <p:pic>
        <p:nvPicPr>
          <p:cNvPr id="15" name="그림 14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79" y="1641850"/>
            <a:ext cx="517502" cy="51749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046311" y="1669767"/>
            <a:ext cx="2255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2"/>
                </a:solidFill>
              </a:rPr>
              <a:t>관리자 페이지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1391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777666" cy="7776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838900" y="241183"/>
            <a:ext cx="33555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00B050"/>
                </a:solidFill>
                <a:latin typeface="Arial Rounded MT Bold" panose="020F0704030504030204" pitchFamily="34" charset="0"/>
              </a:rPr>
              <a:t>Outline</a:t>
            </a:r>
            <a:endParaRPr lang="ko-KR" altLang="en-US" sz="4400" dirty="0">
              <a:solidFill>
                <a:srgbClr val="00B050"/>
              </a:solidFill>
              <a:latin typeface="Arial Rounded MT Bold" panose="020F0704030504030204" pitchFamily="34" charset="0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450067" y="1378858"/>
            <a:ext cx="7416735" cy="2120171"/>
            <a:chOff x="450067" y="1378858"/>
            <a:chExt cx="7416735" cy="2120171"/>
          </a:xfrm>
        </p:grpSpPr>
        <p:sp>
          <p:nvSpPr>
            <p:cNvPr id="5" name="TextBox 4"/>
            <p:cNvSpPr txBox="1"/>
            <p:nvPr/>
          </p:nvSpPr>
          <p:spPr>
            <a:xfrm>
              <a:off x="450067" y="1378858"/>
              <a:ext cx="5463053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400" dirty="0" smtClean="0">
                  <a:solidFill>
                    <a:schemeClr val="bg2"/>
                  </a:solidFill>
                </a:rPr>
                <a:t>실감세대</a:t>
              </a:r>
              <a:r>
                <a:rPr lang="en-US" altLang="ko-KR" sz="4400" dirty="0" smtClean="0">
                  <a:solidFill>
                    <a:schemeClr val="bg2"/>
                  </a:solidFill>
                </a:rPr>
                <a:t>(</a:t>
              </a:r>
              <a:r>
                <a:rPr lang="ko-KR" altLang="en-US" sz="4400" dirty="0" smtClean="0">
                  <a:solidFill>
                    <a:schemeClr val="bg2"/>
                  </a:solidFill>
                </a:rPr>
                <a:t>實感世代</a:t>
              </a:r>
              <a:r>
                <a:rPr lang="en-US" altLang="ko-KR" sz="4400" dirty="0" smtClean="0">
                  <a:solidFill>
                    <a:schemeClr val="bg2"/>
                  </a:solidFill>
                </a:rPr>
                <a:t>)</a:t>
              </a:r>
              <a:endParaRPr lang="ko-KR" altLang="en-US" sz="4400" dirty="0">
                <a:solidFill>
                  <a:schemeClr val="bg2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50067" y="2298700"/>
              <a:ext cx="74167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2"/>
                  </a:solidFill>
                </a:rPr>
                <a:t>실감</a:t>
              </a:r>
              <a:r>
                <a:rPr lang="en-US" altLang="ko-KR" dirty="0" smtClean="0">
                  <a:solidFill>
                    <a:schemeClr val="bg2"/>
                  </a:solidFill>
                </a:rPr>
                <a:t>(</a:t>
              </a:r>
              <a:r>
                <a:rPr lang="ko-KR" altLang="en-US" dirty="0" smtClean="0">
                  <a:solidFill>
                    <a:schemeClr val="bg2"/>
                  </a:solidFill>
                </a:rPr>
                <a:t>實感</a:t>
              </a:r>
              <a:r>
                <a:rPr lang="en-US" altLang="ko-KR" dirty="0" smtClean="0">
                  <a:solidFill>
                    <a:schemeClr val="bg2"/>
                  </a:solidFill>
                </a:rPr>
                <a:t>)</a:t>
              </a:r>
              <a:r>
                <a:rPr lang="ko-KR" altLang="en-US" dirty="0" smtClean="0">
                  <a:solidFill>
                    <a:schemeClr val="bg2"/>
                  </a:solidFill>
                </a:rPr>
                <a:t>이란</a:t>
              </a:r>
              <a:r>
                <a:rPr lang="en-US" altLang="ko-KR" dirty="0" smtClean="0">
                  <a:solidFill>
                    <a:schemeClr val="bg2"/>
                  </a:solidFill>
                </a:rPr>
                <a:t>, </a:t>
              </a:r>
              <a:r>
                <a:rPr lang="ko-KR" altLang="en-US" dirty="0" smtClean="0">
                  <a:solidFill>
                    <a:schemeClr val="bg2"/>
                  </a:solidFill>
                </a:rPr>
                <a:t>실제로 체험하는 느낌 이라는 뜻이다</a:t>
              </a:r>
              <a:r>
                <a:rPr lang="en-US" altLang="ko-KR" dirty="0" smtClean="0">
                  <a:solidFill>
                    <a:schemeClr val="bg2"/>
                  </a:solidFill>
                </a:rPr>
                <a:t>.</a:t>
              </a:r>
            </a:p>
            <a:p>
              <a:r>
                <a:rPr lang="ko-KR" altLang="en-US" dirty="0" smtClean="0">
                  <a:solidFill>
                    <a:schemeClr val="bg2"/>
                  </a:solidFill>
                </a:rPr>
                <a:t>더 많은 자극을 느낄 수 있는 </a:t>
              </a:r>
              <a:r>
                <a:rPr lang="en-US" altLang="ko-KR" dirty="0" smtClean="0">
                  <a:solidFill>
                    <a:schemeClr val="bg2"/>
                  </a:solidFill>
                </a:rPr>
                <a:t>‘</a:t>
              </a:r>
              <a:r>
                <a:rPr lang="ko-KR" altLang="en-US" dirty="0" smtClean="0">
                  <a:solidFill>
                    <a:schemeClr val="bg2"/>
                  </a:solidFill>
                </a:rPr>
                <a:t>오프라인 체험</a:t>
              </a:r>
              <a:r>
                <a:rPr lang="en-US" altLang="ko-KR" dirty="0" smtClean="0">
                  <a:solidFill>
                    <a:schemeClr val="bg2"/>
                  </a:solidFill>
                </a:rPr>
                <a:t>＇</a:t>
              </a:r>
              <a:r>
                <a:rPr lang="ko-KR" altLang="en-US" dirty="0" smtClean="0">
                  <a:solidFill>
                    <a:schemeClr val="bg2"/>
                  </a:solidFill>
                </a:rPr>
                <a:t>으로 만지고 느끼고</a:t>
              </a:r>
              <a:r>
                <a:rPr lang="en-US" altLang="ko-KR" dirty="0" smtClean="0">
                  <a:solidFill>
                    <a:schemeClr val="bg2"/>
                  </a:solidFill>
                </a:rPr>
                <a:t>, </a:t>
              </a:r>
              <a:r>
                <a:rPr lang="ko-KR" altLang="en-US" dirty="0" smtClean="0">
                  <a:solidFill>
                    <a:schemeClr val="bg2"/>
                  </a:solidFill>
                </a:rPr>
                <a:t>냄새를 맡는 등 직접적인 오감을 충족시키는 다양한 활동들을 선호 하고</a:t>
              </a:r>
              <a:r>
                <a:rPr lang="en-US" altLang="ko-KR" dirty="0" smtClean="0">
                  <a:solidFill>
                    <a:schemeClr val="bg2"/>
                  </a:solidFill>
                </a:rPr>
                <a:t>, </a:t>
              </a:r>
              <a:r>
                <a:rPr lang="ko-KR" altLang="en-US" dirty="0" smtClean="0">
                  <a:solidFill>
                    <a:schemeClr val="bg2"/>
                  </a:solidFill>
                </a:rPr>
                <a:t>만족도가 높으면 가격에 상관없이 소비하는 특징을 보인다</a:t>
              </a:r>
              <a:r>
                <a:rPr lang="en-US" altLang="ko-KR" dirty="0" smtClean="0">
                  <a:solidFill>
                    <a:schemeClr val="bg2"/>
                  </a:solidFill>
                </a:rPr>
                <a:t>.</a:t>
              </a:r>
              <a:endParaRPr lang="ko-KR" altLang="en-US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450067" y="4025899"/>
            <a:ext cx="7416735" cy="2120171"/>
            <a:chOff x="8349467" y="1378858"/>
            <a:chExt cx="7416735" cy="2120171"/>
          </a:xfrm>
        </p:grpSpPr>
        <p:sp>
          <p:nvSpPr>
            <p:cNvPr id="7" name="TextBox 6"/>
            <p:cNvSpPr txBox="1"/>
            <p:nvPr/>
          </p:nvSpPr>
          <p:spPr>
            <a:xfrm>
              <a:off x="8349467" y="1378858"/>
              <a:ext cx="2242333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400" dirty="0" err="1" smtClean="0">
                  <a:solidFill>
                    <a:schemeClr val="bg2"/>
                  </a:solidFill>
                </a:rPr>
                <a:t>가취관</a:t>
              </a:r>
              <a:endParaRPr lang="ko-KR" altLang="en-US" sz="4400" dirty="0">
                <a:solidFill>
                  <a:schemeClr val="bg2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349467" y="2298700"/>
              <a:ext cx="74167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2"/>
                  </a:solidFill>
                </a:rPr>
                <a:t>학연과 지연 때문에 형성된 관계를 불편하게 생각한다</a:t>
              </a:r>
              <a:r>
                <a:rPr lang="en-US" altLang="ko-KR" dirty="0" smtClean="0">
                  <a:solidFill>
                    <a:schemeClr val="bg2"/>
                  </a:solidFill>
                </a:rPr>
                <a:t>. </a:t>
              </a:r>
            </a:p>
            <a:p>
              <a:r>
                <a:rPr lang="ko-KR" altLang="en-US" dirty="0" smtClean="0">
                  <a:solidFill>
                    <a:schemeClr val="bg2"/>
                  </a:solidFill>
                </a:rPr>
                <a:t>서로의 신상 정보를 </a:t>
              </a:r>
              <a:r>
                <a:rPr lang="ko-KR" altLang="en-US" dirty="0">
                  <a:solidFill>
                    <a:schemeClr val="bg2"/>
                  </a:solidFill>
                </a:rPr>
                <a:t>묻</a:t>
              </a:r>
              <a:r>
                <a:rPr lang="ko-KR" altLang="en-US" dirty="0" smtClean="0">
                  <a:solidFill>
                    <a:schemeClr val="bg2"/>
                  </a:solidFill>
                </a:rPr>
                <a:t>지 않는 가벼운 관계가 좋다</a:t>
              </a:r>
              <a:r>
                <a:rPr lang="en-US" altLang="ko-KR" dirty="0" smtClean="0">
                  <a:solidFill>
                    <a:schemeClr val="bg2"/>
                  </a:solidFill>
                </a:rPr>
                <a:t>. </a:t>
              </a:r>
              <a:r>
                <a:rPr lang="ko-KR" altLang="en-US" dirty="0" smtClean="0">
                  <a:solidFill>
                    <a:schemeClr val="bg2"/>
                  </a:solidFill>
                </a:rPr>
                <a:t>그러나 가벼운 것도 좋지만 취향이 맞아야 한다</a:t>
              </a:r>
              <a:r>
                <a:rPr lang="en-US" altLang="ko-KR" dirty="0" smtClean="0">
                  <a:solidFill>
                    <a:schemeClr val="bg2"/>
                  </a:solidFill>
                </a:rPr>
                <a:t>. </a:t>
              </a:r>
              <a:r>
                <a:rPr lang="ko-KR" altLang="en-US" dirty="0" smtClean="0">
                  <a:solidFill>
                    <a:schemeClr val="bg2"/>
                  </a:solidFill>
                </a:rPr>
                <a:t>가볍지만 같은 취향으로 모이는 관계</a:t>
              </a:r>
              <a:r>
                <a:rPr lang="en-US" altLang="ko-KR" dirty="0" smtClean="0">
                  <a:solidFill>
                    <a:schemeClr val="bg2"/>
                  </a:solidFill>
                </a:rPr>
                <a:t>, </a:t>
              </a:r>
              <a:r>
                <a:rPr lang="ko-KR" altLang="en-US" dirty="0" smtClean="0">
                  <a:solidFill>
                    <a:schemeClr val="bg2"/>
                  </a:solidFill>
                </a:rPr>
                <a:t> </a:t>
              </a:r>
              <a:r>
                <a:rPr lang="ko-KR" altLang="en-US" dirty="0" err="1" smtClean="0">
                  <a:solidFill>
                    <a:schemeClr val="bg2"/>
                  </a:solidFill>
                </a:rPr>
                <a:t>가취관이</a:t>
              </a:r>
              <a:r>
                <a:rPr lang="ko-KR" altLang="en-US" dirty="0" smtClean="0">
                  <a:solidFill>
                    <a:schemeClr val="bg2"/>
                  </a:solidFill>
                </a:rPr>
                <a:t> 떠오르고 있다</a:t>
              </a:r>
              <a:r>
                <a:rPr lang="en-US" altLang="ko-KR" dirty="0" smtClean="0">
                  <a:solidFill>
                    <a:schemeClr val="bg2"/>
                  </a:solidFill>
                </a:rPr>
                <a:t>.</a:t>
              </a:r>
            </a:p>
          </p:txBody>
        </p:sp>
      </p:grpSp>
      <p:pic>
        <p:nvPicPr>
          <p:cNvPr id="15" name="그림 14" descr="시계이(가) 표시된 사진&#10;&#10;자동 생성된 설명">
            <a:extLst>
              <a:ext uri="{FF2B5EF4-FFF2-40B4-BE49-F238E27FC236}">
                <a16:creationId xmlns="" xmlns:a16="http://schemas.microsoft.com/office/drawing/2014/main" id="{C67EA6F6-2CB5-46DF-A887-646FA81CE18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869" y="1912097"/>
            <a:ext cx="3033804" cy="3033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8828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관리자 페이지 </a:t>
            </a:r>
            <a:r>
              <a:rPr lang="en-US" altLang="ko-KR" dirty="0" smtClean="0">
                <a:solidFill>
                  <a:srgbClr val="002060"/>
                </a:solidFill>
              </a:rPr>
              <a:t>– </a:t>
            </a:r>
            <a:r>
              <a:rPr lang="ko-KR" altLang="en-US" dirty="0" smtClean="0">
                <a:solidFill>
                  <a:srgbClr val="002060"/>
                </a:solidFill>
              </a:rPr>
              <a:t>답변 등록</a:t>
            </a:r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28630" y="2267211"/>
            <a:ext cx="904053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530255" y="2267211"/>
            <a:ext cx="0" cy="4301368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128630" y="2267210"/>
          <a:ext cx="2401625" cy="4301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1625">
                  <a:extLst>
                    <a:ext uri="{9D8B030D-6E8A-4147-A177-3AD203B41FA5}">
                      <a16:colId xmlns:a16="http://schemas.microsoft.com/office/drawing/2014/main" xmlns="" val="1964234671"/>
                    </a:ext>
                  </a:extLst>
                </a:gridCol>
              </a:tblGrid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회원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82516965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46295788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스토어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37083710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공지사항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92342219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문의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4199363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843408" y="2455101"/>
            <a:ext cx="2417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bg2"/>
                </a:solidFill>
              </a:rPr>
              <a:t>문의 관리</a:t>
            </a:r>
            <a:endParaRPr lang="ko-KR" altLang="en-US" sz="3200" dirty="0">
              <a:solidFill>
                <a:schemeClr val="bg2"/>
              </a:solidFill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2714815" y="3147739"/>
          <a:ext cx="6221972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8890">
                  <a:extLst>
                    <a:ext uri="{9D8B030D-6E8A-4147-A177-3AD203B41FA5}">
                      <a16:colId xmlns:a16="http://schemas.microsoft.com/office/drawing/2014/main" xmlns="" val="3881726845"/>
                    </a:ext>
                  </a:extLst>
                </a:gridCol>
                <a:gridCol w="2058910">
                  <a:extLst>
                    <a:ext uri="{9D8B030D-6E8A-4147-A177-3AD203B41FA5}">
                      <a16:colId xmlns:a16="http://schemas.microsoft.com/office/drawing/2014/main" xmlns="" val="3640373385"/>
                    </a:ext>
                  </a:extLst>
                </a:gridCol>
                <a:gridCol w="902925">
                  <a:extLst>
                    <a:ext uri="{9D8B030D-6E8A-4147-A177-3AD203B41FA5}">
                      <a16:colId xmlns:a16="http://schemas.microsoft.com/office/drawing/2014/main" xmlns="" val="3672169482"/>
                    </a:ext>
                  </a:extLst>
                </a:gridCol>
                <a:gridCol w="926926">
                  <a:extLst>
                    <a:ext uri="{9D8B030D-6E8A-4147-A177-3AD203B41FA5}">
                      <a16:colId xmlns:a16="http://schemas.microsoft.com/office/drawing/2014/main" xmlns="" val="4154799323"/>
                    </a:ext>
                  </a:extLst>
                </a:gridCol>
                <a:gridCol w="1089764">
                  <a:extLst>
                    <a:ext uri="{9D8B030D-6E8A-4147-A177-3AD203B41FA5}">
                      <a16:colId xmlns:a16="http://schemas.microsoft.com/office/drawing/2014/main" xmlns="" val="1160751733"/>
                    </a:ext>
                  </a:extLst>
                </a:gridCol>
                <a:gridCol w="644557">
                  <a:extLst>
                    <a:ext uri="{9D8B030D-6E8A-4147-A177-3AD203B41FA5}">
                      <a16:colId xmlns:a16="http://schemas.microsoft.com/office/drawing/2014/main" xmlns="" val="32596581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No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문의 내용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아이디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등록일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답변 여부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삭제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30340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88252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68678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62043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37666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12744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20-02-28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47348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20-02-28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27911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20-02-28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748853370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/>
          </p:nvPr>
        </p:nvGraphicFramePr>
        <p:xfrm>
          <a:off x="2714816" y="2532327"/>
          <a:ext cx="6221970" cy="38075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32757">
                  <a:extLst>
                    <a:ext uri="{9D8B030D-6E8A-4147-A177-3AD203B41FA5}">
                      <a16:colId xmlns:a16="http://schemas.microsoft.com/office/drawing/2014/main" xmlns="" val="3980406386"/>
                    </a:ext>
                  </a:extLst>
                </a:gridCol>
                <a:gridCol w="4089213">
                  <a:extLst>
                    <a:ext uri="{9D8B030D-6E8A-4147-A177-3AD203B41FA5}">
                      <a16:colId xmlns:a16="http://schemas.microsoft.com/office/drawing/2014/main" xmlns="" val="407096882"/>
                    </a:ext>
                  </a:extLst>
                </a:gridCol>
              </a:tblGrid>
              <a:tr h="475933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답변 등록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41524087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아이디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@@@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71421355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등록일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20-03-04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60094292"/>
                  </a:ext>
                </a:extLst>
              </a:tr>
              <a:tr h="8891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문의 내용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@@@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38693867"/>
                  </a:ext>
                </a:extLst>
              </a:tr>
              <a:tr h="10146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답변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@@@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79676066"/>
                  </a:ext>
                </a:extLst>
              </a:tr>
              <a:tr h="475933">
                <a:tc gridSpan="2">
                  <a:txBody>
                    <a:bodyPr/>
                    <a:lstStyle/>
                    <a:p>
                      <a:pPr algn="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등록     취소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93276505"/>
                  </a:ext>
                </a:extLst>
              </a:tr>
            </a:tbl>
          </a:graphicData>
        </a:graphic>
      </p:graphicFrame>
      <p:pic>
        <p:nvPicPr>
          <p:cNvPr id="16" name="그림 15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79" y="1641850"/>
            <a:ext cx="517502" cy="51749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046311" y="1669767"/>
            <a:ext cx="2255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2"/>
                </a:solidFill>
              </a:rPr>
              <a:t>관리자 페이지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20647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415" y="2349330"/>
            <a:ext cx="2346406" cy="2346406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E16921C9-3597-454A-8E86-CBCC429D4C84}"/>
              </a:ext>
            </a:extLst>
          </p:cNvPr>
          <p:cNvCxnSpPr>
            <a:cxnSpLocks/>
          </p:cNvCxnSpPr>
          <p:nvPr/>
        </p:nvCxnSpPr>
        <p:spPr>
          <a:xfrm flipV="1">
            <a:off x="3348000" y="4171333"/>
            <a:ext cx="755015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A48A12EB-9897-4861-8BB1-4ECA55E092FF}"/>
              </a:ext>
            </a:extLst>
          </p:cNvPr>
          <p:cNvSpPr txBox="1"/>
          <p:nvPr/>
        </p:nvSpPr>
        <p:spPr>
          <a:xfrm>
            <a:off x="4098192" y="2737703"/>
            <a:ext cx="74326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dirty="0">
                <a:solidFill>
                  <a:srgbClr val="0070C0"/>
                </a:solidFill>
              </a:rPr>
              <a:t>T</a:t>
            </a:r>
            <a:r>
              <a:rPr lang="en-US" altLang="ko-KR" sz="9600" dirty="0">
                <a:solidFill>
                  <a:srgbClr val="C00000"/>
                </a:solidFill>
              </a:rPr>
              <a:t>h</a:t>
            </a:r>
            <a:r>
              <a:rPr lang="en-US" altLang="ko-KR" sz="9600" dirty="0">
                <a:solidFill>
                  <a:srgbClr val="FFFF00"/>
                </a:solidFill>
              </a:rPr>
              <a:t>a</a:t>
            </a:r>
            <a:r>
              <a:rPr lang="en-US" altLang="ko-KR" sz="9600" dirty="0">
                <a:solidFill>
                  <a:srgbClr val="0070C0"/>
                </a:solidFill>
              </a:rPr>
              <a:t>n</a:t>
            </a:r>
            <a:r>
              <a:rPr lang="en-US" altLang="ko-KR" sz="9600" dirty="0">
                <a:solidFill>
                  <a:srgbClr val="92D050"/>
                </a:solidFill>
              </a:rPr>
              <a:t>k</a:t>
            </a:r>
            <a:r>
              <a:rPr lang="en-US" altLang="ko-KR" sz="9600" dirty="0"/>
              <a:t> </a:t>
            </a:r>
            <a:r>
              <a:rPr lang="en-US" altLang="ko-KR" sz="9600" dirty="0">
                <a:solidFill>
                  <a:srgbClr val="00B0F0"/>
                </a:solidFill>
              </a:rPr>
              <a:t>y</a:t>
            </a:r>
            <a:r>
              <a:rPr lang="en-US" altLang="ko-KR" sz="9600" dirty="0">
                <a:solidFill>
                  <a:srgbClr val="00B050"/>
                </a:solidFill>
              </a:rPr>
              <a:t>o</a:t>
            </a:r>
            <a:r>
              <a:rPr lang="en-US" altLang="ko-KR" sz="9600" dirty="0">
                <a:solidFill>
                  <a:srgbClr val="FFFF00"/>
                </a:solidFill>
              </a:rPr>
              <a:t>u</a:t>
            </a:r>
            <a:endParaRPr lang="ko-KR" altLang="en-US" sz="9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9511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777666" cy="7776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838899" y="241183"/>
            <a:ext cx="67028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Requirement Definition</a:t>
            </a:r>
            <a:endParaRPr lang="ko-KR" altLang="en-US" sz="4400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4395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777666" cy="7776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838900" y="289421"/>
            <a:ext cx="52571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7030A0"/>
                </a:solidFill>
                <a:latin typeface="Arial Rounded MT Bold" panose="020F0704030504030204" pitchFamily="34" charset="0"/>
              </a:rPr>
              <a:t>Use case  Diagram</a:t>
            </a:r>
            <a:endParaRPr lang="ko-KR" altLang="en-US" sz="4400" dirty="0">
              <a:solidFill>
                <a:srgbClr val="7030A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3663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777666" cy="7776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838900" y="253353"/>
            <a:ext cx="80282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Entity Relationship Diagram</a:t>
            </a:r>
            <a:endParaRPr lang="ko-KR" altLang="en-US" sz="4400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3811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k</a:t>
            </a:r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rgbClr val="002060"/>
                </a:solidFill>
              </a:rPr>
              <a:t>로그인 전</a:t>
            </a:r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29" name="직선 연결선 28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그림 29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18" y="1824576"/>
            <a:ext cx="300023" cy="300023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6837405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937857" y="1795338"/>
            <a:ext cx="5739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DIY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클래스 </a:t>
            </a:r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	DIY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스토어 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33" name="그림 3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909" y="1571696"/>
            <a:ext cx="300023" cy="300023"/>
          </a:xfrm>
          <a:prstGeom prst="rect">
            <a:avLst/>
          </a:prstGeom>
        </p:spPr>
      </p:pic>
      <p:sp>
        <p:nvSpPr>
          <p:cNvPr id="47" name="모서리가 둥근 직사각형 46"/>
          <p:cNvSpPr/>
          <p:nvPr/>
        </p:nvSpPr>
        <p:spPr>
          <a:xfrm>
            <a:off x="7607406" y="1822167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취미바구니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8127694" y="1820584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9688579" y="1606261"/>
            <a:ext cx="98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tx2">
                    <a:lumMod val="10000"/>
                  </a:schemeClr>
                </a:solidFill>
              </a:rPr>
              <a:t>Do it! Yourself!!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9406107" y="6288425"/>
            <a:ext cx="29473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클래스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   </a:t>
            </a:r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스토어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    고객센터    </a:t>
            </a:r>
            <a:r>
              <a:rPr lang="ko-KR" altLang="en-US" sz="9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endParaRPr lang="ko-KR" altLang="en-US" sz="9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51" name="직선 연결선 50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1261126" y="1626000"/>
            <a:ext cx="8747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  검색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1407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k</a:t>
            </a:r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로그인 후</a:t>
            </a:r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29" name="직선 연결선 28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그림 29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18" y="1824576"/>
            <a:ext cx="300023" cy="300023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6837405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                   로그아웃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937857" y="1795338"/>
            <a:ext cx="5739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DIY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클래스 </a:t>
            </a:r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	DIY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스토어 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33" name="그림 3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909" y="1571696"/>
            <a:ext cx="300023" cy="300023"/>
          </a:xfrm>
          <a:prstGeom prst="rect">
            <a:avLst/>
          </a:prstGeom>
        </p:spPr>
      </p:pic>
      <p:sp>
        <p:nvSpPr>
          <p:cNvPr id="47" name="모서리가 둥근 직사각형 46"/>
          <p:cNvSpPr/>
          <p:nvPr/>
        </p:nvSpPr>
        <p:spPr>
          <a:xfrm>
            <a:off x="7607406" y="1822167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취미바구니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8127694" y="1820584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9688579" y="1606261"/>
            <a:ext cx="98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tx2">
                    <a:lumMod val="10000"/>
                  </a:schemeClr>
                </a:solidFill>
              </a:rPr>
              <a:t>Do it! Yourself!!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9406107" y="6288425"/>
            <a:ext cx="29473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클래스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   </a:t>
            </a:r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스토어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    고객센터    </a:t>
            </a:r>
            <a:r>
              <a:rPr lang="ko-KR" altLang="en-US" sz="9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endParaRPr lang="ko-KR" altLang="en-US" sz="9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51" name="직선 연결선 50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674908" y="1626000"/>
            <a:ext cx="1461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solidFill>
                  <a:schemeClr val="tx2">
                    <a:lumMod val="10000"/>
                  </a:schemeClr>
                </a:solidFill>
              </a:rPr>
              <a:t>취미바구니  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  검색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605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419" y="1602710"/>
            <a:ext cx="777666" cy="777666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E16921C9-3597-454A-8E86-CBCC429D4C84}"/>
              </a:ext>
            </a:extLst>
          </p:cNvPr>
          <p:cNvCxnSpPr>
            <a:cxnSpLocks/>
          </p:cNvCxnSpPr>
          <p:nvPr/>
        </p:nvCxnSpPr>
        <p:spPr>
          <a:xfrm>
            <a:off x="2223085" y="2156193"/>
            <a:ext cx="801148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0F573A5-A76C-43F4-813E-C144D7A50B6D}"/>
              </a:ext>
            </a:extLst>
          </p:cNvPr>
          <p:cNvSpPr txBox="1"/>
          <p:nvPr/>
        </p:nvSpPr>
        <p:spPr>
          <a:xfrm>
            <a:off x="2223085" y="1605387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0A9A55E-9736-44E7-9A43-A56253B2960D}"/>
              </a:ext>
            </a:extLst>
          </p:cNvPr>
          <p:cNvSpPr txBox="1"/>
          <p:nvPr/>
        </p:nvSpPr>
        <p:spPr>
          <a:xfrm>
            <a:off x="6317193" y="2380376"/>
            <a:ext cx="415255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2400" dirty="0">
                <a:solidFill>
                  <a:schemeClr val="bg2">
                    <a:lumMod val="50000"/>
                  </a:schemeClr>
                </a:solidFill>
              </a:rPr>
              <a:t>메인 페이지</a:t>
            </a:r>
            <a:endParaRPr lang="en-US" altLang="ko-KR" sz="2400" dirty="0">
              <a:solidFill>
                <a:schemeClr val="bg2">
                  <a:lumMod val="50000"/>
                </a:schemeClr>
              </a:solidFill>
            </a:endParaRPr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회원등록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서비스 이용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회원 서비스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관리자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3600" dirty="0"/>
          </a:p>
          <a:p>
            <a:pPr marL="742950" indent="-742950">
              <a:buAutoNum type="arabicPeriod"/>
            </a:pP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08854840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heme/theme1.xml><?xml version="1.0" encoding="utf-8"?>
<a:theme xmlns:a="http://schemas.openxmlformats.org/drawingml/2006/main" name="Office Theme">
  <a:themeElements>
    <a:clrScheme name="사용자 지정 2">
      <a:dk1>
        <a:srgbClr val="FF9147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79</TotalTime>
  <Words>1404</Words>
  <Application>Microsoft Office PowerPoint</Application>
  <PresentationFormat>와이드스크린</PresentationFormat>
  <Paragraphs>846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8" baseType="lpstr">
      <vt:lpstr>맑은 고딕</vt:lpstr>
      <vt:lpstr>Arial</vt:lpstr>
      <vt:lpstr>Arial Rounded MT Bold</vt:lpstr>
      <vt:lpstr>Calibri</vt:lpstr>
      <vt:lpstr>Calibri Light</vt:lpstr>
      <vt:lpstr>Segoe UI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김찬준</dc:creator>
  <cp:lastModifiedBy>507-12</cp:lastModifiedBy>
  <cp:revision>20</cp:revision>
  <dcterms:created xsi:type="dcterms:W3CDTF">2020-03-02T06:04:27Z</dcterms:created>
  <dcterms:modified xsi:type="dcterms:W3CDTF">2020-03-05T07:43:32Z</dcterms:modified>
</cp:coreProperties>
</file>