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sldIdLst>
    <p:sldId id="407" r:id="rId2"/>
    <p:sldId id="305" r:id="rId3"/>
    <p:sldId id="307" r:id="rId4"/>
    <p:sldId id="316" r:id="rId5"/>
    <p:sldId id="317" r:id="rId6"/>
    <p:sldId id="411" r:id="rId7"/>
    <p:sldId id="412" r:id="rId8"/>
    <p:sldId id="439" r:id="rId9"/>
    <p:sldId id="440" r:id="rId10"/>
    <p:sldId id="318" r:id="rId11"/>
    <p:sldId id="408" r:id="rId12"/>
    <p:sldId id="319" r:id="rId13"/>
    <p:sldId id="310" r:id="rId14"/>
    <p:sldId id="445" r:id="rId15"/>
    <p:sldId id="446" r:id="rId16"/>
    <p:sldId id="320" r:id="rId17"/>
    <p:sldId id="349" r:id="rId18"/>
    <p:sldId id="414" r:id="rId19"/>
    <p:sldId id="415" r:id="rId20"/>
    <p:sldId id="345" r:id="rId21"/>
    <p:sldId id="416" r:id="rId22"/>
    <p:sldId id="417" r:id="rId23"/>
    <p:sldId id="418" r:id="rId24"/>
    <p:sldId id="419" r:id="rId25"/>
    <p:sldId id="420" r:id="rId26"/>
    <p:sldId id="421" r:id="rId27"/>
    <p:sldId id="346" r:id="rId28"/>
    <p:sldId id="433" r:id="rId29"/>
    <p:sldId id="434" r:id="rId30"/>
    <p:sldId id="435" r:id="rId31"/>
    <p:sldId id="436" r:id="rId32"/>
    <p:sldId id="409" r:id="rId33"/>
    <p:sldId id="410" r:id="rId34"/>
    <p:sldId id="389" r:id="rId35"/>
    <p:sldId id="390" r:id="rId36"/>
    <p:sldId id="397" r:id="rId37"/>
    <p:sldId id="322" r:id="rId38"/>
    <p:sldId id="422" r:id="rId39"/>
    <p:sldId id="423" r:id="rId40"/>
    <p:sldId id="424" r:id="rId41"/>
    <p:sldId id="425" r:id="rId42"/>
    <p:sldId id="426" r:id="rId43"/>
    <p:sldId id="427" r:id="rId44"/>
    <p:sldId id="428" r:id="rId45"/>
    <p:sldId id="429" r:id="rId46"/>
    <p:sldId id="430" r:id="rId47"/>
    <p:sldId id="383" r:id="rId48"/>
    <p:sldId id="329" r:id="rId49"/>
    <p:sldId id="347" r:id="rId50"/>
    <p:sldId id="431" r:id="rId51"/>
    <p:sldId id="432" r:id="rId52"/>
    <p:sldId id="323" r:id="rId53"/>
    <p:sldId id="396" r:id="rId54"/>
    <p:sldId id="348" r:id="rId55"/>
    <p:sldId id="437" r:id="rId56"/>
    <p:sldId id="438" r:id="rId57"/>
    <p:sldId id="402" r:id="rId58"/>
    <p:sldId id="441" r:id="rId59"/>
    <p:sldId id="442" r:id="rId60"/>
    <p:sldId id="443" r:id="rId61"/>
    <p:sldId id="444" r:id="rId62"/>
    <p:sldId id="325" r:id="rId63"/>
    <p:sldId id="326" r:id="rId64"/>
    <p:sldId id="327" r:id="rId65"/>
    <p:sldId id="330" r:id="rId66"/>
    <p:sldId id="309" r:id="rId67"/>
    <p:sldId id="321" r:id="rId68"/>
    <p:sldId id="324" r:id="rId69"/>
    <p:sldId id="311" r:id="rId70"/>
    <p:sldId id="312" r:id="rId71"/>
    <p:sldId id="313" r:id="rId72"/>
    <p:sldId id="449" r:id="rId73"/>
    <p:sldId id="314" r:id="rId74"/>
    <p:sldId id="447" r:id="rId75"/>
    <p:sldId id="448" r:id="rId76"/>
    <p:sldId id="315" r:id="rId7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5883" autoAdjust="0"/>
  </p:normalViewPr>
  <p:slideViewPr>
    <p:cSldViewPr snapToGrid="0">
      <p:cViewPr varScale="1">
        <p:scale>
          <a:sx n="97" d="100"/>
          <a:sy n="97" d="100"/>
        </p:scale>
        <p:origin x="-114" y="-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전현규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  <a:endParaRPr lang="ko-KR" altLang="en-US" sz="10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주문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배송 조회</a:t>
              </a:r>
              <a:endParaRPr lang="ko-KR" altLang="en-US" sz="1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목록</a:t>
              </a:r>
              <a:endParaRPr lang="ko-KR" altLang="en-US" sz="14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상세</a:t>
              </a:r>
              <a:endParaRPr lang="ko-KR" altLang="en-US" sz="14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 부품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목록</a:t>
              </a:r>
              <a:endParaRPr lang="ko-KR" altLang="en-US" sz="14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상세</a:t>
              </a:r>
              <a:endParaRPr lang="ko-KR" altLang="en-US" sz="14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고객센터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공지사항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문의사항</a:t>
              </a:r>
              <a:endParaRPr lang="ko-KR" altLang="en-US" sz="14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AS</a:t>
              </a:r>
              <a:r>
                <a:rPr lang="ko-KR" altLang="en-US" sz="1400" dirty="0"/>
                <a:t> </a:t>
              </a:r>
              <a:r>
                <a:rPr lang="ko-KR" altLang="en-US" sz="1400" dirty="0" smtClean="0"/>
                <a:t>신청</a:t>
              </a:r>
              <a:endParaRPr lang="ko-KR" altLang="en-US" sz="14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상품후기</a:t>
              </a:r>
              <a:endParaRPr lang="ko-KR" altLang="en-US" sz="1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견적 문의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문의</a:t>
              </a:r>
              <a:endParaRPr lang="ko-KR" altLang="en-US" sz="14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목록</a:t>
              </a:r>
              <a:endParaRPr lang="ko-KR" altLang="en-US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장바구니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목록</a:t>
              </a:r>
              <a:endParaRPr lang="ko-KR" altLang="en-US" sz="14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삭제</a:t>
              </a:r>
              <a:endParaRPr lang="ko-KR" altLang="en-US" sz="14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 관리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상품 관리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 관리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AS </a:t>
            </a:r>
            <a:r>
              <a:rPr lang="ko-KR" altLang="en-US" sz="1400" dirty="0" smtClean="0"/>
              <a:t>관리</a:t>
            </a:r>
            <a:endParaRPr lang="ko-KR" altLang="en-US" sz="14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비회원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022" y="1789471"/>
            <a:ext cx="5095135" cy="4346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[DB </a:t>
            </a:r>
            <a:r>
              <a:rPr lang="ko-KR" altLang="en-US" smtClean="0"/>
              <a:t>설계</a:t>
            </a:r>
            <a:r>
              <a:rPr lang="en-US" altLang="ko-KR" smtClean="0"/>
              <a:t>] ERD </a:t>
            </a:r>
            <a:r>
              <a:rPr lang="ko-KR" altLang="en-US" smtClean="0"/>
              <a:t>관계설계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022" y="1789471"/>
            <a:ext cx="5095135" cy="4346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[DB </a:t>
            </a:r>
            <a:r>
              <a:rPr lang="ko-KR" altLang="en-US" smtClean="0"/>
              <a:t>설계</a:t>
            </a:r>
            <a:r>
              <a:rPr lang="en-US" altLang="ko-KR" smtClean="0"/>
              <a:t>] ERD </a:t>
            </a:r>
            <a:r>
              <a:rPr lang="ko-KR" altLang="en-US" smtClean="0"/>
              <a:t>물리설계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022" y="1789471"/>
            <a:ext cx="5095135" cy="4346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[DB </a:t>
            </a:r>
            <a:r>
              <a:rPr lang="ko-KR" altLang="en-US" smtClean="0"/>
              <a:t>설계</a:t>
            </a:r>
            <a:r>
              <a:rPr lang="en-US" altLang="ko-KR" smtClean="0"/>
              <a:t>] ERD </a:t>
            </a:r>
            <a:r>
              <a:rPr lang="ko-KR" altLang="en-US" smtClean="0"/>
              <a:t>논</a:t>
            </a:r>
            <a:r>
              <a:rPr lang="ko-KR" altLang="en-US"/>
              <a:t>리</a:t>
            </a:r>
            <a:r>
              <a:rPr lang="ko-KR" altLang="en-US" smtClean="0"/>
              <a:t>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메인페이지 </a:t>
            </a:r>
            <a:r>
              <a:rPr lang="en-US" altLang="ko-KR" smtClean="0"/>
              <a:t>– </a:t>
            </a:r>
            <a:r>
              <a:rPr lang="ko-KR" altLang="en-US" smtClean="0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메인페이지 </a:t>
            </a:r>
            <a:r>
              <a:rPr lang="en-US" altLang="ko-KR" smtClean="0"/>
              <a:t>– </a:t>
            </a:r>
            <a:r>
              <a:rPr lang="ko-KR" altLang="en-US" smtClean="0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Ezen01</a:t>
            </a:r>
            <a:r>
              <a:rPr lang="ko-KR" altLang="en-US" sz="1000" smtClean="0"/>
              <a:t>님 환영합니다</a:t>
            </a:r>
            <a:r>
              <a:rPr lang="en-US" altLang="ko-KR" sz="100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="" xmlns:a16="http://schemas.microsoft.com/office/drawing/2014/main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="" xmlns:a16="http://schemas.microsoft.com/office/drawing/2014/main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smtClean="0"/>
              <a:t>– </a:t>
            </a:r>
            <a:r>
              <a:rPr lang="ko-KR" altLang="en-US" smtClean="0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결과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결과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회원가입 </a:t>
            </a:r>
            <a:r>
              <a:rPr lang="en-US" altLang="ko-KR" smtClean="0"/>
              <a:t>– </a:t>
            </a:r>
            <a:r>
              <a:rPr lang="ko-KR" altLang="en-US" smtClean="0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조립컴퓨터 </a:t>
            </a:r>
            <a:r>
              <a:rPr lang="en-US" altLang="ko-KR" smtClean="0"/>
              <a:t>– </a:t>
            </a:r>
            <a:r>
              <a:rPr lang="ko-KR" altLang="en-US" smtClean="0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전체</a:t>
            </a:r>
            <a:r>
              <a:rPr lang="ko-KR" altLang="en-US" sz="1400" dirty="0" smtClean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게이밍용</a:t>
            </a:r>
            <a:r>
              <a:rPr lang="ko-KR" altLang="en-US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가정용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조립컴퓨터 </a:t>
            </a:r>
            <a:r>
              <a:rPr lang="en-US" altLang="ko-KR" smtClean="0"/>
              <a:t>– </a:t>
            </a:r>
            <a:r>
              <a:rPr lang="ko-KR" altLang="en-US" smtClean="0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PC </a:t>
            </a:r>
            <a:r>
              <a:rPr lang="ko-KR" altLang="en-US" sz="1600" smtClean="0">
                <a:solidFill>
                  <a:schemeClr val="tx1"/>
                </a:solidFill>
              </a:rPr>
              <a:t>추가 옵션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</a:rPr>
              <a:t>윈도우 설치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램 추가 등</a:t>
            </a:r>
            <a:r>
              <a:rPr lang="en-US" altLang="ko-KR" sz="1600" smtClean="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종류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사무용</a:t>
            </a:r>
            <a:r>
              <a:rPr lang="en-US" altLang="ko-KR" sz="1400" smtClean="0">
                <a:solidFill>
                  <a:schemeClr val="tx1"/>
                </a:solidFill>
              </a:rPr>
              <a:t/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ko-KR" altLang="en-US" sz="1400" smtClean="0">
                <a:solidFill>
                  <a:schemeClr val="tx1"/>
                </a:solidFill>
              </a:rPr>
              <a:t>상품명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이젠</a:t>
            </a:r>
            <a:r>
              <a:rPr lang="en-US" altLang="ko-KR" sz="1400" smtClean="0">
                <a:solidFill>
                  <a:schemeClr val="tx1"/>
                </a:solidFill>
              </a:rPr>
              <a:t>SE </a:t>
            </a:r>
            <a:r>
              <a:rPr lang="ko-KR" altLang="en-US" sz="1400" smtClean="0">
                <a:solidFill>
                  <a:schemeClr val="tx1"/>
                </a:solidFill>
              </a:rPr>
              <a:t>사무용컴퓨터</a:t>
            </a:r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등의 컴퓨터 구성 요소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선택사항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컴퓨터부품</a:t>
            </a:r>
            <a:r>
              <a:rPr lang="en-US" altLang="ko-KR" smtClean="0"/>
              <a:t> – </a:t>
            </a:r>
            <a:r>
              <a:rPr lang="ko-KR" altLang="en-US" smtClean="0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	</a:t>
            </a:r>
            <a:r>
              <a:rPr lang="ko-KR" altLang="en-US" sz="1400" smtClean="0">
                <a:solidFill>
                  <a:schemeClr val="tx1"/>
                </a:solidFill>
              </a:rPr>
              <a:t>메인보드</a:t>
            </a:r>
            <a:r>
              <a:rPr lang="en-US" altLang="ko-KR" sz="1400" smtClean="0">
                <a:solidFill>
                  <a:schemeClr val="tx1"/>
                </a:solidFill>
              </a:rPr>
              <a:t> CPU </a:t>
            </a:r>
            <a:r>
              <a:rPr lang="ko-KR" altLang="en-US" sz="1400" smtClean="0">
                <a:solidFill>
                  <a:schemeClr val="tx1"/>
                </a:solidFill>
              </a:rPr>
              <a:t>그래픽카드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메모리카드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저장장치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파워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케이스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쿨러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주변기기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컴퓨터부품</a:t>
            </a:r>
            <a:r>
              <a:rPr lang="en-US" altLang="ko-KR" smtClean="0"/>
              <a:t> </a:t>
            </a:r>
            <a:r>
              <a:rPr lang="en-US" altLang="ko-KR"/>
              <a:t>– </a:t>
            </a:r>
            <a:r>
              <a:rPr lang="ko-KR" altLang="en-US" smtClean="0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상품명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수량변</a:t>
            </a:r>
            <a:r>
              <a:rPr lang="ko-KR" altLang="en-US" sz="1400">
                <a:solidFill>
                  <a:schemeClr val="tx1"/>
                </a:solidFill>
              </a:rPr>
              <a:t>경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건적문의</a:t>
            </a:r>
            <a:r>
              <a:rPr lang="en-US" altLang="ko-KR" smtClean="0"/>
              <a:t> </a:t>
            </a:r>
            <a:r>
              <a:rPr lang="en-US" altLang="ko-KR"/>
              <a:t>– </a:t>
            </a:r>
            <a:r>
              <a:rPr lang="ko-KR" altLang="en-US" smtClean="0"/>
              <a:t>견적문의 페이지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     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건적문의</a:t>
            </a:r>
            <a:r>
              <a:rPr lang="en-US" altLang="ko-KR"/>
              <a:t> – </a:t>
            </a:r>
            <a:r>
              <a:rPr lang="ko-KR" altLang="en-US"/>
              <a:t>견적문의 페이지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견적문의</a:t>
            </a:r>
            <a:r>
              <a:rPr lang="en-US" altLang="ko-KR" dirty="0" smtClean="0">
                <a:solidFill>
                  <a:schemeClr val="tx1"/>
                </a:solidFill>
              </a:rPr>
              <a:t>] 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뒤로</a:t>
            </a:r>
            <a:r>
              <a:rPr lang="en-US" altLang="ko-KR" dirty="0" smtClean="0">
                <a:solidFill>
                  <a:schemeClr val="tx1"/>
                </a:solidFill>
              </a:rPr>
              <a:t>]           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견적문</a:t>
            </a:r>
            <a:r>
              <a:rPr lang="ko-KR" altLang="en-US"/>
              <a:t>의</a:t>
            </a:r>
            <a:r>
              <a:rPr lang="ko-KR" altLang="en-US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목록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목록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제목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견적문</a:t>
            </a:r>
            <a:r>
              <a:rPr lang="ko-KR" altLang="en-US"/>
              <a:t>의</a:t>
            </a:r>
            <a:r>
              <a:rPr lang="ko-KR" altLang="en-US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상세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상세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부품리스트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CPU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배그가</a:t>
            </a:r>
            <a:r>
              <a:rPr lang="ko-KR" altLang="en-US" sz="800" dirty="0" smtClean="0">
                <a:solidFill>
                  <a:schemeClr val="tx1"/>
                </a:solidFill>
              </a:rPr>
              <a:t> 하고 싶어요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장바구니 </a:t>
            </a:r>
            <a:r>
              <a:rPr lang="en-US" altLang="ko-KR" smtClean="0"/>
              <a:t>– </a:t>
            </a:r>
            <a:r>
              <a:rPr lang="ko-KR" altLang="en-US" smtClean="0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결제 </a:t>
            </a:r>
            <a:r>
              <a:rPr lang="en-US" altLang="ko-KR"/>
              <a:t>– </a:t>
            </a:r>
            <a:r>
              <a:rPr lang="ko-KR" altLang="en-US" smtClean="0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결제하기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사양으로 제작할 수 있는 조립컴퓨터의 수요가 증가하였다</a:t>
              </a:r>
              <a:endParaRPr lang="en-US" altLang="ko-KR" dirty="0" smtClean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 smtClean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 smtClean="0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="" xmlns:a16="http://schemas.microsoft.com/office/drawing/2014/main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</a:t>
            </a:r>
            <a:r>
              <a:rPr lang="en-US" altLang="ko-KR" smtClean="0"/>
              <a:t> </a:t>
            </a:r>
            <a:r>
              <a:rPr lang="en-US" altLang="ko-KR"/>
              <a:t>– </a:t>
            </a:r>
            <a:r>
              <a:rPr lang="en-US" altLang="ko-KR" smtClean="0"/>
              <a:t>AS </a:t>
            </a:r>
            <a:r>
              <a:rPr lang="ko-KR" altLang="en-US" smtClean="0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제목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분류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제목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작성자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</a:t>
            </a:r>
            <a:r>
              <a:rPr lang="en-US" altLang="ko-KR" smtClean="0"/>
              <a:t>AS</a:t>
            </a:r>
            <a:r>
              <a:rPr lang="ko-KR" altLang="en-US" smtClean="0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 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회원탈퇴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회원정보 수정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="" xmlns:a16="http://schemas.microsoft.com/office/drawing/2014/main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=""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=""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="" xmlns:a16="http://schemas.microsoft.com/office/drawing/2014/main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="" xmlns:a16="http://schemas.microsoft.com/office/drawing/2014/main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=""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주문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배송관리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배송조회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주문번호 주문일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주문상품 결제금액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주문처리상</a:t>
            </a:r>
            <a:r>
              <a:rPr lang="ko-KR" altLang="en-US" sz="1400" dirty="0"/>
              <a:t>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배송관리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회원관리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0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아이디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연락처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회원상세정보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회원상세정보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이전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상품목록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상품등록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조립컴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470497"/>
              </p:ext>
            </p:extLst>
          </p:nvPr>
        </p:nvGraphicFramePr>
        <p:xfrm>
          <a:off x="1666995" y="1700987"/>
          <a:ext cx="8578218" cy="4465244"/>
        </p:xfrm>
        <a:graphic>
          <a:graphicData uri="http://schemas.openxmlformats.org/drawingml/2006/table">
            <a:tbl>
              <a:tblPr/>
              <a:tblGrid>
                <a:gridCol w="22252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611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512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87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304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8138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9907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1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07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54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546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354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3546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461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전체 분류</a:t>
            </a:r>
            <a:r>
              <a:rPr lang="en-US" altLang="ko-KR"/>
              <a:t> </a:t>
            </a:r>
            <a:r>
              <a:rPr lang="ko-KR" altLang="en-US" smtClean="0"/>
              <a:t>및 담당자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78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상품상세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조립컴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상품상세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</a:t>
            </a:r>
            <a:r>
              <a:rPr lang="ko-KR" altLang="en-US" sz="1000">
                <a:solidFill>
                  <a:schemeClr val="bg1"/>
                </a:solidFill>
              </a:rPr>
              <a:t>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주문관리 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="" xmlns:a16="http://schemas.microsoft.com/office/drawing/2014/main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주문관리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="" xmlns:a16="http://schemas.microsoft.com/office/drawing/2014/main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="" xmlns:a16="http://schemas.microsoft.com/office/drawing/2014/main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="" xmlns:a16="http://schemas.microsoft.com/office/drawing/2014/main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="" xmlns:a16="http://schemas.microsoft.com/office/drawing/2014/main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="" xmlns:a16="http://schemas.microsoft.com/office/drawing/2014/main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주문관리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A/S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AS</a:t>
            </a:r>
            <a:r>
              <a:rPr lang="ko-KR" altLang="en-US" b="1" dirty="0" smtClean="0"/>
              <a:t>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A/S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AS</a:t>
            </a:r>
            <a:r>
              <a:rPr lang="ko-KR" altLang="en-US" b="1" dirty="0" smtClean="0"/>
              <a:t>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smtClean="0"/>
              <a:t>화면구현</a:t>
            </a:r>
            <a:r>
              <a:rPr lang="en-US" altLang="ko-KR" smtClean="0"/>
              <a:t>] </a:t>
            </a:r>
            <a:r>
              <a:rPr lang="ko-KR" altLang="en-US" smtClean="0"/>
              <a:t>관리자 </a:t>
            </a:r>
            <a:r>
              <a:rPr lang="ko-KR" altLang="en-US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30225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024618"/>
              </p:ext>
            </p:extLst>
          </p:nvPr>
        </p:nvGraphicFramePr>
        <p:xfrm>
          <a:off x="733794" y="1613246"/>
          <a:ext cx="10587350" cy="4613898"/>
        </p:xfrm>
        <a:graphic>
          <a:graphicData uri="http://schemas.openxmlformats.org/drawingml/2006/table">
            <a:tbl>
              <a:tblPr/>
              <a:tblGrid>
                <a:gridCol w="11462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62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824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549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748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3980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80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395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비밀번호를 통해 로그인 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휴대폰 번호를 통해서 아이디를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휴대폰 번호를 통해서 비밀번호를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중복검사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아이디가 가입되어있는지 중복검사 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약관 동의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이용약관 및 개인정보처리방침에 대한 동의 확인의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6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기본적인 회원정보를 통해 회원가입하는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3959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설정한 사양의 조립 컴퓨터을 카테고리 별로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카테고리별 조립 컴퓨터 목록을 보는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판매중인 조립 컴퓨터 상품의 상세정보를 불러오고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수량을 선택하여 구매 및 장바구니로 이동하는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추가 및 변경할 컴퓨터 부품을 선택하는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부품을 카테고리 별로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카테고리별 컴퓨터 부품 목록을 보는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부품의 상세정보를 불러오고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수량을 선택하여 구매 및 장바구니로 이동하는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회원등록 </a:t>
            </a:r>
            <a:r>
              <a:rPr lang="en-US" altLang="ko-KR" smtClean="0"/>
              <a:t>&amp; </a:t>
            </a:r>
            <a:r>
              <a:rPr lang="ko-KR" altLang="en-US" smtClean="0"/>
              <a:t>회원서비스</a:t>
            </a:r>
            <a:r>
              <a:rPr lang="en-US" altLang="ko-KR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35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372845"/>
              </p:ext>
            </p:extLst>
          </p:nvPr>
        </p:nvGraphicFramePr>
        <p:xfrm>
          <a:off x="1230083" y="1700987"/>
          <a:ext cx="9522116" cy="4463841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8584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3369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3698"/>
                <a:gridCol w="733698"/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116435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43151"/>
              </p:ext>
            </p:extLst>
          </p:nvPr>
        </p:nvGraphicFramePr>
        <p:xfrm>
          <a:off x="823028" y="1668625"/>
          <a:ext cx="10581574" cy="4387995"/>
        </p:xfrm>
        <a:graphic>
          <a:graphicData uri="http://schemas.openxmlformats.org/drawingml/2006/table">
            <a:tbl>
              <a:tblPr/>
              <a:tblGrid>
                <a:gridCol w="1193616"/>
                <a:gridCol w="1266509"/>
                <a:gridCol w="1445703"/>
                <a:gridCol w="510249"/>
                <a:gridCol w="826115"/>
                <a:gridCol w="391797"/>
                <a:gridCol w="619587"/>
                <a:gridCol w="619587"/>
                <a:gridCol w="619587"/>
                <a:gridCol w="607439"/>
                <a:gridCol w="391797"/>
                <a:gridCol w="522397"/>
                <a:gridCol w="522397"/>
                <a:gridCol w="522397"/>
                <a:gridCol w="522397"/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580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697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중복검사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약관 동의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회원등록 </a:t>
            </a:r>
            <a:r>
              <a:rPr lang="en-US" altLang="ko-KR" smtClean="0"/>
              <a:t>&amp; </a:t>
            </a:r>
            <a:r>
              <a:rPr lang="ko-KR" altLang="en-US" smtClean="0"/>
              <a:t>회원서비스</a:t>
            </a:r>
            <a:r>
              <a:rPr lang="en-US" altLang="ko-KR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83394"/>
              </p:ext>
            </p:extLst>
          </p:nvPr>
        </p:nvGraphicFramePr>
        <p:xfrm>
          <a:off x="823028" y="1651692"/>
          <a:ext cx="10590037" cy="4371964"/>
        </p:xfrm>
        <a:graphic>
          <a:graphicData uri="http://schemas.openxmlformats.org/drawingml/2006/table">
            <a:tbl>
              <a:tblPr/>
              <a:tblGrid>
                <a:gridCol w="1194571"/>
                <a:gridCol w="1267522"/>
                <a:gridCol w="1446859"/>
                <a:gridCol w="510656"/>
                <a:gridCol w="826777"/>
                <a:gridCol w="392111"/>
                <a:gridCol w="620082"/>
                <a:gridCol w="620082"/>
                <a:gridCol w="620082"/>
                <a:gridCol w="607924"/>
                <a:gridCol w="392111"/>
                <a:gridCol w="522815"/>
                <a:gridCol w="522815"/>
                <a:gridCol w="522815"/>
                <a:gridCol w="522815"/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452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회원서비스</a:t>
            </a:r>
            <a:r>
              <a:rPr lang="en-US" altLang="ko-KR" smtClean="0"/>
              <a:t>2 &amp; </a:t>
            </a:r>
            <a:r>
              <a:rPr lang="ko-KR" altLang="en-US" smtClean="0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1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102602"/>
              </p:ext>
            </p:extLst>
          </p:nvPr>
        </p:nvGraphicFramePr>
        <p:xfrm>
          <a:off x="823028" y="1668625"/>
          <a:ext cx="10581575" cy="4380734"/>
        </p:xfrm>
        <a:graphic>
          <a:graphicData uri="http://schemas.openxmlformats.org/drawingml/2006/table">
            <a:tbl>
              <a:tblPr/>
              <a:tblGrid>
                <a:gridCol w="1193614"/>
                <a:gridCol w="1266508"/>
                <a:gridCol w="1445703"/>
                <a:gridCol w="510249"/>
                <a:gridCol w="826116"/>
                <a:gridCol w="391799"/>
                <a:gridCol w="619587"/>
                <a:gridCol w="619587"/>
                <a:gridCol w="619587"/>
                <a:gridCol w="607438"/>
                <a:gridCol w="391799"/>
                <a:gridCol w="522397"/>
                <a:gridCol w="522397"/>
                <a:gridCol w="522397"/>
                <a:gridCol w="522397"/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3066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1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smtClean="0"/>
              <a:t>주제 선정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요구사항정의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 설계를 진행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개략적인 </a:t>
            </a:r>
            <a:r>
              <a:rPr lang="en-US" altLang="ko-KR" dirty="0" smtClean="0"/>
              <a:t>ERD 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조립컴퓨터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견적 간의 관계 형성에 어려움을 겪고 있음</a:t>
            </a:r>
            <a:endParaRPr lang="en-US" altLang="ko-KR" dirty="0" smtClean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아쉬운 점 및 앞으로의 </a:t>
            </a:r>
            <a:r>
              <a:rPr lang="ko-KR" altLang="en-US" sz="2400" dirty="0" smtClean="0"/>
              <a:t>계획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를 금주에 마무리하고자 했으나 마무리 되지 않음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다음주 초에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를 마무리</a:t>
            </a:r>
            <a:r>
              <a:rPr lang="en-US" altLang="ko-KR" dirty="0" smtClean="0"/>
              <a:t>, ERD</a:t>
            </a:r>
            <a:r>
              <a:rPr lang="ko-KR" altLang="en-US" dirty="0" smtClean="0"/>
              <a:t>에 사용하는 용어는 직관적이고 알아보기 쉽게 구성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를 기반으로 </a:t>
            </a:r>
            <a:r>
              <a:rPr lang="en-US" altLang="ko-KR" dirty="0" smtClean="0"/>
              <a:t>VO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VO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컬럼명과</a:t>
            </a:r>
            <a:r>
              <a:rPr lang="ko-KR" altLang="en-US" dirty="0" smtClean="0"/>
              <a:t> 동일한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, DAO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Prepared Statement</a:t>
            </a:r>
            <a:r>
              <a:rPr lang="ko-KR" altLang="en-US" dirty="0" smtClean="0"/>
              <a:t>를 이용해 작성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MVC </a:t>
            </a:r>
            <a:r>
              <a:rPr lang="ko-KR" altLang="en-US" dirty="0" smtClean="0"/>
              <a:t>패턴을 이용하여 화면 구현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mtClean="0"/>
              <a:t>각자가 구현하는 화면의 테마가 어긋나지 않고 통일성을 갖게끔 제작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489646"/>
              </p:ext>
            </p:extLst>
          </p:nvPr>
        </p:nvGraphicFramePr>
        <p:xfrm>
          <a:off x="914046" y="1613246"/>
          <a:ext cx="10398388" cy="4652325"/>
        </p:xfrm>
        <a:graphic>
          <a:graphicData uri="http://schemas.openxmlformats.org/drawingml/2006/table">
            <a:tbl>
              <a:tblPr/>
              <a:tblGrid>
                <a:gridCol w="11257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945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578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4684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343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309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52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09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1886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원하는 사양의 부품 선택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추가 사항 입력 후 검토를 요청하는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문의된 견적들의 목록 페이지를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주문한 상품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결제하는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공지사항을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문의사항을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삭제하고 관리자가 답변할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7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상품정보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구매날짜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제품명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증상 등의 양식에 맞춰 입력해서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A/S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신청글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답변하는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상품후기를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188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이름제외 정보 수정하는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현재 마일리지를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마일리지의 사용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적립 내역을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6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내가 주문한 내역을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회원서비스</a:t>
            </a:r>
            <a:r>
              <a:rPr lang="en-US" altLang="ko-KR" smtClean="0"/>
              <a:t>2 &amp; </a:t>
            </a:r>
            <a:r>
              <a:rPr lang="ko-KR" altLang="en-US" smtClean="0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8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537856"/>
              </p:ext>
            </p:extLst>
          </p:nvPr>
        </p:nvGraphicFramePr>
        <p:xfrm>
          <a:off x="1018550" y="1613246"/>
          <a:ext cx="10320009" cy="4565238"/>
        </p:xfrm>
        <a:graphic>
          <a:graphicData uri="http://schemas.openxmlformats.org/drawingml/2006/table">
            <a:tbl>
              <a:tblPr/>
              <a:tblGrid>
                <a:gridCol w="11172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55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75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0202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760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9959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84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959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679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사이트에 가입된 회원의 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사이트에 가입된 회원의 정보를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등록된 상품을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상품의 상세정보를 확인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 및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새로운 상품을 등록하는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 완료된 상품 주문목록을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 완료된 상품 주문의 상세정보를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교환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환불의 목적으로 입고된 상품 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416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입고된 상품의 상세정보를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4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사이트의 메인에서 보여줄 광고 및 이벤트 내용을 보여주는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관리자</a:t>
            </a:r>
            <a:r>
              <a:rPr lang="en-US" altLang="ko-KR"/>
              <a:t> </a:t>
            </a:r>
            <a:r>
              <a:rPr lang="en-US" altLang="ko-KR" smtClean="0"/>
              <a:t>&amp; </a:t>
            </a:r>
            <a:r>
              <a:rPr lang="ko-KR" altLang="en-US" smtClean="0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8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3515</Words>
  <Application>Microsoft Office PowerPoint</Application>
  <PresentationFormat>사용자 지정</PresentationFormat>
  <Paragraphs>2137</Paragraphs>
  <Slides>76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77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507-14</cp:lastModifiedBy>
  <cp:revision>175</cp:revision>
  <dcterms:created xsi:type="dcterms:W3CDTF">2019-02-08T07:37:09Z</dcterms:created>
  <dcterms:modified xsi:type="dcterms:W3CDTF">2020-04-07T08:35:51Z</dcterms:modified>
</cp:coreProperties>
</file>