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0"/>
  </p:notesMasterIdLst>
  <p:sldIdLst>
    <p:sldId id="407" r:id="rId2"/>
    <p:sldId id="305" r:id="rId3"/>
    <p:sldId id="307" r:id="rId4"/>
    <p:sldId id="316" r:id="rId5"/>
    <p:sldId id="317" r:id="rId6"/>
    <p:sldId id="458" r:id="rId7"/>
    <p:sldId id="459" r:id="rId8"/>
    <p:sldId id="460" r:id="rId9"/>
    <p:sldId id="461" r:id="rId10"/>
    <p:sldId id="318" r:id="rId11"/>
    <p:sldId id="408" r:id="rId12"/>
    <p:sldId id="319" r:id="rId13"/>
    <p:sldId id="511" r:id="rId14"/>
    <p:sldId id="512" r:id="rId15"/>
    <p:sldId id="513" r:id="rId16"/>
    <p:sldId id="514" r:id="rId17"/>
    <p:sldId id="515" r:id="rId18"/>
    <p:sldId id="516" r:id="rId19"/>
    <p:sldId id="517" r:id="rId20"/>
    <p:sldId id="518" r:id="rId21"/>
    <p:sldId id="519" r:id="rId22"/>
    <p:sldId id="520" r:id="rId23"/>
    <p:sldId id="521" r:id="rId24"/>
    <p:sldId id="522" r:id="rId25"/>
    <p:sldId id="523" r:id="rId26"/>
    <p:sldId id="320" r:id="rId27"/>
    <p:sldId id="349" r:id="rId28"/>
    <p:sldId id="414" r:id="rId29"/>
    <p:sldId id="415" r:id="rId30"/>
    <p:sldId id="345" r:id="rId31"/>
    <p:sldId id="416" r:id="rId32"/>
    <p:sldId id="417" r:id="rId33"/>
    <p:sldId id="418" r:id="rId34"/>
    <p:sldId id="419" r:id="rId35"/>
    <p:sldId id="420" r:id="rId36"/>
    <p:sldId id="421" r:id="rId37"/>
    <p:sldId id="346" r:id="rId38"/>
    <p:sldId id="433" r:id="rId39"/>
    <p:sldId id="434" r:id="rId40"/>
    <p:sldId id="435" r:id="rId41"/>
    <p:sldId id="436" r:id="rId42"/>
    <p:sldId id="409" r:id="rId43"/>
    <p:sldId id="410" r:id="rId44"/>
    <p:sldId id="389" r:id="rId45"/>
    <p:sldId id="390" r:id="rId46"/>
    <p:sldId id="397" r:id="rId47"/>
    <p:sldId id="322" r:id="rId48"/>
    <p:sldId id="422" r:id="rId49"/>
    <p:sldId id="423" r:id="rId50"/>
    <p:sldId id="424" r:id="rId51"/>
    <p:sldId id="425" r:id="rId52"/>
    <p:sldId id="426" r:id="rId53"/>
    <p:sldId id="427" r:id="rId54"/>
    <p:sldId id="428" r:id="rId55"/>
    <p:sldId id="429" r:id="rId56"/>
    <p:sldId id="430" r:id="rId57"/>
    <p:sldId id="383" r:id="rId58"/>
    <p:sldId id="329" r:id="rId59"/>
    <p:sldId id="347" r:id="rId60"/>
    <p:sldId id="431" r:id="rId61"/>
    <p:sldId id="432" r:id="rId62"/>
    <p:sldId id="323" r:id="rId63"/>
    <p:sldId id="396" r:id="rId64"/>
    <p:sldId id="348" r:id="rId65"/>
    <p:sldId id="437" r:id="rId66"/>
    <p:sldId id="438" r:id="rId67"/>
    <p:sldId id="402" r:id="rId68"/>
    <p:sldId id="441" r:id="rId69"/>
    <p:sldId id="442" r:id="rId70"/>
    <p:sldId id="443" r:id="rId71"/>
    <p:sldId id="444" r:id="rId72"/>
    <p:sldId id="325" r:id="rId73"/>
    <p:sldId id="326" r:id="rId74"/>
    <p:sldId id="327" r:id="rId75"/>
    <p:sldId id="330" r:id="rId76"/>
    <p:sldId id="321" r:id="rId77"/>
    <p:sldId id="462" r:id="rId78"/>
    <p:sldId id="463" r:id="rId79"/>
    <p:sldId id="464" r:id="rId80"/>
    <p:sldId id="465" r:id="rId81"/>
    <p:sldId id="491" r:id="rId82"/>
    <p:sldId id="492" r:id="rId83"/>
    <p:sldId id="466" r:id="rId84"/>
    <p:sldId id="467" r:id="rId85"/>
    <p:sldId id="468" r:id="rId86"/>
    <p:sldId id="469" r:id="rId87"/>
    <p:sldId id="470" r:id="rId88"/>
    <p:sldId id="471" r:id="rId89"/>
    <p:sldId id="504" r:id="rId90"/>
    <p:sldId id="505" r:id="rId91"/>
    <p:sldId id="506" r:id="rId92"/>
    <p:sldId id="472" r:id="rId93"/>
    <p:sldId id="493" r:id="rId94"/>
    <p:sldId id="494" r:id="rId95"/>
    <p:sldId id="473" r:id="rId96"/>
    <p:sldId id="485" r:id="rId97"/>
    <p:sldId id="486" r:id="rId98"/>
    <p:sldId id="476" r:id="rId99"/>
    <p:sldId id="477" r:id="rId100"/>
    <p:sldId id="478" r:id="rId101"/>
    <p:sldId id="487" r:id="rId102"/>
    <p:sldId id="488" r:id="rId103"/>
    <p:sldId id="489" r:id="rId104"/>
    <p:sldId id="479" r:id="rId105"/>
    <p:sldId id="480" r:id="rId106"/>
    <p:sldId id="481" r:id="rId107"/>
    <p:sldId id="490" r:id="rId108"/>
    <p:sldId id="482" r:id="rId109"/>
    <p:sldId id="483" r:id="rId110"/>
    <p:sldId id="484" r:id="rId111"/>
    <p:sldId id="311" r:id="rId112"/>
    <p:sldId id="312" r:id="rId113"/>
    <p:sldId id="313" r:id="rId114"/>
    <p:sldId id="509" r:id="rId115"/>
    <p:sldId id="510" r:id="rId116"/>
    <p:sldId id="315" r:id="rId117"/>
    <p:sldId id="502" r:id="rId118"/>
    <p:sldId id="503" r:id="rId1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096"/>
    <a:srgbClr val="214473"/>
    <a:srgbClr val="1E5C8B"/>
    <a:srgbClr val="132843"/>
    <a:srgbClr val="132741"/>
    <a:srgbClr val="245F8E"/>
    <a:srgbClr val="17456B"/>
    <a:srgbClr val="0C192A"/>
    <a:srgbClr val="152A47"/>
    <a:srgbClr val="1E5C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15" autoAdjust="0"/>
    <p:restoredTop sz="95883" autoAdjust="0"/>
  </p:normalViewPr>
  <p:slideViewPr>
    <p:cSldViewPr snapToGrid="0">
      <p:cViewPr varScale="1">
        <p:scale>
          <a:sx n="91" d="100"/>
          <a:sy n="91" d="100"/>
        </p:scale>
        <p:origin x="114" y="3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tableStyles" Target="tableStyle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830BA-6F33-4CCF-B10E-4E57CDFDCD46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65E37-1BF2-4202-A037-A1637B1798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879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052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973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609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136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649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308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19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17759" y="660401"/>
            <a:ext cx="11535682" cy="6197600"/>
            <a:chOff x="417759" y="660401"/>
            <a:chExt cx="11535682" cy="6197600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7638" y="3439683"/>
              <a:ext cx="1186609" cy="1186609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937" y="931696"/>
              <a:ext cx="1364810" cy="1364810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879" y="3415805"/>
              <a:ext cx="1616285" cy="1616285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7146" y="5600700"/>
              <a:ext cx="736295" cy="736295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1671" y="1399770"/>
              <a:ext cx="594423" cy="594423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759" y="5689600"/>
              <a:ext cx="865758" cy="865758"/>
            </a:xfrm>
            <a:prstGeom prst="rect">
              <a:avLst/>
            </a:prstGeom>
          </p:spPr>
        </p:pic>
        <p:sp>
          <p:nvSpPr>
            <p:cNvPr id="4" name="양쪽 모서리가 둥근 사각형 3"/>
            <p:cNvSpPr/>
            <p:nvPr/>
          </p:nvSpPr>
          <p:spPr>
            <a:xfrm>
              <a:off x="1986155" y="660401"/>
              <a:ext cx="8220816" cy="4614178"/>
            </a:xfrm>
            <a:prstGeom prst="round2SameRect">
              <a:avLst>
                <a:gd name="adj1" fmla="val 6623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양쪽 모서리가 둥근 사각형 4"/>
            <p:cNvSpPr/>
            <p:nvPr/>
          </p:nvSpPr>
          <p:spPr>
            <a:xfrm>
              <a:off x="2191786" y="881743"/>
              <a:ext cx="7809549" cy="4392836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양쪽 모서리가 둥근 사각형 6"/>
            <p:cNvSpPr/>
            <p:nvPr/>
          </p:nvSpPr>
          <p:spPr>
            <a:xfrm rot="16200000">
              <a:off x="2497335" y="4703865"/>
              <a:ext cx="156907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양쪽 모서리가 둥근 사각형 7"/>
            <p:cNvSpPr/>
            <p:nvPr/>
          </p:nvSpPr>
          <p:spPr>
            <a:xfrm rot="5400000" flipH="1">
              <a:off x="9537759" y="4703864"/>
              <a:ext cx="156905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양쪽 모서리가 둥근 사각형 8"/>
            <p:cNvSpPr/>
            <p:nvPr/>
          </p:nvSpPr>
          <p:spPr>
            <a:xfrm rot="16200000">
              <a:off x="6017548" y="2481983"/>
              <a:ext cx="156905" cy="5742089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다리꼴 9"/>
            <p:cNvSpPr/>
            <p:nvPr/>
          </p:nvSpPr>
          <p:spPr>
            <a:xfrm>
              <a:off x="1189705" y="5431480"/>
              <a:ext cx="9812590" cy="1426521"/>
            </a:xfrm>
            <a:prstGeom prst="trapezoid">
              <a:avLst>
                <a:gd name="adj" fmla="val 5454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다리꼴 10"/>
            <p:cNvSpPr/>
            <p:nvPr/>
          </p:nvSpPr>
          <p:spPr>
            <a:xfrm>
              <a:off x="1986155" y="5702172"/>
              <a:ext cx="8279223" cy="1155829"/>
            </a:xfrm>
            <a:prstGeom prst="trapezoid">
              <a:avLst>
                <a:gd name="adj" fmla="val 4640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평행 사변형 11"/>
            <p:cNvSpPr/>
            <p:nvPr/>
          </p:nvSpPr>
          <p:spPr>
            <a:xfrm>
              <a:off x="2792008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평행 사변형 12"/>
            <p:cNvSpPr/>
            <p:nvPr/>
          </p:nvSpPr>
          <p:spPr>
            <a:xfrm>
              <a:off x="2673131" y="620958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평행 사변형 13"/>
            <p:cNvSpPr/>
            <p:nvPr/>
          </p:nvSpPr>
          <p:spPr>
            <a:xfrm>
              <a:off x="2548851" y="6514626"/>
              <a:ext cx="844345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평행 사변형 14"/>
            <p:cNvSpPr/>
            <p:nvPr/>
          </p:nvSpPr>
          <p:spPr>
            <a:xfrm>
              <a:off x="342961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평행 사변형 15"/>
            <p:cNvSpPr/>
            <p:nvPr/>
          </p:nvSpPr>
          <p:spPr>
            <a:xfrm>
              <a:off x="384340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평행 사변형 16"/>
            <p:cNvSpPr/>
            <p:nvPr/>
          </p:nvSpPr>
          <p:spPr>
            <a:xfrm>
              <a:off x="425719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평행 사변형 17"/>
            <p:cNvSpPr/>
            <p:nvPr/>
          </p:nvSpPr>
          <p:spPr>
            <a:xfrm>
              <a:off x="4670988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평행 사변형 18"/>
            <p:cNvSpPr/>
            <p:nvPr/>
          </p:nvSpPr>
          <p:spPr>
            <a:xfrm>
              <a:off x="5084778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평행 사변형 19"/>
            <p:cNvSpPr/>
            <p:nvPr/>
          </p:nvSpPr>
          <p:spPr>
            <a:xfrm>
              <a:off x="5498568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다리꼴 20"/>
            <p:cNvSpPr/>
            <p:nvPr/>
          </p:nvSpPr>
          <p:spPr>
            <a:xfrm>
              <a:off x="5940398" y="5912910"/>
              <a:ext cx="3747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평행 사변형 31"/>
            <p:cNvSpPr/>
            <p:nvPr/>
          </p:nvSpPr>
          <p:spPr>
            <a:xfrm flipH="1">
              <a:off x="8887923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solidFill>
                    <a:schemeClr val="bg1"/>
                  </a:solidFill>
                </a:rPr>
                <a:t>START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평행 사변형 32"/>
            <p:cNvSpPr/>
            <p:nvPr/>
          </p:nvSpPr>
          <p:spPr>
            <a:xfrm flipH="1">
              <a:off x="8476703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평행 사변형 33"/>
            <p:cNvSpPr/>
            <p:nvPr/>
          </p:nvSpPr>
          <p:spPr>
            <a:xfrm flipH="1">
              <a:off x="806291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평행 사변형 34"/>
            <p:cNvSpPr/>
            <p:nvPr/>
          </p:nvSpPr>
          <p:spPr>
            <a:xfrm flipH="1">
              <a:off x="764912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평행 사변형 35"/>
            <p:cNvSpPr/>
            <p:nvPr/>
          </p:nvSpPr>
          <p:spPr>
            <a:xfrm flipH="1">
              <a:off x="7235334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평행 사변형 36"/>
            <p:cNvSpPr/>
            <p:nvPr/>
          </p:nvSpPr>
          <p:spPr>
            <a:xfrm flipH="1">
              <a:off x="6821545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평행 사변형 37"/>
            <p:cNvSpPr/>
            <p:nvPr/>
          </p:nvSpPr>
          <p:spPr>
            <a:xfrm flipH="1">
              <a:off x="6407755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평행 사변형 39"/>
            <p:cNvSpPr/>
            <p:nvPr/>
          </p:nvSpPr>
          <p:spPr>
            <a:xfrm>
              <a:off x="332380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평행 사변형 40"/>
            <p:cNvSpPr/>
            <p:nvPr/>
          </p:nvSpPr>
          <p:spPr>
            <a:xfrm>
              <a:off x="373759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평행 사변형 41"/>
            <p:cNvSpPr/>
            <p:nvPr/>
          </p:nvSpPr>
          <p:spPr>
            <a:xfrm>
              <a:off x="415138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평행 사변형 42"/>
            <p:cNvSpPr/>
            <p:nvPr/>
          </p:nvSpPr>
          <p:spPr>
            <a:xfrm>
              <a:off x="4565178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평행 사변형 43"/>
            <p:cNvSpPr/>
            <p:nvPr/>
          </p:nvSpPr>
          <p:spPr>
            <a:xfrm>
              <a:off x="4978967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평행 사변형 44"/>
            <p:cNvSpPr/>
            <p:nvPr/>
          </p:nvSpPr>
          <p:spPr>
            <a:xfrm>
              <a:off x="5392757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사다리꼴 45"/>
            <p:cNvSpPr/>
            <p:nvPr/>
          </p:nvSpPr>
          <p:spPr>
            <a:xfrm>
              <a:off x="5890666" y="6208406"/>
              <a:ext cx="4824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평행 사변형 46"/>
            <p:cNvSpPr/>
            <p:nvPr/>
          </p:nvSpPr>
          <p:spPr>
            <a:xfrm flipH="1">
              <a:off x="9015780" y="620840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평행 사변형 47"/>
            <p:cNvSpPr/>
            <p:nvPr/>
          </p:nvSpPr>
          <p:spPr>
            <a:xfrm flipH="1">
              <a:off x="8604560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평행 사변형 48"/>
            <p:cNvSpPr/>
            <p:nvPr/>
          </p:nvSpPr>
          <p:spPr>
            <a:xfrm flipH="1">
              <a:off x="819077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평행 사변형 49"/>
            <p:cNvSpPr/>
            <p:nvPr/>
          </p:nvSpPr>
          <p:spPr>
            <a:xfrm flipH="1">
              <a:off x="777698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평행 사변형 50"/>
            <p:cNvSpPr/>
            <p:nvPr/>
          </p:nvSpPr>
          <p:spPr>
            <a:xfrm flipH="1">
              <a:off x="7363191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평행 사변형 51"/>
            <p:cNvSpPr/>
            <p:nvPr/>
          </p:nvSpPr>
          <p:spPr>
            <a:xfrm flipH="1">
              <a:off x="6949402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평행 사변형 52"/>
            <p:cNvSpPr/>
            <p:nvPr/>
          </p:nvSpPr>
          <p:spPr>
            <a:xfrm flipH="1">
              <a:off x="6535612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평행 사변형 53"/>
            <p:cNvSpPr/>
            <p:nvPr/>
          </p:nvSpPr>
          <p:spPr>
            <a:xfrm>
              <a:off x="348625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평행 사변형 54"/>
            <p:cNvSpPr/>
            <p:nvPr/>
          </p:nvSpPr>
          <p:spPr>
            <a:xfrm>
              <a:off x="390004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평행 사변형 55"/>
            <p:cNvSpPr/>
            <p:nvPr/>
          </p:nvSpPr>
          <p:spPr>
            <a:xfrm>
              <a:off x="43138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>
              <a:off x="472762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평행 사변형 57"/>
            <p:cNvSpPr/>
            <p:nvPr/>
          </p:nvSpPr>
          <p:spPr>
            <a:xfrm>
              <a:off x="514141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평행 사변형 60"/>
            <p:cNvSpPr/>
            <p:nvPr/>
          </p:nvSpPr>
          <p:spPr>
            <a:xfrm flipH="1">
              <a:off x="9159535" y="651462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평행 사변형 61"/>
            <p:cNvSpPr/>
            <p:nvPr/>
          </p:nvSpPr>
          <p:spPr>
            <a:xfrm flipH="1">
              <a:off x="8748315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평행 사변형 62"/>
            <p:cNvSpPr/>
            <p:nvPr/>
          </p:nvSpPr>
          <p:spPr>
            <a:xfrm flipH="1">
              <a:off x="833452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평행 사변형 63"/>
            <p:cNvSpPr/>
            <p:nvPr/>
          </p:nvSpPr>
          <p:spPr>
            <a:xfrm flipH="1">
              <a:off x="79207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평행 사변형 64"/>
            <p:cNvSpPr/>
            <p:nvPr/>
          </p:nvSpPr>
          <p:spPr>
            <a:xfrm flipH="1">
              <a:off x="750694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평행 사변형 65"/>
            <p:cNvSpPr/>
            <p:nvPr/>
          </p:nvSpPr>
          <p:spPr>
            <a:xfrm flipH="1">
              <a:off x="709315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평행 사변형 66"/>
            <p:cNvSpPr/>
            <p:nvPr/>
          </p:nvSpPr>
          <p:spPr>
            <a:xfrm flipH="1">
              <a:off x="6679367" y="651462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평행 사변형 69"/>
            <p:cNvSpPr/>
            <p:nvPr/>
          </p:nvSpPr>
          <p:spPr>
            <a:xfrm flipH="1">
              <a:off x="6185764" y="6514626"/>
              <a:ext cx="374797" cy="172394"/>
            </a:xfrm>
            <a:prstGeom prst="parallelogram">
              <a:avLst>
                <a:gd name="adj" fmla="val 12462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평행 사변형 70"/>
            <p:cNvSpPr/>
            <p:nvPr/>
          </p:nvSpPr>
          <p:spPr>
            <a:xfrm>
              <a:off x="5681356" y="6519259"/>
              <a:ext cx="374797" cy="172394"/>
            </a:xfrm>
            <a:prstGeom prst="parallelogram">
              <a:avLst>
                <a:gd name="adj" fmla="val 17164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1197401" y="5417071"/>
              <a:ext cx="9034631" cy="1426521"/>
            </a:xfrm>
            <a:custGeom>
              <a:avLst/>
              <a:gdLst>
                <a:gd name="connsiteX0" fmla="*/ 64770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47700 w 7962900"/>
                <a:gd name="connsiteY3" fmla="*/ 0 h 1257300"/>
                <a:gd name="connsiteX0" fmla="*/ 68128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81280 w 7962900"/>
                <a:gd name="connsiteY3" fmla="*/ 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62900" h="1257300">
                  <a:moveTo>
                    <a:pt x="681280" y="0"/>
                  </a:moveTo>
                  <a:lnTo>
                    <a:pt x="0" y="1257300"/>
                  </a:lnTo>
                  <a:lnTo>
                    <a:pt x="7962900" y="12700"/>
                  </a:lnTo>
                  <a:lnTo>
                    <a:pt x="681280" y="0"/>
                  </a:lnTo>
                  <a:close/>
                </a:path>
              </a:pathLst>
            </a:custGeom>
            <a:solidFill>
              <a:schemeClr val="tx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4200055" y="3828578"/>
            <a:ext cx="3585645" cy="1050229"/>
            <a:chOff x="4200055" y="3828578"/>
            <a:chExt cx="3585645" cy="1050229"/>
          </a:xfrm>
        </p:grpSpPr>
        <p:cxnSp>
          <p:nvCxnSpPr>
            <p:cNvPr id="105" name="직선 연결선 104"/>
            <p:cNvCxnSpPr/>
            <p:nvPr/>
          </p:nvCxnSpPr>
          <p:spPr>
            <a:xfrm>
              <a:off x="4200055" y="4092652"/>
              <a:ext cx="324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4437700" y="4597842"/>
              <a:ext cx="33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rot="5400000">
              <a:off x="6949191" y="437713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rot="5400000">
              <a:off x="6452765" y="432605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rot="5400000">
              <a:off x="4226761" y="438645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rot="5400000">
              <a:off x="4757626" y="4439428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rot="5400000">
              <a:off x="5257382" y="436521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rot="5400000">
              <a:off x="5681764" y="4332578"/>
              <a:ext cx="100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rot="5400000">
              <a:off x="5910462" y="4428807"/>
              <a:ext cx="90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442" y="815948"/>
            <a:ext cx="5469425" cy="38676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34554" y="4186059"/>
            <a:ext cx="365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조   </a:t>
            </a:r>
            <a:r>
              <a:rPr lang="ko-KR" altLang="en-US" dirty="0" err="1">
                <a:latin typeface="HY나무B" panose="02030600000101010101" pitchFamily="18" charset="-127"/>
                <a:ea typeface="HY나무B" panose="02030600000101010101" pitchFamily="18" charset="-127"/>
              </a:rPr>
              <a:t>립</a:t>
            </a: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     </a:t>
            </a:r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P    C       </a:t>
            </a: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쇼   핑   몰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27778" y="927883"/>
            <a:ext cx="2188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3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조 김형준</a:t>
            </a:r>
            <a:r>
              <a:rPr lang="en-US" altLang="ko-KR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,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 전현규</a:t>
            </a:r>
            <a:r>
              <a:rPr lang="en-US" altLang="ko-KR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최민기</a:t>
            </a:r>
            <a:r>
              <a:rPr lang="en-US" altLang="ko-KR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한송우</a:t>
            </a:r>
          </a:p>
        </p:txBody>
      </p:sp>
    </p:spTree>
    <p:extLst>
      <p:ext uri="{BB962C8B-B14F-4D97-AF65-F5344CB8AC3E}">
        <p14:creationId xmlns:p14="http://schemas.microsoft.com/office/powerpoint/2010/main" val="215259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2089442" y="2516875"/>
            <a:ext cx="7876296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03.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흐름도</a:t>
            </a:r>
            <a:r>
              <a:rPr lang="ko-KR" altLang="en-US" sz="32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Flow</a:t>
            </a:r>
            <a:r>
              <a:rPr lang="en-US" altLang="ko-KR" sz="40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Chart</a:t>
            </a:r>
            <a:endParaRPr lang="en-US" altLang="ko-KR" sz="40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57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80453"/>
            <a:ext cx="7526583" cy="440731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 smtClean="0"/>
              <a:t>등록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69" y="1675862"/>
            <a:ext cx="7556280" cy="441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smtClean="0"/>
              <a:t>AS</a:t>
            </a:r>
            <a:r>
              <a:rPr lang="ko-KR" altLang="en-US" dirty="0" smtClean="0"/>
              <a:t>신청목록</a:t>
            </a:r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29" y="1973188"/>
            <a:ext cx="7463030" cy="3447392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763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smtClean="0"/>
              <a:t>AS</a:t>
            </a:r>
            <a:r>
              <a:rPr lang="ko-KR" altLang="en-US" dirty="0" smtClean="0"/>
              <a:t>신청 상세보기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13238" t="10511" r="14025" b="5083"/>
          <a:stretch/>
        </p:blipFill>
        <p:spPr>
          <a:xfrm>
            <a:off x="1052024" y="1664042"/>
            <a:ext cx="7028194" cy="441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49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smtClean="0"/>
              <a:t>AS</a:t>
            </a:r>
            <a:r>
              <a:rPr lang="ko-KR" altLang="en-US" dirty="0" smtClean="0"/>
              <a:t>신청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13739" t="10301" r="14679" b="746"/>
          <a:stretch/>
        </p:blipFill>
        <p:spPr>
          <a:xfrm>
            <a:off x="1277542" y="1664042"/>
            <a:ext cx="6571946" cy="442369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18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 err="1">
                <a:solidFill>
                  <a:schemeClr val="bg2">
                    <a:lumMod val="25000"/>
                  </a:schemeClr>
                </a:solidFill>
              </a:rPr>
              <a:t>마이페이지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73691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3909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73277"/>
            <a:ext cx="7530777" cy="441448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9" y="1243914"/>
            <a:ext cx="55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회원정보 수정</a:t>
            </a:r>
          </a:p>
        </p:txBody>
      </p:sp>
    </p:spTree>
    <p:extLst>
      <p:ext uri="{BB962C8B-B14F-4D97-AF65-F5344CB8AC3E}">
        <p14:creationId xmlns:p14="http://schemas.microsoft.com/office/powerpoint/2010/main" val="314995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98" y="1678615"/>
            <a:ext cx="7545351" cy="440914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9" y="1243914"/>
            <a:ext cx="55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회원정보 </a:t>
            </a:r>
            <a:r>
              <a:rPr lang="ko-KR" altLang="en-US" dirty="0" smtClean="0"/>
              <a:t>회원탈퇴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004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9" y="1243914"/>
            <a:ext cx="55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smtClean="0"/>
              <a:t>포인트조회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185" y="1657562"/>
            <a:ext cx="6414661" cy="44302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030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관리자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62256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80225"/>
            <a:ext cx="7561267" cy="440753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9" y="1243914"/>
            <a:ext cx="416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관리자 페이지 </a:t>
            </a:r>
            <a:r>
              <a:rPr lang="en-US" altLang="ko-KR" dirty="0"/>
              <a:t>-</a:t>
            </a:r>
            <a:r>
              <a:rPr lang="ko-KR" altLang="en-US" dirty="0"/>
              <a:t> 회원관리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72" y="1667768"/>
            <a:ext cx="7557377" cy="441999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27" y="1676469"/>
            <a:ext cx="7562222" cy="441129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78" y="1680225"/>
            <a:ext cx="7555471" cy="434650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446237" y="3385080"/>
            <a:ext cx="3436883" cy="18393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아이디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이메일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연락처 왼쪽 정렬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2412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59" name="양쪽 모서리가 둥근 사각형 58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양쪽 모서리가 둥근 사각형 59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양쪽 모서리가 둥근 사각형 60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양쪽 모서리가 둥근 사각형 61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양쪽 모서리가 둥근 사각형 62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자유형 6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자유형 64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" name="직선 연결선 29"/>
          <p:cNvCxnSpPr>
            <a:stCxn id="38" idx="0"/>
            <a:endCxn id="19" idx="2"/>
          </p:cNvCxnSpPr>
          <p:nvPr/>
        </p:nvCxnSpPr>
        <p:spPr>
          <a:xfrm flipV="1">
            <a:off x="1533288" y="2780972"/>
            <a:ext cx="0" cy="14237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stCxn id="40" idx="0"/>
            <a:endCxn id="20" idx="2"/>
          </p:cNvCxnSpPr>
          <p:nvPr/>
        </p:nvCxnSpPr>
        <p:spPr>
          <a:xfrm flipV="1">
            <a:off x="3361403" y="2780972"/>
            <a:ext cx="0" cy="14237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47" idx="0"/>
            <a:endCxn id="22" idx="2"/>
          </p:cNvCxnSpPr>
          <p:nvPr/>
        </p:nvCxnSpPr>
        <p:spPr>
          <a:xfrm flipV="1">
            <a:off x="5189518" y="2780972"/>
            <a:ext cx="0" cy="56563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>
            <a:endCxn id="21" idx="2"/>
          </p:cNvCxnSpPr>
          <p:nvPr/>
        </p:nvCxnSpPr>
        <p:spPr>
          <a:xfrm flipV="1">
            <a:off x="7017633" y="2763562"/>
            <a:ext cx="0" cy="12093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endCxn id="23" idx="2"/>
          </p:cNvCxnSpPr>
          <p:nvPr/>
        </p:nvCxnSpPr>
        <p:spPr>
          <a:xfrm flipV="1">
            <a:off x="8838391" y="2763562"/>
            <a:ext cx="7357" cy="161925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>
            <a:endCxn id="28" idx="2"/>
          </p:cNvCxnSpPr>
          <p:nvPr/>
        </p:nvCxnSpPr>
        <p:spPr>
          <a:xfrm flipV="1">
            <a:off x="10673255" y="2763562"/>
            <a:ext cx="606" cy="7521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535958" y="1156092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로그인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364073" y="1156092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회원가입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9848416" y="2405869"/>
            <a:ext cx="1650890" cy="1281016"/>
            <a:chOff x="13632685" y="260768"/>
            <a:chExt cx="1790921" cy="1801121"/>
          </a:xfrm>
        </p:grpSpPr>
        <p:sp>
          <p:nvSpPr>
            <p:cNvPr id="28" name="직사각형 27"/>
            <p:cNvSpPr/>
            <p:nvPr/>
          </p:nvSpPr>
          <p:spPr>
            <a:xfrm>
              <a:off x="13632685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>
                  <a:solidFill>
                    <a:sysClr val="windowText" lastClr="000000"/>
                  </a:solidFill>
                </a:rPr>
                <a:t>마이페이지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3632685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/>
                <a:t>내정보</a:t>
              </a:r>
              <a:endParaRPr lang="ko-KR" altLang="en-US" sz="14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3632685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주문</a:t>
              </a:r>
              <a:r>
                <a:rPr lang="en-US" altLang="ko-KR" sz="1400" dirty="0"/>
                <a:t>/</a:t>
              </a:r>
              <a:r>
                <a:rPr lang="ko-KR" altLang="en-US" sz="1400" dirty="0"/>
                <a:t>배송 조회</a:t>
              </a: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707843" y="2423279"/>
            <a:ext cx="1650890" cy="2139172"/>
            <a:chOff x="6032279" y="260768"/>
            <a:chExt cx="1790921" cy="3007697"/>
          </a:xfrm>
        </p:grpSpPr>
        <p:sp>
          <p:nvSpPr>
            <p:cNvPr id="19" name="직사각형 18"/>
            <p:cNvSpPr/>
            <p:nvPr/>
          </p:nvSpPr>
          <p:spPr>
            <a:xfrm>
              <a:off x="6032279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조립</a:t>
              </a:r>
              <a:r>
                <a:rPr lang="en-US" altLang="ko-KR" sz="1400" b="1" dirty="0">
                  <a:solidFill>
                    <a:sysClr val="windowText" lastClr="000000"/>
                  </a:solidFill>
                </a:rPr>
                <a:t> </a:t>
              </a:r>
              <a:r>
                <a:rPr lang="ko-KR" altLang="en-US" sz="1400" b="1" dirty="0">
                  <a:solidFill>
                    <a:sysClr val="windowText" lastClr="000000"/>
                  </a:solidFill>
                </a:rPr>
                <a:t>컴퓨터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032279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조립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컴퓨터 목록</a:t>
              </a: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032279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조립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컴퓨터 상세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032279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장바구니 추가</a:t>
              </a: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032279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구매</a:t>
              </a: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535958" y="2423279"/>
            <a:ext cx="1650890" cy="2139172"/>
            <a:chOff x="8611649" y="260768"/>
            <a:chExt cx="1790921" cy="3007697"/>
          </a:xfrm>
        </p:grpSpPr>
        <p:sp>
          <p:nvSpPr>
            <p:cNvPr id="20" name="직사각형 19"/>
            <p:cNvSpPr/>
            <p:nvPr/>
          </p:nvSpPr>
          <p:spPr>
            <a:xfrm>
              <a:off x="8611649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컴퓨터 부품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611649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컴퓨터 부품 목록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611649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컴퓨터 부품 상세</a:t>
              </a: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8611649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장바구니 추가</a:t>
              </a: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8611649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구매</a:t>
              </a: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8020303" y="2405869"/>
            <a:ext cx="1650890" cy="2139172"/>
            <a:chOff x="10381" y="260768"/>
            <a:chExt cx="1790921" cy="3007697"/>
          </a:xfrm>
        </p:grpSpPr>
        <p:sp>
          <p:nvSpPr>
            <p:cNvPr id="23" name="직사각형 22"/>
            <p:cNvSpPr/>
            <p:nvPr/>
          </p:nvSpPr>
          <p:spPr>
            <a:xfrm>
              <a:off x="10381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고객센터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0381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공지사항</a:t>
              </a: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0381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문의사항</a:t>
              </a: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0381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AS</a:t>
              </a:r>
              <a:r>
                <a:rPr lang="ko-KR" altLang="en-US" sz="1400" dirty="0"/>
                <a:t> 신청</a:t>
              </a: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0381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상품후기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364073" y="2423279"/>
            <a:ext cx="1650890" cy="1281016"/>
            <a:chOff x="2415945" y="260768"/>
            <a:chExt cx="1790921" cy="1801121"/>
          </a:xfrm>
        </p:grpSpPr>
        <p:sp>
          <p:nvSpPr>
            <p:cNvPr id="22" name="직사각형 21"/>
            <p:cNvSpPr/>
            <p:nvPr/>
          </p:nvSpPr>
          <p:spPr>
            <a:xfrm>
              <a:off x="2415945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견적 문의</a:t>
              </a: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415945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견적 문의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415945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견적 목록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192188" y="2405869"/>
            <a:ext cx="1650890" cy="1710094"/>
            <a:chOff x="11277657" y="260768"/>
            <a:chExt cx="1790921" cy="2404409"/>
          </a:xfrm>
        </p:grpSpPr>
        <p:sp>
          <p:nvSpPr>
            <p:cNvPr id="21" name="직사각형 20"/>
            <p:cNvSpPr/>
            <p:nvPr/>
          </p:nvSpPr>
          <p:spPr>
            <a:xfrm>
              <a:off x="11277657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장바구니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1277657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장바구니 목록</a:t>
              </a: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1277657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장바구니 삭제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1277657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구매</a:t>
              </a: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707843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 관리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2535958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상품 관리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4364073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 관리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6192188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AS </a:t>
            </a:r>
            <a:r>
              <a:rPr lang="ko-KR" altLang="en-US" sz="1400" dirty="0"/>
              <a:t>관리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707843" y="1120483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비회원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6192188" y="1120483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707843" y="4939840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관리자</a:t>
            </a:r>
            <a:endParaRPr lang="ko-KR" altLang="en-US" sz="1400" dirty="0"/>
          </a:p>
        </p:txBody>
      </p:sp>
      <p:sp>
        <p:nvSpPr>
          <p:cNvPr id="67" name="직사각형 6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흐름도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Flow Chart</a:t>
            </a:r>
          </a:p>
        </p:txBody>
      </p:sp>
      <p:cxnSp>
        <p:nvCxnSpPr>
          <p:cNvPr id="70" name="직선 연결선 69"/>
          <p:cNvCxnSpPr>
            <a:stCxn id="2" idx="3"/>
            <a:endCxn id="24" idx="1"/>
          </p:cNvCxnSpPr>
          <p:nvPr/>
        </p:nvCxnSpPr>
        <p:spPr>
          <a:xfrm>
            <a:off x="2358733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24" idx="3"/>
            <a:endCxn id="25" idx="1"/>
          </p:cNvCxnSpPr>
          <p:nvPr/>
        </p:nvCxnSpPr>
        <p:spPr>
          <a:xfrm>
            <a:off x="4186848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stCxn id="57" idx="2"/>
            <a:endCxn id="52" idx="0"/>
          </p:cNvCxnSpPr>
          <p:nvPr/>
        </p:nvCxnSpPr>
        <p:spPr>
          <a:xfrm>
            <a:off x="1533288" y="5368751"/>
            <a:ext cx="0" cy="312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56" idx="2"/>
            <a:endCxn id="19" idx="0"/>
          </p:cNvCxnSpPr>
          <p:nvPr/>
        </p:nvCxnSpPr>
        <p:spPr>
          <a:xfrm rot="5400000">
            <a:off x="3838519" y="-755836"/>
            <a:ext cx="873885" cy="5484345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stCxn id="57" idx="2"/>
            <a:endCxn id="53" idx="0"/>
          </p:cNvCxnSpPr>
          <p:nvPr/>
        </p:nvCxnSpPr>
        <p:spPr>
          <a:xfrm rot="16200000" flipH="1">
            <a:off x="2291142" y="4610896"/>
            <a:ext cx="312406" cy="18281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57" idx="2"/>
            <a:endCxn id="54" idx="0"/>
          </p:cNvCxnSpPr>
          <p:nvPr/>
        </p:nvCxnSpPr>
        <p:spPr>
          <a:xfrm rot="16200000" flipH="1">
            <a:off x="3205200" y="3696839"/>
            <a:ext cx="312406" cy="36562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>
            <a:stCxn id="57" idx="2"/>
            <a:endCxn id="55" idx="0"/>
          </p:cNvCxnSpPr>
          <p:nvPr/>
        </p:nvCxnSpPr>
        <p:spPr>
          <a:xfrm rot="16200000" flipH="1">
            <a:off x="4119257" y="2782781"/>
            <a:ext cx="312406" cy="548434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 124"/>
          <p:cNvCxnSpPr>
            <a:stCxn id="56" idx="2"/>
            <a:endCxn id="20" idx="0"/>
          </p:cNvCxnSpPr>
          <p:nvPr/>
        </p:nvCxnSpPr>
        <p:spPr>
          <a:xfrm rot="5400000">
            <a:off x="4752576" y="158221"/>
            <a:ext cx="873885" cy="365623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꺾인 연결선 127"/>
          <p:cNvCxnSpPr>
            <a:stCxn id="56" idx="2"/>
            <a:endCxn id="22" idx="0"/>
          </p:cNvCxnSpPr>
          <p:nvPr/>
        </p:nvCxnSpPr>
        <p:spPr>
          <a:xfrm rot="5400000">
            <a:off x="5666634" y="1072279"/>
            <a:ext cx="873885" cy="182811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꺾인 연결선 131"/>
          <p:cNvCxnSpPr>
            <a:stCxn id="56" idx="2"/>
            <a:endCxn id="21" idx="0"/>
          </p:cNvCxnSpPr>
          <p:nvPr/>
        </p:nvCxnSpPr>
        <p:spPr>
          <a:xfrm rot="5400000">
            <a:off x="6589396" y="1977631"/>
            <a:ext cx="856475" cy="1270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>
            <a:stCxn id="25" idx="3"/>
            <a:endCxn id="56" idx="1"/>
          </p:cNvCxnSpPr>
          <p:nvPr/>
        </p:nvCxnSpPr>
        <p:spPr>
          <a:xfrm>
            <a:off x="6014963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꺾인 연결선 164"/>
          <p:cNvCxnSpPr>
            <a:stCxn id="56" idx="2"/>
            <a:endCxn id="23" idx="0"/>
          </p:cNvCxnSpPr>
          <p:nvPr/>
        </p:nvCxnSpPr>
        <p:spPr>
          <a:xfrm rot="16200000" flipH="1">
            <a:off x="7503453" y="1063573"/>
            <a:ext cx="856475" cy="182811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꺾인 연결선 167"/>
          <p:cNvCxnSpPr>
            <a:stCxn id="56" idx="2"/>
            <a:endCxn id="28" idx="0"/>
          </p:cNvCxnSpPr>
          <p:nvPr/>
        </p:nvCxnSpPr>
        <p:spPr>
          <a:xfrm rot="16200000" flipH="1">
            <a:off x="8417510" y="149517"/>
            <a:ext cx="856475" cy="365622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/>
          <p:nvPr/>
        </p:nvCxnSpPr>
        <p:spPr>
          <a:xfrm>
            <a:off x="2447345" y="3980861"/>
            <a:ext cx="0" cy="77066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/>
          <p:nvPr/>
        </p:nvCxnSpPr>
        <p:spPr>
          <a:xfrm>
            <a:off x="4297105" y="3931375"/>
            <a:ext cx="0" cy="82015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/>
          <p:cNvCxnSpPr/>
          <p:nvPr/>
        </p:nvCxnSpPr>
        <p:spPr>
          <a:xfrm>
            <a:off x="2447345" y="4751526"/>
            <a:ext cx="3648655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/>
          <p:cNvCxnSpPr/>
          <p:nvPr/>
        </p:nvCxnSpPr>
        <p:spPr>
          <a:xfrm flipV="1">
            <a:off x="6096000" y="3139636"/>
            <a:ext cx="0" cy="161189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/>
          <p:cNvCxnSpPr/>
          <p:nvPr/>
        </p:nvCxnSpPr>
        <p:spPr>
          <a:xfrm>
            <a:off x="6096000" y="3139636"/>
            <a:ext cx="96188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/>
          <p:cNvCxnSpPr/>
          <p:nvPr/>
        </p:nvCxnSpPr>
        <p:spPr>
          <a:xfrm>
            <a:off x="4186848" y="3931375"/>
            <a:ext cx="110257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/>
          <p:nvPr/>
        </p:nvCxnSpPr>
        <p:spPr>
          <a:xfrm flipV="1">
            <a:off x="2359313" y="3980861"/>
            <a:ext cx="88032" cy="39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04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76959"/>
            <a:ext cx="7552083" cy="4349768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9" y="1243914"/>
            <a:ext cx="501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관리자 페이지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회원상세 정보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26862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887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39275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0775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945931" y="1755228"/>
            <a:ext cx="4351283" cy="19233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전현규</a:t>
            </a:r>
            <a:endParaRPr lang="en-US" altLang="ko-KR" smtClean="0">
              <a:solidFill>
                <a:schemeClr val="tx1"/>
              </a:solidFill>
            </a:endParaRPr>
          </a:p>
          <a:p>
            <a:pPr marL="285750" indent="-285750" fontAlgn="base" latinLnBrk="0">
              <a:buFontTx/>
              <a:buChar char="-"/>
            </a:pPr>
            <a:r>
              <a:rPr lang="ko-KR" altLang="en-US">
                <a:solidFill>
                  <a:schemeClr val="tx1"/>
                </a:solidFill>
              </a:rPr>
              <a:t>견적 테이블 데이터 입력</a:t>
            </a:r>
            <a:endParaRPr lang="en-US" altLang="ko-KR">
              <a:solidFill>
                <a:schemeClr val="tx1"/>
              </a:solidFill>
            </a:endParaRPr>
          </a:p>
          <a:p>
            <a:pPr marL="285750" indent="-285750" fontAlgn="base" latinLnBrk="0">
              <a:buFontTx/>
              <a:buChar char="-"/>
            </a:pPr>
            <a:r>
              <a:rPr lang="ko-KR" altLang="en-US">
                <a:solidFill>
                  <a:schemeClr val="tx1"/>
                </a:solidFill>
              </a:rPr>
              <a:t>주문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상품주문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결제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포인트 테이블 데이터 입력</a:t>
            </a:r>
          </a:p>
          <a:p>
            <a:pPr marL="285750" indent="-285750" fontAlgn="base" latinLnBrk="0">
              <a:buFontTx/>
              <a:buChar char="-"/>
            </a:pPr>
            <a:r>
              <a:rPr lang="ko-KR" altLang="en-US">
                <a:solidFill>
                  <a:schemeClr val="tx1"/>
                </a:solidFill>
              </a:rPr>
              <a:t>부품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컴퓨터 목록</a:t>
            </a:r>
            <a:r>
              <a:rPr lang="en-US" altLang="ko-KR">
                <a:solidFill>
                  <a:schemeClr val="tx1"/>
                </a:solidFill>
              </a:rPr>
              <a:t>/</a:t>
            </a:r>
            <a:r>
              <a:rPr lang="ko-KR" altLang="en-US">
                <a:solidFill>
                  <a:schemeClr val="tx1"/>
                </a:solidFill>
              </a:rPr>
              <a:t>상세 페이지 작성</a:t>
            </a:r>
          </a:p>
          <a:p>
            <a:pPr marL="285750" indent="-285750">
              <a:buFontTx/>
              <a:buChar char="-"/>
            </a:pPr>
            <a:endParaRPr lang="en-US" altLang="ko-KR" smtClean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571058" y="1755228"/>
            <a:ext cx="4351283" cy="19233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김형준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로그인 </a:t>
            </a:r>
            <a:r>
              <a:rPr lang="en-US" altLang="ko-KR" dirty="0" err="1" smtClean="0">
                <a:solidFill>
                  <a:schemeClr val="tx1"/>
                </a:solidFill>
              </a:rPr>
              <a:t>db</a:t>
            </a:r>
            <a:r>
              <a:rPr lang="ko-KR" altLang="en-US" dirty="0" smtClean="0">
                <a:solidFill>
                  <a:schemeClr val="tx1"/>
                </a:solidFill>
              </a:rPr>
              <a:t>연결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회원가입 </a:t>
            </a:r>
            <a:r>
              <a:rPr lang="en-US" altLang="ko-KR" dirty="0" err="1" smtClean="0">
                <a:solidFill>
                  <a:schemeClr val="tx1"/>
                </a:solidFill>
              </a:rPr>
              <a:t>db</a:t>
            </a:r>
            <a:r>
              <a:rPr lang="ko-KR" altLang="en-US" dirty="0" smtClean="0">
                <a:solidFill>
                  <a:schemeClr val="tx1"/>
                </a:solidFill>
              </a:rPr>
              <a:t>연결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회원테이블 </a:t>
            </a:r>
            <a:r>
              <a:rPr lang="en-US" altLang="ko-KR" dirty="0" err="1" smtClean="0">
                <a:solidFill>
                  <a:schemeClr val="tx1"/>
                </a:solidFill>
              </a:rPr>
              <a:t>sql</a:t>
            </a:r>
            <a:r>
              <a:rPr lang="ko-KR" altLang="en-US" dirty="0" smtClean="0">
                <a:solidFill>
                  <a:schemeClr val="tx1"/>
                </a:solidFill>
              </a:rPr>
              <a:t>문 작성완료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945931" y="4114986"/>
            <a:ext cx="4351283" cy="19233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한송우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부품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견적 테이블 데이터 작성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견적문의 </a:t>
            </a:r>
            <a:r>
              <a:rPr lang="ko-KR" altLang="en-US" dirty="0" err="1" smtClean="0">
                <a:solidFill>
                  <a:schemeClr val="tx1"/>
                </a:solidFill>
              </a:rPr>
              <a:t>카테고리별</a:t>
            </a:r>
            <a:r>
              <a:rPr lang="ko-KR" altLang="en-US" dirty="0" smtClean="0">
                <a:solidFill>
                  <a:schemeClr val="tx1"/>
                </a:solidFill>
              </a:rPr>
              <a:t> 리스트 구현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견적문의 </a:t>
            </a:r>
            <a:r>
              <a:rPr lang="en-US" altLang="ko-KR" dirty="0" smtClean="0">
                <a:solidFill>
                  <a:schemeClr val="tx1"/>
                </a:solidFill>
              </a:rPr>
              <a:t>Ctrl</a:t>
            </a:r>
            <a:r>
              <a:rPr lang="ko-KR" altLang="en-US" dirty="0" smtClean="0">
                <a:solidFill>
                  <a:schemeClr val="tx1"/>
                </a:solidFill>
              </a:rPr>
              <a:t>단 </a:t>
            </a:r>
            <a:r>
              <a:rPr lang="en-US" altLang="ko-KR" dirty="0" err="1" smtClean="0">
                <a:solidFill>
                  <a:schemeClr val="tx1"/>
                </a:solidFill>
              </a:rPr>
              <a:t>proc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구분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필요 </a:t>
            </a:r>
            <a:r>
              <a:rPr lang="en-US" altLang="ko-KR" dirty="0" err="1" smtClean="0">
                <a:solidFill>
                  <a:schemeClr val="tx1"/>
                </a:solidFill>
              </a:rPr>
              <a:t>sql</a:t>
            </a:r>
            <a:r>
              <a:rPr lang="ko-KR" altLang="en-US" dirty="0" smtClean="0">
                <a:solidFill>
                  <a:schemeClr val="tx1"/>
                </a:solidFill>
              </a:rPr>
              <a:t>문 작성 완료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571058" y="4114986"/>
            <a:ext cx="4351283" cy="19233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최민기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</a:rPr>
              <a:t>AS, </a:t>
            </a:r>
            <a:r>
              <a:rPr lang="ko-KR" altLang="en-US" dirty="0">
                <a:solidFill>
                  <a:schemeClr val="tx1"/>
                </a:solidFill>
              </a:rPr>
              <a:t>포인트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주문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테이블 데이터작성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>
                <a:solidFill>
                  <a:schemeClr val="tx1"/>
                </a:solidFill>
              </a:rPr>
              <a:t>마이페이지</a:t>
            </a:r>
            <a:r>
              <a:rPr lang="ko-KR" altLang="en-US" dirty="0">
                <a:solidFill>
                  <a:schemeClr val="tx1"/>
                </a:solidFill>
              </a:rPr>
              <a:t> 주문상세조회 페이지 작성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>
                <a:solidFill>
                  <a:schemeClr val="tx1"/>
                </a:solidFill>
              </a:rPr>
              <a:t>마이페이지</a:t>
            </a:r>
            <a:r>
              <a:rPr lang="ko-KR" altLang="en-US" dirty="0">
                <a:solidFill>
                  <a:schemeClr val="tx1"/>
                </a:solidFill>
              </a:rPr>
              <a:t> 포인트 </a:t>
            </a:r>
            <a:r>
              <a:rPr lang="en-US" altLang="ko-KR" dirty="0">
                <a:solidFill>
                  <a:schemeClr val="tx1"/>
                </a:solidFill>
              </a:rPr>
              <a:t>MVC </a:t>
            </a:r>
            <a:r>
              <a:rPr lang="ko-KR" altLang="en-US" dirty="0">
                <a:solidFill>
                  <a:schemeClr val="tx1"/>
                </a:solidFill>
              </a:rPr>
              <a:t>패턴화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7269" y="1243914"/>
            <a:ext cx="416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논의</a:t>
            </a:r>
            <a:r>
              <a:rPr lang="en-US" altLang="ko-KR" smtClean="0"/>
              <a:t>]</a:t>
            </a:r>
            <a:r>
              <a:rPr lang="ko-KR" altLang="en-US"/>
              <a:t> </a:t>
            </a:r>
            <a:r>
              <a:rPr lang="ko-KR" altLang="en-US" smtClean="0"/>
              <a:t>금주 진행사항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607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945931" y="1755228"/>
            <a:ext cx="4351283" cy="19233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전현규</a:t>
            </a:r>
            <a:endParaRPr lang="en-US" altLang="ko-KR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>
                <a:solidFill>
                  <a:schemeClr val="tx1"/>
                </a:solidFill>
              </a:rPr>
              <a:t>공지사항</a:t>
            </a:r>
            <a:r>
              <a:rPr lang="en-US" altLang="ko-KR">
                <a:solidFill>
                  <a:schemeClr val="tx1"/>
                </a:solidFill>
              </a:rPr>
              <a:t>,</a:t>
            </a:r>
            <a:r>
              <a:rPr lang="ko-KR" altLang="en-US">
                <a:solidFill>
                  <a:schemeClr val="tx1"/>
                </a:solidFill>
              </a:rPr>
              <a:t>문의사항</a:t>
            </a:r>
            <a:r>
              <a:rPr lang="en-US" altLang="ko-KR">
                <a:solidFill>
                  <a:schemeClr val="tx1"/>
                </a:solidFill>
              </a:rPr>
              <a:t>,</a:t>
            </a:r>
            <a:r>
              <a:rPr lang="ko-KR" altLang="en-US">
                <a:solidFill>
                  <a:schemeClr val="tx1"/>
                </a:solidFill>
              </a:rPr>
              <a:t>후기 데이터 입력</a:t>
            </a:r>
            <a:endParaRPr lang="en-US" altLang="ko-KR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>
                <a:solidFill>
                  <a:schemeClr val="tx1"/>
                </a:solidFill>
              </a:rPr>
              <a:t>부품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컴퓨터 페이지 기능구현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및 </a:t>
            </a:r>
            <a:r>
              <a:rPr lang="en-US" altLang="ko-KR">
                <a:solidFill>
                  <a:schemeClr val="tx1"/>
                </a:solidFill>
              </a:rPr>
              <a:t>MVC </a:t>
            </a:r>
            <a:r>
              <a:rPr lang="ko-KR" altLang="en-US">
                <a:solidFill>
                  <a:schemeClr val="tx1"/>
                </a:solidFill>
              </a:rPr>
              <a:t>패턴화</a:t>
            </a:r>
            <a:endParaRPr lang="en-US" altLang="ko-KR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>
                <a:solidFill>
                  <a:schemeClr val="tx1"/>
                </a:solidFill>
              </a:rPr>
              <a:t>관리자 상품 관리 페이지 작성 및 기능구현</a:t>
            </a:r>
            <a:r>
              <a:rPr lang="en-US" altLang="ko-KR">
                <a:solidFill>
                  <a:schemeClr val="tx1"/>
                </a:solidFill>
              </a:rPr>
              <a:t>, MVC </a:t>
            </a:r>
            <a:r>
              <a:rPr lang="ko-KR" altLang="en-US" smtClean="0">
                <a:solidFill>
                  <a:schemeClr val="tx1"/>
                </a:solidFill>
              </a:rPr>
              <a:t>패턴화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571058" y="1755228"/>
            <a:ext cx="4351283" cy="19233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김형준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아이디 중복확인 처리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로그인시 </a:t>
            </a:r>
            <a:r>
              <a:rPr lang="ko-KR" altLang="en-US" dirty="0" err="1" smtClean="0">
                <a:solidFill>
                  <a:schemeClr val="tx1"/>
                </a:solidFill>
              </a:rPr>
              <a:t>로그인확인</a:t>
            </a:r>
            <a:r>
              <a:rPr lang="ko-KR" altLang="en-US" dirty="0" smtClean="0">
                <a:solidFill>
                  <a:schemeClr val="tx1"/>
                </a:solidFill>
              </a:rPr>
              <a:t> 텍스트 처리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 smtClean="0">
                <a:solidFill>
                  <a:schemeClr val="tx1"/>
                </a:solidFill>
              </a:rPr>
              <a:t>아이디찾기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비밀번호찾기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db</a:t>
            </a:r>
            <a:r>
              <a:rPr lang="ko-KR" altLang="en-US" dirty="0" smtClean="0">
                <a:solidFill>
                  <a:schemeClr val="tx1"/>
                </a:solidFill>
              </a:rPr>
              <a:t>연결</a:t>
            </a:r>
            <a:endParaRPr lang="en-US" altLang="ko-KR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945931" y="4114986"/>
            <a:ext cx="4351283" cy="19233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한송우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견적문의 </a:t>
            </a:r>
            <a:r>
              <a:rPr lang="ko-KR" altLang="en-US" dirty="0" err="1" smtClean="0">
                <a:solidFill>
                  <a:schemeClr val="tx1"/>
                </a:solidFill>
              </a:rPr>
              <a:t>페이징</a:t>
            </a:r>
            <a:r>
              <a:rPr lang="ko-KR" altLang="en-US" dirty="0" smtClean="0">
                <a:solidFill>
                  <a:schemeClr val="tx1"/>
                </a:solidFill>
              </a:rPr>
              <a:t> 처리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견적문의 데이터 추가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구매하기 버튼 활성화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571058" y="4114986"/>
            <a:ext cx="4351283" cy="19233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최민기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>
                <a:solidFill>
                  <a:schemeClr val="tx1"/>
                </a:solidFill>
              </a:rPr>
              <a:t>마이페이지</a:t>
            </a:r>
            <a:r>
              <a:rPr lang="ko-KR" altLang="en-US" dirty="0">
                <a:solidFill>
                  <a:schemeClr val="tx1"/>
                </a:solidFill>
              </a:rPr>
              <a:t> 주문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배송조회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포인트 </a:t>
            </a:r>
            <a:r>
              <a:rPr lang="en-US" altLang="ko-KR" dirty="0">
                <a:solidFill>
                  <a:schemeClr val="tx1"/>
                </a:solidFill>
              </a:rPr>
              <a:t>MVC </a:t>
            </a:r>
            <a:r>
              <a:rPr lang="ko-KR" altLang="en-US" dirty="0">
                <a:solidFill>
                  <a:schemeClr val="tx1"/>
                </a:solidFill>
              </a:rPr>
              <a:t>패턴화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장바구니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구매 기능 구현 및 </a:t>
            </a:r>
            <a:r>
              <a:rPr lang="en-US" altLang="ko-KR" dirty="0">
                <a:solidFill>
                  <a:schemeClr val="tx1"/>
                </a:solidFill>
              </a:rPr>
              <a:t>MVC </a:t>
            </a:r>
            <a:r>
              <a:rPr lang="ko-KR" altLang="en-US" dirty="0">
                <a:solidFill>
                  <a:schemeClr val="tx1"/>
                </a:solidFill>
              </a:rPr>
              <a:t>패턴화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기능구현 및 </a:t>
            </a:r>
            <a:r>
              <a:rPr lang="en-US" altLang="ko-KR" dirty="0">
                <a:solidFill>
                  <a:schemeClr val="tx1"/>
                </a:solidFill>
              </a:rPr>
              <a:t>MVC </a:t>
            </a:r>
            <a:r>
              <a:rPr lang="ko-KR" altLang="en-US" dirty="0" smtClean="0">
                <a:solidFill>
                  <a:schemeClr val="tx1"/>
                </a:solidFill>
              </a:rPr>
              <a:t>패턴화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7269" y="1243914"/>
            <a:ext cx="416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논의</a:t>
            </a:r>
            <a:r>
              <a:rPr lang="en-US" altLang="ko-KR" smtClean="0"/>
              <a:t>]</a:t>
            </a:r>
            <a:r>
              <a:rPr lang="ko-KR" altLang="en-US"/>
              <a:t> </a:t>
            </a:r>
            <a:r>
              <a:rPr lang="ko-KR" altLang="en-US" smtClean="0"/>
              <a:t>차주 진행계획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916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951602" y="1197888"/>
            <a:ext cx="4444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이번주의 진행상황 및 이슈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951601" y="1683527"/>
            <a:ext cx="108425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mtClean="0"/>
              <a:t>테이블을 작성하고 각자 담당하는 부분의 데이터 입력</a:t>
            </a:r>
            <a:endParaRPr lang="en-US" altLang="ko-KR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/>
          </a:p>
          <a:p>
            <a:pPr marL="457200" indent="-457200">
              <a:buAutoNum type="arabicPeriod"/>
            </a:pPr>
            <a:r>
              <a:rPr lang="en-US" altLang="ko-KR"/>
              <a:t>MVC</a:t>
            </a:r>
            <a:r>
              <a:rPr lang="ko-KR" altLang="en-US" smtClean="0"/>
              <a:t>패턴을 이용하여 </a:t>
            </a:r>
            <a:r>
              <a:rPr lang="ko-KR" altLang="en-US"/>
              <a:t>화면 </a:t>
            </a:r>
            <a:r>
              <a:rPr lang="ko-KR" altLang="en-US" smtClean="0"/>
              <a:t>구현</a:t>
            </a:r>
            <a:r>
              <a:rPr lang="en-US" altLang="ko-KR" smtClean="0"/>
              <a:t>, </a:t>
            </a:r>
            <a:r>
              <a:rPr lang="ko-KR" altLang="en-US" smtClean="0"/>
              <a:t>기능 구현</a:t>
            </a:r>
            <a:endParaRPr lang="en-US" altLang="ko-KR" smtClean="0"/>
          </a:p>
          <a:p>
            <a:pPr marL="457200" indent="-457200">
              <a:buAutoNum type="arabicPeriod"/>
            </a:pPr>
            <a:endParaRPr lang="en-US" altLang="ko-KR"/>
          </a:p>
          <a:p>
            <a:pPr marL="457200" indent="-457200">
              <a:buFontTx/>
              <a:buAutoNum type="arabicPeriod"/>
            </a:pPr>
            <a:r>
              <a:rPr lang="en-US" altLang="ko-KR"/>
              <a:t>ERD</a:t>
            </a:r>
            <a:r>
              <a:rPr lang="ko-KR" altLang="en-US"/>
              <a:t>를 기반으로 </a:t>
            </a:r>
            <a:r>
              <a:rPr lang="en-US" altLang="ko-KR"/>
              <a:t>VO</a:t>
            </a:r>
            <a:r>
              <a:rPr lang="ko-KR" altLang="en-US"/>
              <a:t>와 </a:t>
            </a:r>
            <a:r>
              <a:rPr lang="en-US" altLang="ko-KR"/>
              <a:t>DAO</a:t>
            </a:r>
            <a:r>
              <a:rPr lang="ko-KR" altLang="en-US"/>
              <a:t>를 생성</a:t>
            </a:r>
            <a:endParaRPr lang="en-US" altLang="ko-KR"/>
          </a:p>
          <a:p>
            <a:pPr marL="457200" indent="-457200">
              <a:buAutoNum type="arabicPeriod"/>
            </a:pPr>
            <a:endParaRPr lang="en-US" altLang="ko-KR" smtClean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951602" y="3543843"/>
            <a:ext cx="4093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아쉬운 점 및 앞으로의 </a:t>
            </a:r>
            <a:r>
              <a:rPr lang="ko-KR" altLang="en-US" sz="2400" dirty="0"/>
              <a:t>계획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951602" y="4029482"/>
            <a:ext cx="108425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ko-KR" altLang="en-US" smtClean="0"/>
              <a:t>다른 테이블의 </a:t>
            </a:r>
            <a:r>
              <a:rPr lang="ko-KR" altLang="en-US"/>
              <a:t>데이터가 필요한 테이블의 경우 입력이 </a:t>
            </a:r>
            <a:r>
              <a:rPr lang="ko-KR" altLang="en-US" smtClean="0"/>
              <a:t>지연</a:t>
            </a:r>
            <a:endParaRPr lang="en-US" altLang="ko-KR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mtClean="0"/>
              <a:t>조원과의  협력을 통해 빠른 데이터 입력</a:t>
            </a:r>
            <a:endParaRPr lang="en-US" altLang="ko-KR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/>
          </a:p>
          <a:p>
            <a:pPr marL="457200" indent="-457200">
              <a:buFontTx/>
              <a:buAutoNum type="arabicPeriod"/>
            </a:pPr>
            <a:r>
              <a:rPr lang="ko-KR" altLang="en-US" smtClean="0"/>
              <a:t>화면</a:t>
            </a:r>
            <a:r>
              <a:rPr lang="en-US" altLang="ko-KR" smtClean="0"/>
              <a:t>, </a:t>
            </a:r>
            <a:r>
              <a:rPr lang="ko-KR" altLang="en-US" smtClean="0"/>
              <a:t>기능의 미흡한</a:t>
            </a:r>
            <a:r>
              <a:rPr lang="en-US" altLang="ko-KR" smtClean="0"/>
              <a:t> </a:t>
            </a:r>
            <a:r>
              <a:rPr lang="ko-KR" altLang="en-US" smtClean="0"/>
              <a:t>부분 추가 수정</a:t>
            </a:r>
            <a:endParaRPr lang="en-US" altLang="ko-KR" smtClean="0"/>
          </a:p>
          <a:p>
            <a:pPr marL="457200" indent="-457200">
              <a:buFontTx/>
              <a:buAutoNum type="arabicPeriod"/>
            </a:pPr>
            <a:endParaRPr lang="en-US" altLang="ko-KR"/>
          </a:p>
          <a:p>
            <a:pPr marL="457200" indent="-457200">
              <a:buFont typeface="+mj-lt"/>
              <a:buAutoNum type="arabicPeriod"/>
            </a:pPr>
            <a:r>
              <a:rPr lang="ko-KR" altLang="en-US" smtClean="0"/>
              <a:t>안드로이드 화면 구현 시작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2129401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057" y="906516"/>
            <a:ext cx="3685408" cy="521232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82" y="906516"/>
            <a:ext cx="3685408" cy="521232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84816341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031" y="330084"/>
            <a:ext cx="5469425" cy="3867665"/>
          </a:xfrm>
          <a:prstGeom prst="rect">
            <a:avLst/>
          </a:prstGeom>
        </p:spPr>
      </p:pic>
      <p:sp>
        <p:nvSpPr>
          <p:cNvPr id="82" name="직사각형 81"/>
          <p:cNvSpPr/>
          <p:nvPr/>
        </p:nvSpPr>
        <p:spPr>
          <a:xfrm>
            <a:off x="3025537" y="2898932"/>
            <a:ext cx="6163601" cy="129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0" b="1" i="1" smtClean="0">
                <a:solidFill>
                  <a:schemeClr val="bg2">
                    <a:lumMod val="25000"/>
                  </a:schemeClr>
                </a:solidFill>
              </a:rPr>
              <a:t>Thank you</a:t>
            </a:r>
            <a:endParaRPr lang="en-US" altLang="ko-KR" sz="60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260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569807" y="1824378"/>
            <a:ext cx="1107506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04.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ERD</a:t>
            </a:r>
            <a:r>
              <a:rPr lang="en-US" altLang="ko-KR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Entity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Relationship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Diagram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86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27" y="1637796"/>
            <a:ext cx="9262145" cy="4681963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[DB </a:t>
            </a:r>
            <a:r>
              <a:rPr lang="ko-KR" altLang="en-US"/>
              <a:t>설계</a:t>
            </a:r>
            <a:r>
              <a:rPr lang="en-US" altLang="ko-KR"/>
              <a:t>] ERD </a:t>
            </a:r>
            <a:r>
              <a:rPr lang="ko-KR" altLang="en-US" smtClean="0"/>
              <a:t>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1450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68" y="1789471"/>
            <a:ext cx="3243203" cy="434656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 dirty="0"/>
              <a:t>] </a:t>
            </a:r>
            <a:r>
              <a:rPr lang="en-US" altLang="ko-KR"/>
              <a:t>ERD </a:t>
            </a:r>
            <a:r>
              <a:rPr lang="ko-KR" altLang="en-US" smtClean="0"/>
              <a:t>논리 </a:t>
            </a:r>
            <a:r>
              <a:rPr lang="en-US" altLang="ko-KR" smtClean="0"/>
              <a:t>– </a:t>
            </a:r>
            <a:r>
              <a:rPr lang="ko-KR" altLang="en-US" dirty="0"/>
              <a:t>회원가입</a:t>
            </a:r>
            <a:r>
              <a:rPr lang="en-US" altLang="ko-KR" dirty="0"/>
              <a:t>, </a:t>
            </a:r>
            <a:r>
              <a:rPr lang="ko-KR" altLang="en-US" dirty="0"/>
              <a:t>상품등록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944" y="1838945"/>
            <a:ext cx="4109719" cy="405960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672471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42" y="1770866"/>
            <a:ext cx="7539936" cy="439219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/>
              <a:t>] </a:t>
            </a:r>
            <a:r>
              <a:rPr lang="en-US" altLang="ko-KR" smtClean="0"/>
              <a:t>ERD </a:t>
            </a:r>
            <a:r>
              <a:rPr lang="ko-KR" altLang="en-US"/>
              <a:t>논리 </a:t>
            </a:r>
            <a:r>
              <a:rPr lang="en-US" altLang="ko-KR" smtClean="0"/>
              <a:t>– </a:t>
            </a:r>
            <a:r>
              <a:rPr lang="ko-KR" altLang="en-US" dirty="0"/>
              <a:t>견적문의</a:t>
            </a:r>
          </a:p>
        </p:txBody>
      </p:sp>
    </p:spTree>
    <p:extLst>
      <p:ext uri="{BB962C8B-B14F-4D97-AF65-F5344CB8AC3E}">
        <p14:creationId xmlns:p14="http://schemas.microsoft.com/office/powerpoint/2010/main" val="1656705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66" y="1969878"/>
            <a:ext cx="7236202" cy="254016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/>
              <a:t>] ERD </a:t>
            </a:r>
            <a:r>
              <a:rPr lang="ko-KR" altLang="en-US"/>
              <a:t>논리 </a:t>
            </a:r>
            <a:r>
              <a:rPr lang="en-US" altLang="ko-KR" smtClean="0"/>
              <a:t>– </a:t>
            </a:r>
            <a:r>
              <a:rPr lang="ko-KR" altLang="en-US" dirty="0"/>
              <a:t>주문</a:t>
            </a:r>
            <a:r>
              <a:rPr lang="en-US" altLang="ko-KR" dirty="0"/>
              <a:t>, </a:t>
            </a:r>
            <a:r>
              <a:rPr lang="ko-KR" altLang="en-US" dirty="0"/>
              <a:t>결제</a:t>
            </a:r>
          </a:p>
        </p:txBody>
      </p:sp>
    </p:spTree>
    <p:extLst>
      <p:ext uri="{BB962C8B-B14F-4D97-AF65-F5344CB8AC3E}">
        <p14:creationId xmlns:p14="http://schemas.microsoft.com/office/powerpoint/2010/main" val="4088230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55" y="1889896"/>
            <a:ext cx="7089327" cy="405491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/>
              <a:t>] ERD </a:t>
            </a:r>
            <a:r>
              <a:rPr lang="ko-KR" altLang="en-US"/>
              <a:t>논리 </a:t>
            </a:r>
            <a:r>
              <a:rPr lang="en-US" altLang="ko-KR" smtClean="0"/>
              <a:t>– </a:t>
            </a:r>
            <a:r>
              <a:rPr lang="en-US" altLang="ko-KR" dirty="0"/>
              <a:t>AS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3722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28" y="1789471"/>
            <a:ext cx="4293369" cy="434656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/>
              <a:t>] ERD </a:t>
            </a:r>
            <a:r>
              <a:rPr lang="ko-KR" altLang="en-US"/>
              <a:t>논리 </a:t>
            </a:r>
            <a:r>
              <a:rPr lang="en-US" altLang="ko-KR" smtClean="0"/>
              <a:t>– </a:t>
            </a:r>
            <a:r>
              <a:rPr lang="ko-KR" altLang="en-US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425923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68" y="1613245"/>
            <a:ext cx="7061061" cy="471468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[DB </a:t>
            </a:r>
            <a:r>
              <a:rPr lang="ko-KR" altLang="en-US"/>
              <a:t>설계</a:t>
            </a:r>
            <a:r>
              <a:rPr lang="en-US" altLang="ko-KR"/>
              <a:t>] ERD </a:t>
            </a:r>
            <a:r>
              <a:rPr lang="ko-KR" altLang="en-US" smtClean="0"/>
              <a:t>물리</a:t>
            </a:r>
            <a:endParaRPr lang="ko-KR" altLang="en-US" dirty="0"/>
          </a:p>
        </p:txBody>
      </p:sp>
      <p:sp>
        <p:nvSpPr>
          <p:cNvPr id="16" name="직사각형 15">
            <a:hlinkClick r:id="rId4" action="ppaction://hlinksldjump"/>
          </p:cNvPr>
          <p:cNvSpPr/>
          <p:nvPr/>
        </p:nvSpPr>
        <p:spPr>
          <a:xfrm>
            <a:off x="9050968" y="5271381"/>
            <a:ext cx="1945178" cy="773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이동</a:t>
            </a:r>
          </a:p>
        </p:txBody>
      </p:sp>
    </p:spTree>
    <p:extLst>
      <p:ext uri="{BB962C8B-B14F-4D97-AF65-F5344CB8AC3E}">
        <p14:creationId xmlns:p14="http://schemas.microsoft.com/office/powerpoint/2010/main" val="2102756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목차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Table of contents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1592706D-EFAE-4144-BFA1-6735E09271FD}"/>
              </a:ext>
            </a:extLst>
          </p:cNvPr>
          <p:cNvGrpSpPr/>
          <p:nvPr/>
        </p:nvGrpSpPr>
        <p:grpSpPr>
          <a:xfrm>
            <a:off x="2118166" y="1260253"/>
            <a:ext cx="7955668" cy="4738190"/>
            <a:chOff x="426720" y="865632"/>
            <a:chExt cx="11387328" cy="5754624"/>
          </a:xfrm>
        </p:grpSpPr>
        <p:sp>
          <p:nvSpPr>
            <p:cNvPr id="17" name="양쪽 모서리가 둥근 사각형 5">
              <a:extLst>
                <a:ext uri="{FF2B5EF4-FFF2-40B4-BE49-F238E27FC236}">
                  <a16:creationId xmlns:a16="http://schemas.microsoft.com/office/drawing/2014/main" xmlns="" id="{8078EBE2-80A2-4C73-B338-3BF0725D8C61}"/>
                </a:ext>
              </a:extLst>
            </p:cNvPr>
            <p:cNvSpPr/>
            <p:nvPr/>
          </p:nvSpPr>
          <p:spPr>
            <a:xfrm>
              <a:off x="426720" y="1170432"/>
              <a:ext cx="11387328" cy="5449824"/>
            </a:xfrm>
            <a:prstGeom prst="round2SameRect">
              <a:avLst>
                <a:gd name="adj1" fmla="val 0"/>
                <a:gd name="adj2" fmla="val 2405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dist="254000" dir="5400000" sx="97000" sy="97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개요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요구사항정의서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흐름도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en-US" altLang="ko-KR" sz="2000" dirty="0">
                  <a:solidFill>
                    <a:schemeClr val="tx1"/>
                  </a:solidFill>
                </a:rPr>
                <a:t>ERD</a:t>
              </a: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화면설계서</a:t>
              </a:r>
            </a:p>
            <a:p>
              <a:pPr algn="ctr"/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8" name="양쪽 모서리가 둥근 사각형 4">
              <a:extLst>
                <a:ext uri="{FF2B5EF4-FFF2-40B4-BE49-F238E27FC236}">
                  <a16:creationId xmlns:a16="http://schemas.microsoft.com/office/drawing/2014/main" xmlns="" id="{39BAB469-719B-4B91-8479-8CE11BC8E6B9}"/>
                </a:ext>
              </a:extLst>
            </p:cNvPr>
            <p:cNvSpPr/>
            <p:nvPr/>
          </p:nvSpPr>
          <p:spPr>
            <a:xfrm>
              <a:off x="426720" y="865632"/>
              <a:ext cx="11387328" cy="304800"/>
            </a:xfrm>
            <a:prstGeom prst="round2SameRect">
              <a:avLst>
                <a:gd name="adj1" fmla="val 44667"/>
                <a:gd name="adj2" fmla="val 0"/>
              </a:avLst>
            </a:prstGeom>
            <a:solidFill>
              <a:srgbClr val="411F42"/>
            </a:solidFill>
            <a:ln>
              <a:noFill/>
            </a:ln>
            <a:effectLst>
              <a:outerShdw dist="76200" dir="16200000" sx="97000" sy="97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39F1B524-4CC7-4E30-816B-3723A5813198}"/>
                </a:ext>
              </a:extLst>
            </p:cNvPr>
            <p:cNvSpPr/>
            <p:nvPr/>
          </p:nvSpPr>
          <p:spPr>
            <a:xfrm>
              <a:off x="1187760" y="988416"/>
              <a:ext cx="1015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xmlns="" id="{9F7C7939-334C-4B6E-8334-1DAF6166C2BD}"/>
                </a:ext>
              </a:extLst>
            </p:cNvPr>
            <p:cNvSpPr/>
            <p:nvPr/>
          </p:nvSpPr>
          <p:spPr>
            <a:xfrm>
              <a:off x="578741" y="988416"/>
              <a:ext cx="72000" cy="72000"/>
            </a:xfrm>
            <a:prstGeom prst="ellipse">
              <a:avLst/>
            </a:prstGeom>
            <a:solidFill>
              <a:srgbClr val="FF6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xmlns="" id="{3ACF8C7F-31C0-4E48-9500-11CA0520BEC1}"/>
                </a:ext>
              </a:extLst>
            </p:cNvPr>
            <p:cNvSpPr/>
            <p:nvPr/>
          </p:nvSpPr>
          <p:spPr>
            <a:xfrm>
              <a:off x="768619" y="98841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xmlns="" id="{CDF524C5-87D1-45D8-B459-FDB2C64EC2DD}"/>
                </a:ext>
              </a:extLst>
            </p:cNvPr>
            <p:cNvSpPr/>
            <p:nvPr/>
          </p:nvSpPr>
          <p:spPr>
            <a:xfrm>
              <a:off x="958496" y="988416"/>
              <a:ext cx="72000" cy="7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08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05.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Wire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Frame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957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메인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096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 홍보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배송정책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사양변경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메인페이지 </a:t>
            </a:r>
            <a:r>
              <a:rPr lang="en-US" altLang="ko-KR"/>
              <a:t>– </a:t>
            </a:r>
            <a:r>
              <a:rPr lang="ko-KR" altLang="en-US"/>
              <a:t>로그인 전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 홍보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 정책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 변경</a:t>
            </a:r>
          </a:p>
        </p:txBody>
      </p:sp>
    </p:spTree>
    <p:extLst>
      <p:ext uri="{BB962C8B-B14F-4D97-AF65-F5344CB8AC3E}">
        <p14:creationId xmlns:p14="http://schemas.microsoft.com/office/powerpoint/2010/main" val="1650493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 홍보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배송정책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사양변경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 홍보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 정책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 변경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메인페이지 </a:t>
            </a:r>
            <a:r>
              <a:rPr lang="en-US" altLang="ko-KR"/>
              <a:t>– </a:t>
            </a:r>
            <a:r>
              <a:rPr lang="ko-KR" altLang="en-US"/>
              <a:t>로그인 후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908611" y="1738640"/>
            <a:ext cx="1567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Ezen01</a:t>
            </a:r>
            <a:r>
              <a:rPr lang="ko-KR" altLang="en-US" sz="1000"/>
              <a:t>님 환영합니다</a:t>
            </a:r>
            <a:r>
              <a:rPr lang="en-US" altLang="ko-KR" sz="100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29703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회원등록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6245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2885702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3542268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092286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23458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/>
              <a:t>– </a:t>
            </a:r>
            <a:r>
              <a:rPr lang="ko-KR" altLang="en-US"/>
              <a:t>로그인 화면 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518151" y="220616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789082" y="3229014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789082" y="3809998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327773" y="497029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002699" y="4651361"/>
            <a:ext cx="3303373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>
                    <a:lumMod val="75000"/>
                  </a:schemeClr>
                </a:solidFill>
              </a:rPr>
              <a:t>로그인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789081" y="4332117"/>
            <a:ext cx="2414377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로그인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0368347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05.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Wire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Frame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0610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메인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011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 홍보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배송정책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사양변경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메인페이지 </a:t>
            </a:r>
            <a:r>
              <a:rPr lang="en-US" altLang="ko-KR"/>
              <a:t>– </a:t>
            </a:r>
            <a:r>
              <a:rPr lang="ko-KR" altLang="en-US"/>
              <a:t>로그인 전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 홍보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 정책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 변경</a:t>
            </a:r>
          </a:p>
        </p:txBody>
      </p:sp>
    </p:spTree>
    <p:extLst>
      <p:ext uri="{BB962C8B-B14F-4D97-AF65-F5344CB8AC3E}">
        <p14:creationId xmlns:p14="http://schemas.microsoft.com/office/powerpoint/2010/main" val="5514987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 홍보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배송정책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사양변경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 홍보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 정책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 변경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메인페이지 </a:t>
            </a:r>
            <a:r>
              <a:rPr lang="en-US" altLang="ko-KR"/>
              <a:t>– </a:t>
            </a:r>
            <a:r>
              <a:rPr lang="ko-KR" altLang="en-US"/>
              <a:t>로그인 후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908611" y="1738640"/>
            <a:ext cx="1567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Ezen01</a:t>
            </a:r>
            <a:r>
              <a:rPr lang="ko-KR" altLang="en-US" sz="1000"/>
              <a:t>님 환영합니다</a:t>
            </a:r>
            <a:r>
              <a:rPr lang="en-US" altLang="ko-KR" sz="100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00809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25537" y="2500098"/>
            <a:ext cx="616360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01.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개요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748896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회원등록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2605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2885702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3542268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092286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23458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/>
              <a:t>– </a:t>
            </a:r>
            <a:r>
              <a:rPr lang="ko-KR" altLang="en-US"/>
              <a:t>로그인 화면 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518151" y="220616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789082" y="3229014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789082" y="3809998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327773" y="497029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002699" y="4651361"/>
            <a:ext cx="3303373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>
                    <a:lumMod val="75000"/>
                  </a:schemeClr>
                </a:solidFill>
              </a:rPr>
              <a:t>로그인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789081" y="4332117"/>
            <a:ext cx="2414377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로그인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8076768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아이디 찾기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8" y="1243914"/>
            <a:ext cx="353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찾기 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571858" y="289915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8838671" y="230379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8904574" y="369576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904574" y="418288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126995" y="317677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아이디 찾기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9055271" y="493609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9135233" y="252331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0660659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79348" y="392452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고객님의 아이디는 </a:t>
            </a:r>
            <a:r>
              <a:rPr lang="en-US" altLang="ko-KR" sz="1000" dirty="0"/>
              <a:t>[     ] </a:t>
            </a:r>
            <a:r>
              <a:rPr lang="ko-KR" altLang="en-US" sz="1000" dirty="0"/>
              <a:t>입니다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433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찾기 결과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533116" y="315999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799929" y="279861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9096491" y="301481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919385" y="364687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고객님의 아이디는 </a:t>
            </a:r>
            <a:r>
              <a:rPr lang="en-US" altLang="ko-KR" sz="1000" dirty="0"/>
              <a:t>[     ] </a:t>
            </a:r>
            <a:r>
              <a:rPr lang="ko-KR" altLang="en-US" sz="1000" dirty="0"/>
              <a:t>입니다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9024767" y="428763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6028624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비밀번호 찾기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9" y="1243914"/>
            <a:ext cx="400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비밀번호 찾기 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564151" y="289198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8830964" y="229662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8896867" y="368859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896867" y="417571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119288" y="316960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비밀번호 찾기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047564" y="492892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127526" y="251614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2665419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550508" y="366179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550508" y="408192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7268" y="1243914"/>
            <a:ext cx="443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비밀번호 찾기 결과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587407" y="3054058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8854220" y="2692677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9150782" y="2908881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944836" y="3278213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944836" y="3698343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079058" y="4181699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cxnSp>
        <p:nvCxnSpPr>
          <p:cNvPr id="55" name="직선 연결선 5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7616916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254301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429014" y="3049817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429013" y="3420578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429013" y="3791339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429013" y="414959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429012" y="450315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429011" y="487391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29010" y="524467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231027" y="3046218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중복확인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3872823" y="5664610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가입하기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8" y="1243914"/>
            <a:ext cx="477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회원가입 </a:t>
            </a:r>
            <a:r>
              <a:rPr lang="en-US" altLang="ko-KR"/>
              <a:t>– </a:t>
            </a:r>
            <a:r>
              <a:rPr lang="ko-KR" altLang="en-US"/>
              <a:t>회원가입 페이지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564066" y="2060023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8800001" y="2566825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8800000" y="293758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800000" y="330834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800000" y="3666601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799999" y="402016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799998" y="4390924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799997" y="476168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0602014" y="2563226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중복확인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9243810" y="5181618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가입하기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2515474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회원서비스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4779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89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조립컴퓨터 </a:t>
            </a:r>
            <a:r>
              <a:rPr lang="en-US" altLang="ko-KR"/>
              <a:t>– </a:t>
            </a:r>
            <a:r>
              <a:rPr lang="ko-KR" altLang="en-US"/>
              <a:t>조립컴퓨터 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전체</a:t>
            </a:r>
            <a:r>
              <a:rPr lang="ko-KR" altLang="en-US" sz="1400" dirty="0">
                <a:solidFill>
                  <a:schemeClr val="tx1"/>
                </a:solidFill>
              </a:rPr>
              <a:t>     사무용    </a:t>
            </a:r>
            <a:r>
              <a:rPr lang="ko-KR" altLang="en-US" sz="1400" dirty="0" err="1">
                <a:solidFill>
                  <a:schemeClr val="tx1"/>
                </a:solidFill>
              </a:rPr>
              <a:t>게이밍용</a:t>
            </a:r>
            <a:r>
              <a:rPr lang="ko-KR" altLang="en-US" sz="1400" dirty="0">
                <a:solidFill>
                  <a:schemeClr val="tx1"/>
                </a:solidFill>
              </a:rPr>
              <a:t>   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전문가용</a:t>
            </a:r>
            <a:r>
              <a:rPr lang="en-US" altLang="ko-KR" sz="1400" dirty="0">
                <a:solidFill>
                  <a:schemeClr val="tx1"/>
                </a:solidFill>
              </a:rPr>
              <a:t>    </a:t>
            </a:r>
            <a:r>
              <a:rPr lang="ko-KR" altLang="en-US" sz="1400" dirty="0">
                <a:solidFill>
                  <a:schemeClr val="tx1"/>
                </a:solidFill>
              </a:rPr>
              <a:t>인터넷방송용  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가정용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조립컴퓨터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3904551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조립컴퓨터 </a:t>
            </a:r>
            <a:r>
              <a:rPr lang="en-US" altLang="ko-KR"/>
              <a:t>– </a:t>
            </a:r>
            <a:r>
              <a:rPr lang="ko-KR" altLang="en-US"/>
              <a:t>조립컴퓨터 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 전체     사무용    게이밍용   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전문가용</a:t>
            </a:r>
            <a:r>
              <a:rPr lang="en-US" altLang="ko-KR" sz="1400">
                <a:solidFill>
                  <a:schemeClr val="tx1"/>
                </a:solidFill>
              </a:rPr>
              <a:t>    </a:t>
            </a:r>
            <a:r>
              <a:rPr lang="ko-KR" altLang="en-US" sz="1400">
                <a:solidFill>
                  <a:schemeClr val="tx1"/>
                </a:solidFill>
              </a:rPr>
              <a:t>인터넷방송용  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가정용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4720045" y="4241073"/>
            <a:ext cx="3290607" cy="836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PC </a:t>
            </a:r>
            <a:r>
              <a:rPr lang="ko-KR" altLang="en-US" sz="1600">
                <a:solidFill>
                  <a:schemeClr val="tx1"/>
                </a:solidFill>
              </a:rPr>
              <a:t>추가 옵션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(</a:t>
            </a:r>
            <a:r>
              <a:rPr lang="ko-KR" altLang="en-US" sz="1600">
                <a:solidFill>
                  <a:schemeClr val="tx1"/>
                </a:solidFill>
              </a:rPr>
              <a:t>윈도우 설치</a:t>
            </a:r>
            <a:r>
              <a:rPr lang="en-US" altLang="ko-KR" sz="1600">
                <a:solidFill>
                  <a:schemeClr val="tx1"/>
                </a:solidFill>
              </a:rPr>
              <a:t>, </a:t>
            </a:r>
            <a:r>
              <a:rPr lang="ko-KR" altLang="en-US" sz="1600">
                <a:solidFill>
                  <a:schemeClr val="tx1"/>
                </a:solidFill>
              </a:rPr>
              <a:t>램 추가 등</a:t>
            </a:r>
            <a:r>
              <a:rPr lang="en-US" altLang="ko-KR" sz="1600">
                <a:solidFill>
                  <a:schemeClr val="tx1"/>
                </a:solidFill>
              </a:rPr>
              <a:t>) 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1193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종류 </a:t>
            </a:r>
            <a:r>
              <a:rPr lang="en-US" altLang="ko-KR" sz="1400">
                <a:solidFill>
                  <a:schemeClr val="tx1"/>
                </a:solidFill>
              </a:rPr>
              <a:t>: </a:t>
            </a:r>
            <a:r>
              <a:rPr lang="ko-KR" altLang="en-US" sz="1400">
                <a:solidFill>
                  <a:schemeClr val="tx1"/>
                </a:solidFill>
              </a:rPr>
              <a:t>사무용</a:t>
            </a:r>
            <a:r>
              <a:rPr lang="en-US" altLang="ko-KR" sz="1400">
                <a:solidFill>
                  <a:schemeClr val="tx1"/>
                </a:solidFill>
              </a:rPr>
              <a:t/>
            </a:r>
            <a:br>
              <a:rPr lang="en-US" altLang="ko-KR" sz="1400">
                <a:solidFill>
                  <a:schemeClr val="tx1"/>
                </a:solidFill>
              </a:rPr>
            </a:br>
            <a:r>
              <a:rPr lang="ko-KR" altLang="en-US" sz="1400">
                <a:solidFill>
                  <a:schemeClr val="tx1"/>
                </a:solidFill>
              </a:rPr>
              <a:t>상품명 </a:t>
            </a:r>
            <a:r>
              <a:rPr lang="en-US" altLang="ko-KR" sz="1400">
                <a:solidFill>
                  <a:schemeClr val="tx1"/>
                </a:solidFill>
              </a:rPr>
              <a:t>: </a:t>
            </a:r>
            <a:r>
              <a:rPr lang="ko-KR" altLang="en-US" sz="1400">
                <a:solidFill>
                  <a:schemeClr val="tx1"/>
                </a:solidFill>
              </a:rPr>
              <a:t>이젠</a:t>
            </a:r>
            <a:r>
              <a:rPr lang="en-US" altLang="ko-KR" sz="1400">
                <a:solidFill>
                  <a:schemeClr val="tx1"/>
                </a:solidFill>
              </a:rPr>
              <a:t>SE </a:t>
            </a:r>
            <a:r>
              <a:rPr lang="ko-KR" altLang="en-US" sz="1400">
                <a:solidFill>
                  <a:schemeClr val="tx1"/>
                </a:solidFill>
              </a:rPr>
              <a:t>사무용컴퓨터</a:t>
            </a:r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…</a:t>
            </a:r>
          </a:p>
          <a:p>
            <a:r>
              <a:rPr lang="ko-KR" altLang="en-US" sz="1400">
                <a:solidFill>
                  <a:schemeClr val="tx1"/>
                </a:solidFill>
              </a:rPr>
              <a:t>등의 컴퓨터 구성 요소</a:t>
            </a:r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상품구매안내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8760823" y="4659083"/>
            <a:ext cx="2447108" cy="7053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선택사항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760823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189028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760823" y="5708468"/>
            <a:ext cx="2447108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조립컴퓨터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580664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개요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Outline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138D037B-DA08-49E3-B2C9-B551BC965DBA}"/>
              </a:ext>
            </a:extLst>
          </p:cNvPr>
          <p:cNvGrpSpPr/>
          <p:nvPr/>
        </p:nvGrpSpPr>
        <p:grpSpPr>
          <a:xfrm>
            <a:off x="1555886" y="1059401"/>
            <a:ext cx="9080228" cy="4935935"/>
            <a:chOff x="304800" y="377457"/>
            <a:chExt cx="17516643" cy="9737902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394E8AA0-C2E6-4B6C-8FEF-FA01EE5E4A6C}"/>
                </a:ext>
              </a:extLst>
            </p:cNvPr>
            <p:cNvSpPr/>
            <p:nvPr/>
          </p:nvSpPr>
          <p:spPr>
            <a:xfrm>
              <a:off x="304800" y="377457"/>
              <a:ext cx="17516643" cy="682031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CAB99F55-C6AC-4525-96E4-6393F943AF0C}"/>
                </a:ext>
              </a:extLst>
            </p:cNvPr>
            <p:cNvSpPr/>
            <p:nvPr/>
          </p:nvSpPr>
          <p:spPr>
            <a:xfrm>
              <a:off x="304800" y="1059488"/>
              <a:ext cx="17516643" cy="905587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252000" rIns="180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간단한 문서작업이나 인터넷 서핑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게임 등 단순한 목적으로 사용되었던 것과 달리 요즘 컴퓨터는 스트리밍부터 그래픽작업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 작곡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/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영상작업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개인방송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서버구축 등의 다양한 목적으로 사용된다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이렇게 개인이 컴퓨터로 할 수 있는 범위가 넓어짐에 따라 본인이 원하는 사양으로 제작할 수 있는 조립컴퓨터의 수요가 증가하였다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그러나 경험이 없는 사람은 부품을 사다가 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PC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조립을 하기엔 어려움이 있고 시간의 여건이 없는 사람들도 있기에 고객의 요구에 맞는 컴퓨터를 판매하는 서비스가 </a:t>
              </a:r>
              <a:r>
                <a:rPr lang="ko-KR" altLang="en-US" dirty="0" err="1">
                  <a:solidFill>
                    <a:sysClr val="windowText" lastClr="000000"/>
                  </a:solidFill>
                </a:rPr>
                <a:t>주목받고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 있다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D8BD032B-D15C-4432-B569-E99698B64FD6}"/>
                </a:ext>
              </a:extLst>
            </p:cNvPr>
            <p:cNvSpPr/>
            <p:nvPr/>
          </p:nvSpPr>
          <p:spPr>
            <a:xfrm>
              <a:off x="16128672" y="830761"/>
              <a:ext cx="288001" cy="3600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656BB6E5-E7BA-40AC-8F7A-93EBD805B7A7}"/>
                </a:ext>
              </a:extLst>
            </p:cNvPr>
            <p:cNvSpPr/>
            <p:nvPr/>
          </p:nvSpPr>
          <p:spPr>
            <a:xfrm>
              <a:off x="16731127" y="540662"/>
              <a:ext cx="288001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9E89E484-13AE-40A4-A302-D9AA9A1CD1D1}"/>
                </a:ext>
              </a:extLst>
            </p:cNvPr>
            <p:cNvSpPr/>
            <p:nvPr/>
          </p:nvSpPr>
          <p:spPr>
            <a:xfrm>
              <a:off x="16681705" y="593562"/>
              <a:ext cx="288001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xmlns="" id="{DCA79345-680A-4E0C-9C39-FFADBD81961C}"/>
                </a:ext>
              </a:extLst>
            </p:cNvPr>
            <p:cNvGrpSpPr/>
            <p:nvPr/>
          </p:nvGrpSpPr>
          <p:grpSpPr>
            <a:xfrm>
              <a:off x="17241458" y="494605"/>
              <a:ext cx="447684" cy="447675"/>
              <a:chOff x="14912323" y="597474"/>
              <a:chExt cx="288003" cy="288000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xmlns="" id="{72362BF4-977B-4005-9871-A5C2A05B56D9}"/>
                  </a:ext>
                </a:extLst>
              </p:cNvPr>
              <p:cNvSpPr/>
              <p:nvPr/>
            </p:nvSpPr>
            <p:spPr>
              <a:xfrm rot="2700000">
                <a:off x="14912314" y="732474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xmlns="" id="{902056D7-1469-4FAD-8835-E1F719C9F84E}"/>
                  </a:ext>
                </a:extLst>
              </p:cNvPr>
              <p:cNvSpPr/>
              <p:nvPr/>
            </p:nvSpPr>
            <p:spPr>
              <a:xfrm rot="18900000">
                <a:off x="14912323" y="732481"/>
                <a:ext cx="288003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084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517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컴퓨터부품</a:t>
            </a:r>
            <a:r>
              <a:rPr lang="en-US" altLang="ko-KR"/>
              <a:t> – </a:t>
            </a:r>
            <a:r>
              <a:rPr lang="ko-KR" altLang="en-US"/>
              <a:t>컴퓨터부품 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	</a:t>
            </a:r>
            <a:r>
              <a:rPr lang="ko-KR" altLang="en-US" sz="1400">
                <a:solidFill>
                  <a:schemeClr val="tx1"/>
                </a:solidFill>
              </a:rPr>
              <a:t>메인보드</a:t>
            </a:r>
            <a:r>
              <a:rPr lang="en-US" altLang="ko-KR" sz="1400">
                <a:solidFill>
                  <a:schemeClr val="tx1"/>
                </a:solidFill>
              </a:rPr>
              <a:t> CPU </a:t>
            </a:r>
            <a:r>
              <a:rPr lang="ko-KR" altLang="en-US" sz="1400">
                <a:solidFill>
                  <a:schemeClr val="tx1"/>
                </a:solidFill>
              </a:rPr>
              <a:t>그래픽카드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메모리카드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저장장치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파워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케이스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쿨러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주변기기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컴퓨터부품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3750528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컴퓨터부품</a:t>
            </a:r>
            <a:r>
              <a:rPr lang="en-US" altLang="ko-KR"/>
              <a:t> – </a:t>
            </a:r>
            <a:r>
              <a:rPr lang="ko-KR" altLang="en-US"/>
              <a:t>컴퓨터목록 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	</a:t>
            </a:r>
            <a:r>
              <a:rPr lang="ko-KR" altLang="en-US" sz="1400">
                <a:solidFill>
                  <a:schemeClr val="tx1"/>
                </a:solidFill>
              </a:rPr>
              <a:t>메인보드</a:t>
            </a:r>
            <a:r>
              <a:rPr lang="en-US" altLang="ko-KR" sz="1400">
                <a:solidFill>
                  <a:schemeClr val="tx1"/>
                </a:solidFill>
              </a:rPr>
              <a:t> CPU </a:t>
            </a:r>
            <a:r>
              <a:rPr lang="ko-KR" altLang="en-US" sz="1400">
                <a:solidFill>
                  <a:schemeClr val="tx1"/>
                </a:solidFill>
              </a:rPr>
              <a:t>그래픽카드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메모리카드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저장장치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파워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케이스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쿨러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주변기기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2098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상품명</a:t>
            </a:r>
            <a:r>
              <a:rPr lang="en-US" altLang="ko-KR" sz="1400">
                <a:solidFill>
                  <a:schemeClr val="tx1"/>
                </a:solidFill>
              </a:rPr>
              <a:t>,</a:t>
            </a:r>
          </a:p>
          <a:p>
            <a:r>
              <a:rPr lang="ko-KR" altLang="en-US" sz="1400">
                <a:solidFill>
                  <a:schemeClr val="tx1"/>
                </a:solidFill>
              </a:rPr>
              <a:t>수량변경</a:t>
            </a:r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상품구매안내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760823" y="4593769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189028" y="4593769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760823" y="4848495"/>
            <a:ext cx="2447108" cy="507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760823" y="5454829"/>
            <a:ext cx="2447108" cy="507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상품구매안내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컴퓨터부품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7524569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55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화면설계</a:t>
            </a:r>
            <a:r>
              <a:rPr lang="en-US" altLang="ko-KR" dirty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상세검색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ko-KR" altLang="en-US" dirty="0">
                <a:solidFill>
                  <a:schemeClr val="tx1"/>
                </a:solidFill>
              </a:rPr>
              <a:t>      </a:t>
            </a: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9695241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595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화면설계</a:t>
            </a:r>
            <a:r>
              <a:rPr lang="en-US" altLang="ko-KR" dirty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744687"/>
            <a:ext cx="2806620" cy="1588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599852" y="3265713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8599852" y="5332942"/>
            <a:ext cx="2814880" cy="375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견적문의</a:t>
            </a:r>
            <a:r>
              <a:rPr lang="en-US" altLang="ko-KR" dirty="0">
                <a:solidFill>
                  <a:schemeClr val="tx1"/>
                </a:solidFill>
              </a:rPr>
              <a:t>]            [</a:t>
            </a:r>
            <a:r>
              <a:rPr lang="ko-KR" altLang="en-US" dirty="0">
                <a:solidFill>
                  <a:schemeClr val="tx1"/>
                </a:solidFill>
              </a:rPr>
              <a:t>구매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뒤로</a:t>
            </a:r>
            <a:r>
              <a:rPr lang="en-US" altLang="ko-KR" dirty="0">
                <a:solidFill>
                  <a:schemeClr val="tx1"/>
                </a:solidFill>
              </a:rPr>
              <a:t>]           [</a:t>
            </a:r>
            <a:r>
              <a:rPr lang="ko-KR" altLang="en-US" dirty="0">
                <a:solidFill>
                  <a:schemeClr val="tx1"/>
                </a:solidFill>
              </a:rPr>
              <a:t>견적목록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5399583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4522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견적문의 </a:t>
            </a:r>
            <a:r>
              <a:rPr lang="en-US" altLang="ko-KR" dirty="0"/>
              <a:t>– </a:t>
            </a:r>
            <a:r>
              <a:rPr lang="ko-KR" altLang="en-US" dirty="0"/>
              <a:t>견적문의 목록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713470" y="37379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1713470" y="4223706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713470" y="44618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07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46904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06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713470" y="49190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05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51476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04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398558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목록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목록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8599852" y="2754961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181162" y="348977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 제목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649280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9975547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713545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649280" y="3768286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</a:t>
            </a:r>
            <a:r>
              <a:rPr lang="ko-KR" altLang="en-US" sz="800" dirty="0"/>
              <a:t>견적요청 홍길동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8649280" y="4016555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</a:t>
            </a:r>
            <a:r>
              <a:rPr lang="ko-KR" altLang="en-US" sz="800" dirty="0"/>
              <a:t>견적요청 홍길동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cxnSp>
        <p:nvCxnSpPr>
          <p:cNvPr id="76" name="직선 연결선 75"/>
          <p:cNvCxnSpPr/>
          <p:nvPr/>
        </p:nvCxnSpPr>
        <p:spPr>
          <a:xfrm>
            <a:off x="8649280" y="3437048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8649280" y="3749194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8649280" y="3993102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8649280" y="4231999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8649280" y="4479135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649280" y="4263691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</a:t>
            </a:r>
            <a:r>
              <a:rPr lang="ko-KR" altLang="en-US" sz="800" dirty="0"/>
              <a:t>견적요청 홍길동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83" name="직사각형 82"/>
          <p:cNvSpPr/>
          <p:nvPr/>
        </p:nvSpPr>
        <p:spPr>
          <a:xfrm>
            <a:off x="8705315" y="2883346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10146914" y="2883346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4394618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443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견적문의 </a:t>
            </a:r>
            <a:r>
              <a:rPr lang="en-US" altLang="ko-KR" dirty="0"/>
              <a:t>– </a:t>
            </a:r>
            <a:r>
              <a:rPr lang="ko-KR" altLang="en-US" dirty="0"/>
              <a:t>견적문의 상세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5643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10124" y="361694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13470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6214737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952735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60" name="직선 연결선 59"/>
          <p:cNvCxnSpPr/>
          <p:nvPr/>
        </p:nvCxnSpPr>
        <p:spPr>
          <a:xfrm>
            <a:off x="1713470" y="387649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713470" y="51474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713470" y="491286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배그가</a:t>
            </a:r>
            <a:r>
              <a:rPr lang="ko-KR" altLang="en-US" sz="800" dirty="0"/>
              <a:t> 하고 싶어요</a:t>
            </a:r>
            <a:r>
              <a:rPr lang="en-US" altLang="ko-KR" sz="800" dirty="0"/>
              <a:t>..</a:t>
            </a:r>
            <a:endParaRPr lang="ko-KR" altLang="en-US" sz="8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1713470" y="5520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1713470" y="3989066"/>
            <a:ext cx="5791199" cy="590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60215" y="3988962"/>
            <a:ext cx="3669109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13470" y="530529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감사합니다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좋은 컴퓨터입니다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>
          <a:xfrm>
            <a:off x="1713471" y="3988962"/>
            <a:ext cx="639204" cy="58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메인보드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029323" y="3988962"/>
            <a:ext cx="1475345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93901" y="5633301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목록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4194769" y="4645853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716906" y="5633301"/>
            <a:ext cx="66483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이전글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517653" y="5638099"/>
            <a:ext cx="65988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다음글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993901" y="5203624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99853" y="3616943"/>
            <a:ext cx="2814160" cy="824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부품리스트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599853" y="3265713"/>
            <a:ext cx="2814160" cy="351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CPU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599852" y="5327154"/>
            <a:ext cx="2814880" cy="38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           [</a:t>
            </a:r>
            <a:r>
              <a:rPr lang="ko-KR" altLang="en-US" dirty="0">
                <a:solidFill>
                  <a:schemeClr val="tx1"/>
                </a:solidFill>
              </a:rPr>
              <a:t>구매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견적목록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599853" y="4441467"/>
            <a:ext cx="2814160" cy="512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배그가</a:t>
            </a:r>
            <a:r>
              <a:rPr lang="ko-KR" altLang="en-US" sz="800" dirty="0">
                <a:solidFill>
                  <a:schemeClr val="tx1"/>
                </a:solidFill>
              </a:rPr>
              <a:t> 하고 싶어요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8599853" y="4954000"/>
            <a:ext cx="2814160" cy="373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감사합니다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좋은 컴퓨터 입니다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7026353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장바구니 </a:t>
            </a:r>
            <a:r>
              <a:rPr lang="en-US" altLang="ko-KR"/>
              <a:t>– </a:t>
            </a:r>
            <a:r>
              <a:rPr lang="ko-KR" altLang="en-US"/>
              <a:t>장바구니 목록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70876" y="3952123"/>
            <a:ext cx="7187073" cy="860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ko-KR" altLang="en-US" sz="1400" dirty="0"/>
              <a:t>결제예상금액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570968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선택주문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931321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전체주문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53300" y="2862366"/>
          <a:ext cx="7201582" cy="9724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553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3997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2117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상품명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수량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가격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합계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적립금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2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063995" y="3288047"/>
            <a:ext cx="131556" cy="131556"/>
            <a:chOff x="554563" y="2632644"/>
            <a:chExt cx="131556" cy="131556"/>
          </a:xfrm>
        </p:grpSpPr>
        <p:sp>
          <p:nvSpPr>
            <p:cNvPr id="22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1063995" y="3593908"/>
            <a:ext cx="131556" cy="131556"/>
            <a:chOff x="554563" y="2632644"/>
            <a:chExt cx="131556" cy="131556"/>
          </a:xfrm>
        </p:grpSpPr>
        <p:sp>
          <p:nvSpPr>
            <p:cNvPr id="27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3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723869" y="2610165"/>
            <a:ext cx="2570205" cy="167024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상품정보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723870" y="4369999"/>
            <a:ext cx="2570205" cy="42836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결제예상금액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723869" y="4872507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선택주문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0058397" y="4872507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전체주문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8723869" y="2186299"/>
            <a:ext cx="1199834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장바구니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0433474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결제 </a:t>
            </a:r>
            <a:r>
              <a:rPr lang="en-US" altLang="ko-KR"/>
              <a:t>– </a:t>
            </a:r>
            <a:r>
              <a:rPr lang="ko-KR" altLang="en-US"/>
              <a:t>결제 페이지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79872" y="2711918"/>
            <a:ext cx="7164371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상품 정보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70677" y="3252869"/>
            <a:ext cx="7164371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79872" y="4098301"/>
            <a:ext cx="7164371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79872" y="5075016"/>
            <a:ext cx="7164371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결제정보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3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731791" y="2438889"/>
            <a:ext cx="2553913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상품 정보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731791" y="2979840"/>
            <a:ext cx="2553913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731791" y="3825272"/>
            <a:ext cx="2553913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731791" y="4801987"/>
            <a:ext cx="2553913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결제정보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8731791" y="2006127"/>
            <a:ext cx="1059788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결제하기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9326375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49" name="아래쪽 화살표 48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3" name="직선 연결선 5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77" name="아래쪽 화살표 76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연결선 77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107" name="TextBox 106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716745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533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등록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65" name="직선 연결선 6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918524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574577" y="1824378"/>
            <a:ext cx="8906026" cy="282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02. </a:t>
            </a:r>
            <a:r>
              <a:rPr lang="ko-KR" altLang="en-US" sz="4400" i="1" dirty="0">
                <a:solidFill>
                  <a:schemeClr val="bg2">
                    <a:lumMod val="25000"/>
                  </a:schemeClr>
                </a:solidFill>
              </a:rPr>
              <a:t>요구사항정의서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Requirement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Definition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12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067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상세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작성자 등록일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7112935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문의사항</a:t>
            </a: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7269" y="1243914"/>
            <a:ext cx="533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문의사항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64" name="직선 연결선 6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문의사항</a:t>
            </a:r>
          </a:p>
        </p:txBody>
      </p:sp>
      <p:sp>
        <p:nvSpPr>
          <p:cNvPr id="90" name="아래쪽 화살표 89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2789547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문의사항등록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7041170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50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상세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작성자 등록일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작성자 등록일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2483822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상품후기</a:t>
            </a: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77268" y="1243914"/>
            <a:ext cx="427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상품후기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상품후기</a:t>
            </a:r>
          </a:p>
        </p:txBody>
      </p:sp>
      <p:sp>
        <p:nvSpPr>
          <p:cNvPr id="66" name="아래쪽 화살표 65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1353024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425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상품후기 등록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882355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50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상세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작성자 등록일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0402069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57870" y="2593486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7" name="직사각형 6"/>
          <p:cNvSpPr/>
          <p:nvPr/>
        </p:nvSpPr>
        <p:spPr>
          <a:xfrm>
            <a:off x="1357870" y="2965664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AS</a:t>
            </a:r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8" name="아래쪽 화살표 7"/>
          <p:cNvSpPr/>
          <p:nvPr/>
        </p:nvSpPr>
        <p:spPr>
          <a:xfrm>
            <a:off x="2248705" y="3042297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</a:t>
            </a:r>
            <a:r>
              <a:rPr lang="en-US" altLang="ko-KR"/>
              <a:t> – AS </a:t>
            </a:r>
            <a:r>
              <a:rPr lang="ko-KR" altLang="en-US"/>
              <a:t>신청 목록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0" name="직선 연결선 4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0588585" y="2403143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8752166" y="2392366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AS</a:t>
            </a:r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131" name="직사각형 130"/>
          <p:cNvSpPr/>
          <p:nvPr/>
        </p:nvSpPr>
        <p:spPr>
          <a:xfrm>
            <a:off x="8705315" y="5325762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132" name="직사각형 131"/>
          <p:cNvSpPr/>
          <p:nvPr/>
        </p:nvSpPr>
        <p:spPr>
          <a:xfrm>
            <a:off x="10146914" y="5325762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graphicFrame>
        <p:nvGraphicFramePr>
          <p:cNvPr id="133" name="표 17">
            <a:extLst>
              <a:ext uri="{FF2B5EF4-FFF2-40B4-BE49-F238E27FC236}">
                <a16:creationId xmlns:a16="http://schemas.microsoft.com/office/drawing/2014/main" xmlns="" id="{3FF6B1A3-38F2-4B49-8D68-6EC80DE52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53620"/>
              </p:ext>
            </p:extLst>
          </p:nvPr>
        </p:nvGraphicFramePr>
        <p:xfrm>
          <a:off x="1329268" y="3435582"/>
          <a:ext cx="6536265" cy="180649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63908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196961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2559732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873977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1041687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2434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글번호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제목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작성자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작성일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graphicFrame>
        <p:nvGraphicFramePr>
          <p:cNvPr id="134" name="표 17">
            <a:extLst>
              <a:ext uri="{FF2B5EF4-FFF2-40B4-BE49-F238E27FC236}">
                <a16:creationId xmlns:a16="http://schemas.microsoft.com/office/drawing/2014/main" xmlns="" id="{3FF6B1A3-38F2-4B49-8D68-6EC80DE52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310608"/>
              </p:ext>
            </p:extLst>
          </p:nvPr>
        </p:nvGraphicFramePr>
        <p:xfrm>
          <a:off x="8752166" y="2810933"/>
          <a:ext cx="2511920" cy="205713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76501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745066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452153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글번호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분류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제목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작성자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작성일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135" name="TextBox 134"/>
          <p:cNvSpPr txBox="1"/>
          <p:nvPr/>
        </p:nvSpPr>
        <p:spPr>
          <a:xfrm>
            <a:off x="8741921" y="2021499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55165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</a:t>
            </a:r>
            <a:r>
              <a:rPr lang="en-US" altLang="ko-KR"/>
              <a:t> – AS</a:t>
            </a:r>
            <a:r>
              <a:rPr lang="ko-KR" altLang="en-US"/>
              <a:t> 신청 작성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08384" y="2700391"/>
            <a:ext cx="7088958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회원정보확인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8385" y="3412257"/>
            <a:ext cx="7088957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신청양식</a:t>
            </a:r>
            <a:endParaRPr lang="en-US" altLang="ko-KR" dirty="0"/>
          </a:p>
          <a:p>
            <a:pPr algn="ctr"/>
            <a:r>
              <a:rPr lang="ko-KR" altLang="en-US" dirty="0"/>
              <a:t>주문번호</a:t>
            </a:r>
            <a:r>
              <a:rPr lang="en-US" altLang="ko-KR" dirty="0"/>
              <a:t>/</a:t>
            </a:r>
            <a:r>
              <a:rPr lang="ko-KR" altLang="en-US" dirty="0"/>
              <a:t>상품명</a:t>
            </a:r>
            <a:r>
              <a:rPr lang="en-US" altLang="ko-KR" dirty="0"/>
              <a:t>/</a:t>
            </a:r>
            <a:r>
              <a:rPr lang="ko-KR" altLang="en-US" dirty="0"/>
              <a:t>분류</a:t>
            </a:r>
            <a:r>
              <a:rPr lang="en-US" altLang="ko-KR" dirty="0"/>
              <a:t>/</a:t>
            </a:r>
            <a:r>
              <a:rPr lang="ko-KR" altLang="en-US" dirty="0"/>
              <a:t>내용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931919" y="5606718"/>
            <a:ext cx="1263192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신청하기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1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750532" y="2229606"/>
            <a:ext cx="2516433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회원정보확인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750532" y="2954564"/>
            <a:ext cx="2516433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신청양식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519888" y="5092741"/>
            <a:ext cx="977721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신청하기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57618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 err="1">
                <a:solidFill>
                  <a:schemeClr val="bg2">
                    <a:lumMod val="25000"/>
                  </a:schemeClr>
                </a:solidFill>
              </a:rPr>
              <a:t>마이페이지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384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274264"/>
              </p:ext>
            </p:extLst>
          </p:nvPr>
        </p:nvGraphicFramePr>
        <p:xfrm>
          <a:off x="1230083" y="1653997"/>
          <a:ext cx="9522116" cy="4679976"/>
        </p:xfrm>
        <a:graphic>
          <a:graphicData uri="http://schemas.openxmlformats.org/drawingml/2006/table">
            <a:tbl>
              <a:tblPr/>
              <a:tblGrid>
                <a:gridCol w="20894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170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31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3549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464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89462"/>
                <a:gridCol w="623455"/>
                <a:gridCol w="527544"/>
              </a:tblGrid>
              <a:tr h="19901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14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화면설계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DB(SQL)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웹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앱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01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538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회원등록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5389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견적 문의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한송우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66%(2/3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50%(1/2)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66%(2/3)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고객센터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66%(2/3)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3538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마이페이지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내정보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66%(2/3)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배송관리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3538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smtClean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460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77267" y="1243914"/>
            <a:ext cx="475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진행도</a:t>
            </a:r>
            <a:r>
              <a:rPr lang="en-US" altLang="ko-KR"/>
              <a:t>] </a:t>
            </a:r>
            <a:r>
              <a:rPr lang="ko-KR" altLang="en-US"/>
              <a:t>전체 진행도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</p:spTree>
    <p:extLst>
      <p:ext uri="{BB962C8B-B14F-4D97-AF65-F5344CB8AC3E}">
        <p14:creationId xmlns:p14="http://schemas.microsoft.com/office/powerpoint/2010/main" val="20770762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  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 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회원정보 수정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713470" y="378037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아이디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713470" y="401944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이름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713470" y="424700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생년월일</a:t>
            </a:r>
          </a:p>
        </p:txBody>
      </p:sp>
      <p:cxnSp>
        <p:nvCxnSpPr>
          <p:cNvPr id="51" name="직선 연결선 50"/>
          <p:cNvCxnSpPr/>
          <p:nvPr/>
        </p:nvCxnSpPr>
        <p:spPr>
          <a:xfrm>
            <a:off x="1713470" y="44931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713470" y="513406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이메일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53692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휴대폰</a:t>
            </a:r>
          </a:p>
        </p:txBody>
      </p:sp>
      <p:cxnSp>
        <p:nvCxnSpPr>
          <p:cNvPr id="54" name="직선 연결선 53"/>
          <p:cNvCxnSpPr/>
          <p:nvPr/>
        </p:nvCxnSpPr>
        <p:spPr>
          <a:xfrm>
            <a:off x="1713470" y="511604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713470" y="45470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새 비밀번호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713470" y="47977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2513906" y="38000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513244" y="404284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513905" y="42765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생년월일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2513243" y="4568557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513243" y="483548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2513243" y="51771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513242" y="540477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휴대폰번호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6713838" y="3445487"/>
            <a:ext cx="77045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회원탈퇴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77269" y="1243914"/>
            <a:ext cx="55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마이페이지 </a:t>
            </a:r>
            <a:r>
              <a:rPr lang="en-US" altLang="ko-KR" dirty="0"/>
              <a:t>– </a:t>
            </a:r>
            <a:r>
              <a:rPr lang="ko-KR" altLang="en-US" dirty="0"/>
              <a:t>회원정보 수정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cxnSp>
        <p:nvCxnSpPr>
          <p:cNvPr id="80" name="직선 연결선 7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9113465" y="5355126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8649280" y="2248931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08090" y="2009575"/>
            <a:ext cx="2678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내정보관리</a:t>
            </a:r>
            <a:r>
              <a:rPr lang="en-US" altLang="ko-KR" sz="800" dirty="0"/>
              <a:t>     </a:t>
            </a:r>
            <a:r>
              <a:rPr lang="ko-KR" altLang="en-US" sz="800" dirty="0" err="1"/>
              <a:t>마일리지</a:t>
            </a:r>
            <a:r>
              <a:rPr lang="en-US" altLang="ko-KR" sz="800" dirty="0"/>
              <a:t>     </a:t>
            </a:r>
            <a:r>
              <a:rPr lang="ko-KR" altLang="en-US" sz="800" dirty="0"/>
              <a:t>주문</a:t>
            </a:r>
            <a:r>
              <a:rPr lang="en-US" altLang="ko-KR" sz="800" dirty="0"/>
              <a:t>/</a:t>
            </a:r>
            <a:r>
              <a:rPr lang="ko-KR" altLang="en-US" sz="800" dirty="0"/>
              <a:t>배송관리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804672" y="2729666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회원정보 수정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804672" y="307486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아이디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804672" y="331393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이름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804672" y="3541498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생년월일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804672" y="442855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이메일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8804672" y="466370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휴대폰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804672" y="384157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새 비밀번호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804672" y="4092268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9605108" y="30945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9604446" y="333733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9605107" y="35710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생년월일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9604445" y="3863046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9604445" y="41299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9604445" y="447165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9604444" y="469926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휴대폰번호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3660098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  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 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회원탈퇴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713470" y="5049597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비밀번호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713470" y="530029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확인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2513243" y="507106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513243" y="533799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cxnSp>
        <p:nvCxnSpPr>
          <p:cNvPr id="50" name="직선 연결선 49"/>
          <p:cNvCxnSpPr/>
          <p:nvPr/>
        </p:nvCxnSpPr>
        <p:spPr>
          <a:xfrm>
            <a:off x="1713470" y="426253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713470" y="49627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693173" y="4291994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회원탈퇴 안내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693173" y="37516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사이트 이용 감사 내용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77269" y="1243914"/>
            <a:ext cx="431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마이페이지 </a:t>
            </a:r>
            <a:r>
              <a:rPr lang="en-US" altLang="ko-KR" dirty="0"/>
              <a:t>-</a:t>
            </a:r>
            <a:r>
              <a:rPr lang="ko-KR" altLang="en-US" dirty="0"/>
              <a:t> 회원탈퇴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9" name="직선 연결선 4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838391" y="2624893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회원탈퇴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38391" y="423931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비밀번호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838391" y="449000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638164" y="4260784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9638164" y="452770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818094" y="348171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회원탈퇴 안내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818094" y="294139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사이트 이용 감사 내용</a:t>
            </a:r>
          </a:p>
        </p:txBody>
      </p:sp>
      <p:cxnSp>
        <p:nvCxnSpPr>
          <p:cNvPr id="62" name="직선 연결선 6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649280" y="2248931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608090" y="2009575"/>
            <a:ext cx="2678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내정보관리</a:t>
            </a:r>
            <a:r>
              <a:rPr lang="en-US" altLang="ko-KR" sz="800" dirty="0"/>
              <a:t>     </a:t>
            </a:r>
            <a:r>
              <a:rPr lang="ko-KR" altLang="en-US" sz="800" dirty="0" err="1"/>
              <a:t>마일리지</a:t>
            </a:r>
            <a:r>
              <a:rPr lang="en-US" altLang="ko-KR" sz="800" dirty="0"/>
              <a:t>     </a:t>
            </a:r>
            <a:r>
              <a:rPr lang="ko-KR" altLang="en-US" sz="800" dirty="0"/>
              <a:t>주문</a:t>
            </a:r>
            <a:r>
              <a:rPr lang="en-US" altLang="ko-KR" sz="800" dirty="0"/>
              <a:t>/</a:t>
            </a:r>
            <a:r>
              <a:rPr lang="ko-KR" altLang="en-US" sz="800" dirty="0"/>
              <a:t>배송관리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9113465" y="5355126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확인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50720808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마이페이지 </a:t>
            </a:r>
            <a:r>
              <a:rPr lang="en-US" altLang="ko-KR" dirty="0"/>
              <a:t>– </a:t>
            </a:r>
            <a:r>
              <a:rPr lang="ko-KR" altLang="en-US" dirty="0" err="1"/>
              <a:t>마일리지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xmlns="" id="{32BF1C33-F30F-4A63-AB95-F92D97CB9BC6}"/>
              </a:ext>
            </a:extLst>
          </p:cNvPr>
          <p:cNvGraphicFramePr>
            <a:graphicFrameLocks noGrp="1"/>
          </p:cNvGraphicFramePr>
          <p:nvPr/>
        </p:nvGraphicFramePr>
        <p:xfrm>
          <a:off x="1121790" y="3635480"/>
          <a:ext cx="6759018" cy="53408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2253006">
                  <a:extLst>
                    <a:ext uri="{9D8B030D-6E8A-4147-A177-3AD203B41FA5}">
                      <a16:colId xmlns:a16="http://schemas.microsoft.com/office/drawing/2014/main" xmlns="" val="3002944432"/>
                    </a:ext>
                  </a:extLst>
                </a:gridCol>
                <a:gridCol w="2253006">
                  <a:extLst>
                    <a:ext uri="{9D8B030D-6E8A-4147-A177-3AD203B41FA5}">
                      <a16:colId xmlns:a16="http://schemas.microsoft.com/office/drawing/2014/main" xmlns="" val="1520504708"/>
                    </a:ext>
                  </a:extLst>
                </a:gridCol>
                <a:gridCol w="2253006">
                  <a:extLst>
                    <a:ext uri="{9D8B030D-6E8A-4147-A177-3AD203B41FA5}">
                      <a16:colId xmlns:a16="http://schemas.microsoft.com/office/drawing/2014/main" xmlns="" val="1428192587"/>
                    </a:ext>
                  </a:extLst>
                </a:gridCol>
              </a:tblGrid>
              <a:tr h="534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37441598"/>
                  </a:ext>
                </a:extLst>
              </a:tr>
            </a:tbl>
          </a:graphicData>
        </a:graphic>
      </p:graphicFrame>
      <p:graphicFrame>
        <p:nvGraphicFramePr>
          <p:cNvPr id="18" name="표 14">
            <a:extLst>
              <a:ext uri="{FF2B5EF4-FFF2-40B4-BE49-F238E27FC236}">
                <a16:creationId xmlns:a16="http://schemas.microsoft.com/office/drawing/2014/main" xmlns="" id="{431C4E36-26CF-4C7F-AE3B-99A0D620F7CF}"/>
              </a:ext>
            </a:extLst>
          </p:cNvPr>
          <p:cNvGraphicFramePr>
            <a:graphicFrameLocks noGrp="1"/>
          </p:cNvGraphicFramePr>
          <p:nvPr/>
        </p:nvGraphicFramePr>
        <p:xfrm>
          <a:off x="1121790" y="4452270"/>
          <a:ext cx="6749591" cy="1372655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1158279">
                  <a:extLst>
                    <a:ext uri="{9D8B030D-6E8A-4147-A177-3AD203B41FA5}">
                      <a16:colId xmlns:a16="http://schemas.microsoft.com/office/drawing/2014/main" xmlns="" val="2409671562"/>
                    </a:ext>
                  </a:extLst>
                </a:gridCol>
                <a:gridCol w="3973576">
                  <a:extLst>
                    <a:ext uri="{9D8B030D-6E8A-4147-A177-3AD203B41FA5}">
                      <a16:colId xmlns:a16="http://schemas.microsoft.com/office/drawing/2014/main" xmlns="" val="405319681"/>
                    </a:ext>
                  </a:extLst>
                </a:gridCol>
                <a:gridCol w="1617736">
                  <a:extLst>
                    <a:ext uri="{9D8B030D-6E8A-4147-A177-3AD203B41FA5}">
                      <a16:colId xmlns:a16="http://schemas.microsoft.com/office/drawing/2014/main" xmlns="" val="1574761109"/>
                    </a:ext>
                  </a:extLst>
                </a:gridCol>
              </a:tblGrid>
              <a:tr h="2837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2713825"/>
                  </a:ext>
                </a:extLst>
              </a:tr>
              <a:tr h="10889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6036433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14">
            <a:extLst>
              <a:ext uri="{FF2B5EF4-FFF2-40B4-BE49-F238E27FC236}">
                <a16:creationId xmlns:a16="http://schemas.microsoft.com/office/drawing/2014/main" xmlns="" id="{8DC23354-2EA9-4DBF-89E0-7A0F001A3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35187"/>
              </p:ext>
            </p:extLst>
          </p:nvPr>
        </p:nvGraphicFramePr>
        <p:xfrm>
          <a:off x="8762324" y="3001808"/>
          <a:ext cx="2492848" cy="65632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1246424">
                  <a:extLst>
                    <a:ext uri="{9D8B030D-6E8A-4147-A177-3AD203B41FA5}">
                      <a16:colId xmlns:a16="http://schemas.microsoft.com/office/drawing/2014/main" xmlns="" val="2840569629"/>
                    </a:ext>
                  </a:extLst>
                </a:gridCol>
                <a:gridCol w="1246424">
                  <a:extLst>
                    <a:ext uri="{9D8B030D-6E8A-4147-A177-3AD203B41FA5}">
                      <a16:colId xmlns:a16="http://schemas.microsoft.com/office/drawing/2014/main" xmlns="" val="2938559991"/>
                    </a:ext>
                  </a:extLst>
                </a:gridCol>
              </a:tblGrid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1162120"/>
                  </a:ext>
                </a:extLst>
              </a:tr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31867424"/>
                  </a:ext>
                </a:extLst>
              </a:tr>
            </a:tbl>
          </a:graphicData>
        </a:graphic>
      </p:graphicFrame>
      <p:graphicFrame>
        <p:nvGraphicFramePr>
          <p:cNvPr id="25" name="표 14">
            <a:extLst>
              <a:ext uri="{FF2B5EF4-FFF2-40B4-BE49-F238E27FC236}">
                <a16:creationId xmlns:a16="http://schemas.microsoft.com/office/drawing/2014/main" xmlns="" id="{55EA163E-AB2A-4D76-8749-7BC269149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190244"/>
              </p:ext>
            </p:extLst>
          </p:nvPr>
        </p:nvGraphicFramePr>
        <p:xfrm>
          <a:off x="8762324" y="3728726"/>
          <a:ext cx="2492849" cy="1486757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769041">
                  <a:extLst>
                    <a:ext uri="{9D8B030D-6E8A-4147-A177-3AD203B41FA5}">
                      <a16:colId xmlns:a16="http://schemas.microsoft.com/office/drawing/2014/main" xmlns="" val="2409671562"/>
                    </a:ext>
                  </a:extLst>
                </a:gridCol>
                <a:gridCol w="930838">
                  <a:extLst>
                    <a:ext uri="{9D8B030D-6E8A-4147-A177-3AD203B41FA5}">
                      <a16:colId xmlns:a16="http://schemas.microsoft.com/office/drawing/2014/main" xmlns="" val="405319681"/>
                    </a:ext>
                  </a:extLst>
                </a:gridCol>
                <a:gridCol w="792970">
                  <a:extLst>
                    <a:ext uri="{9D8B030D-6E8A-4147-A177-3AD203B41FA5}">
                      <a16:colId xmlns:a16="http://schemas.microsoft.com/office/drawing/2014/main" xmlns="" val="1574761109"/>
                    </a:ext>
                  </a:extLst>
                </a:gridCol>
              </a:tblGrid>
              <a:tr h="3072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2713825"/>
                  </a:ext>
                </a:extLst>
              </a:tr>
              <a:tr h="1179461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60364331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A6B4248F-2864-4961-BBA6-2F76A49383C9}"/>
              </a:ext>
            </a:extLst>
          </p:cNvPr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BACB566-5523-44DC-AAEE-18914651B111}"/>
              </a:ext>
            </a:extLst>
          </p:cNvPr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A6B4248F-2864-4961-BBA6-2F76A49383C9}"/>
              </a:ext>
            </a:extLst>
          </p:cNvPr>
          <p:cNvSpPr/>
          <p:nvPr/>
        </p:nvSpPr>
        <p:spPr>
          <a:xfrm>
            <a:off x="8602764" y="2395666"/>
            <a:ext cx="2811968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tx1"/>
                </a:solidFill>
              </a:rPr>
              <a:t>내정보관리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b="1" dirty="0" err="1">
                <a:solidFill>
                  <a:schemeClr val="tx1"/>
                </a:solidFill>
              </a:rPr>
              <a:t>마일리지</a:t>
            </a:r>
            <a:r>
              <a:rPr lang="ko-KR" altLang="en-US" sz="1000" dirty="0">
                <a:solidFill>
                  <a:schemeClr val="tx1"/>
                </a:solidFill>
              </a:rPr>
              <a:t> 주문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0BACB566-5523-44DC-AAEE-18914651B111}"/>
              </a:ext>
            </a:extLst>
          </p:cNvPr>
          <p:cNvSpPr txBox="1"/>
          <p:nvPr/>
        </p:nvSpPr>
        <p:spPr>
          <a:xfrm>
            <a:off x="9491604" y="2040252"/>
            <a:ext cx="94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60898601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마이페이지 </a:t>
            </a:r>
            <a:r>
              <a:rPr lang="en-US" altLang="ko-KR" dirty="0"/>
              <a:t>– </a:t>
            </a:r>
            <a:r>
              <a:rPr lang="ko-KR" altLang="en-US" dirty="0"/>
              <a:t>주문</a:t>
            </a:r>
            <a:r>
              <a:rPr lang="en-US" altLang="ko-KR" dirty="0"/>
              <a:t>/</a:t>
            </a:r>
            <a:r>
              <a:rPr lang="ko-KR" altLang="en-US" dirty="0"/>
              <a:t>배송조회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A6B4248F-2864-4961-BBA6-2F76A49383C9}"/>
              </a:ext>
            </a:extLst>
          </p:cNvPr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>
                <a:solidFill>
                  <a:schemeClr val="tx1"/>
                </a:solidFill>
              </a:rPr>
              <a:t>주문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BACB566-5523-44DC-AAEE-18914651B111}"/>
              </a:ext>
            </a:extLst>
          </p:cNvPr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1042C344-2E34-410D-952B-43D36CCCB460}"/>
              </a:ext>
            </a:extLst>
          </p:cNvPr>
          <p:cNvSpPr/>
          <p:nvPr/>
        </p:nvSpPr>
        <p:spPr>
          <a:xfrm>
            <a:off x="937417" y="3554628"/>
            <a:ext cx="7230892" cy="10746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주문일자 </a:t>
            </a:r>
            <a:r>
              <a:rPr lang="en-US" altLang="ko-KR" dirty="0"/>
              <a:t>/ </a:t>
            </a:r>
            <a:r>
              <a:rPr lang="ko-KR" altLang="en-US" dirty="0"/>
              <a:t>수령인</a:t>
            </a:r>
            <a:r>
              <a:rPr lang="en-US" altLang="ko-KR" dirty="0"/>
              <a:t> / </a:t>
            </a:r>
            <a:r>
              <a:rPr lang="ko-KR" altLang="en-US" dirty="0"/>
              <a:t>주문상품 </a:t>
            </a:r>
            <a:r>
              <a:rPr lang="en-US" altLang="ko-KR" dirty="0"/>
              <a:t>/  </a:t>
            </a:r>
            <a:r>
              <a:rPr lang="ko-KR" altLang="en-US" dirty="0"/>
              <a:t>결제금액 </a:t>
            </a:r>
            <a:r>
              <a:rPr lang="en-US" altLang="ko-KR" dirty="0"/>
              <a:t>/ </a:t>
            </a:r>
            <a:r>
              <a:rPr lang="ko-KR" altLang="en-US" dirty="0"/>
              <a:t>상태 </a:t>
            </a:r>
            <a:r>
              <a:rPr lang="en-US" altLang="ko-KR" dirty="0"/>
              <a:t>/ </a:t>
            </a:r>
            <a:r>
              <a:rPr lang="ko-KR" altLang="en-US" dirty="0"/>
              <a:t>배송조회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8707486" y="2907875"/>
            <a:ext cx="2602523" cy="4001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주문번호 주문일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8708075" y="3417681"/>
            <a:ext cx="2602523" cy="10477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주문상품 결제금액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707486" y="4575139"/>
            <a:ext cx="2602523" cy="4840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주문처리상태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A6B4248F-2864-4961-BBA6-2F76A49383C9}"/>
              </a:ext>
            </a:extLst>
          </p:cNvPr>
          <p:cNvSpPr/>
          <p:nvPr/>
        </p:nvSpPr>
        <p:spPr>
          <a:xfrm>
            <a:off x="8602764" y="2395666"/>
            <a:ext cx="2811968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tx1"/>
                </a:solidFill>
              </a:rPr>
              <a:t>내정보관리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마일리지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b="1" dirty="0">
                <a:solidFill>
                  <a:schemeClr val="tx1"/>
                </a:solidFill>
              </a:rPr>
              <a:t>주문</a:t>
            </a:r>
            <a:r>
              <a:rPr lang="en-US" altLang="ko-KR" sz="1000" b="1" dirty="0">
                <a:solidFill>
                  <a:schemeClr val="tx1"/>
                </a:solidFill>
              </a:rPr>
              <a:t>/</a:t>
            </a:r>
            <a:r>
              <a:rPr lang="ko-KR" altLang="en-US" sz="1000" b="1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0BACB566-5523-44DC-AAEE-18914651B111}"/>
              </a:ext>
            </a:extLst>
          </p:cNvPr>
          <p:cNvSpPr txBox="1"/>
          <p:nvPr/>
        </p:nvSpPr>
        <p:spPr>
          <a:xfrm>
            <a:off x="9491604" y="2040252"/>
            <a:ext cx="94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78994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관리자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26428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16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-</a:t>
            </a:r>
            <a:r>
              <a:rPr lang="ko-KR" altLang="en-US" dirty="0"/>
              <a:t> 회원관리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146854" y="5803276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57948" y="2716987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0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675389"/>
              </p:ext>
            </p:extLst>
          </p:nvPr>
        </p:nvGraphicFramePr>
        <p:xfrm>
          <a:off x="968789" y="3069278"/>
          <a:ext cx="7168147" cy="27628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5507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0078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0565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1997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회원번호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아이디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연락처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08199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471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-</a:t>
            </a:r>
            <a:r>
              <a:rPr lang="ko-KR" altLang="en-US" dirty="0"/>
              <a:t> 회원상세정보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1713470" y="336550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05837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13470" y="3087158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회원상세정보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713470" y="348381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아이디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13470" y="37228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13470" y="396692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생년월일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13470" y="445855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이메일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713470" y="471842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휴대폰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713470" y="42258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마일리지</a:t>
            </a:r>
            <a:endParaRPr lang="ko-KR" altLang="en-US" sz="800" dirty="0"/>
          </a:p>
        </p:txBody>
      </p:sp>
      <p:sp>
        <p:nvSpPr>
          <p:cNvPr id="45" name="직사각형 44"/>
          <p:cNvSpPr/>
          <p:nvPr/>
        </p:nvSpPr>
        <p:spPr>
          <a:xfrm>
            <a:off x="2513906" y="350353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513244" y="37462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13905" y="399650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생년월일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513243" y="424728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513243" y="4501666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513242" y="47539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휴대폰번호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026876" y="5170940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이전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6433753" y="5170939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149879349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7" y="1243914"/>
            <a:ext cx="5242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페이지 </a:t>
            </a:r>
            <a:r>
              <a:rPr lang="en-US" altLang="ko-KR"/>
              <a:t>– </a:t>
            </a:r>
            <a:r>
              <a:rPr lang="ko-KR" altLang="en-US"/>
              <a:t>상품목록</a:t>
            </a:r>
          </a:p>
          <a:p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975895"/>
              </p:ext>
            </p:extLst>
          </p:nvPr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3222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8" name="아래쪽 화살표 27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상품 등록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상품명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/>
              <a:t>조립컴퓨터</a:t>
            </a:r>
            <a:endParaRPr lang="ko-KR" altLang="en-US" sz="9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컴퓨터부품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CPU</a:t>
            </a:r>
            <a:endParaRPr lang="ko-KR" altLang="en-US" sz="900" dirty="0"/>
          </a:p>
        </p:txBody>
      </p:sp>
      <p:sp>
        <p:nvSpPr>
          <p:cNvPr id="36" name="직사각형 35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45" name="직사각형 44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RAM</a:t>
            </a:r>
            <a:endParaRPr lang="ko-KR" altLang="en-US" sz="900" dirty="0"/>
          </a:p>
        </p:txBody>
      </p:sp>
      <p:sp>
        <p:nvSpPr>
          <p:cNvPr id="47" name="직사각형 46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저장소</a:t>
            </a:r>
            <a:endParaRPr lang="ko-KR" altLang="en-US" sz="900" dirty="0"/>
          </a:p>
        </p:txBody>
      </p:sp>
      <p:sp>
        <p:nvSpPr>
          <p:cNvPr id="49" name="직사각형 48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그래픽</a:t>
            </a:r>
            <a:endParaRPr lang="ko-KR" altLang="en-US" sz="900" dirty="0"/>
          </a:p>
        </p:txBody>
      </p:sp>
      <p:sp>
        <p:nvSpPr>
          <p:cNvPr id="51" name="직사각형 50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파워</a:t>
            </a:r>
            <a:endParaRPr lang="ko-KR" altLang="en-US" sz="900" dirty="0"/>
          </a:p>
        </p:txBody>
      </p:sp>
      <p:sp>
        <p:nvSpPr>
          <p:cNvPr id="53" name="직사각형 52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이미지등록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상품분류</a:t>
            </a:r>
            <a:endParaRPr lang="ko-KR" altLang="en-US" sz="900" dirty="0"/>
          </a:p>
        </p:txBody>
      </p:sp>
      <p:sp>
        <p:nvSpPr>
          <p:cNvPr id="58" name="TextBox 57"/>
          <p:cNvSpPr txBox="1"/>
          <p:nvPr/>
        </p:nvSpPr>
        <p:spPr>
          <a:xfrm>
            <a:off x="777268" y="1243914"/>
            <a:ext cx="5731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상품등록</a:t>
            </a:r>
            <a:r>
              <a:rPr lang="en-US" altLang="ko-KR" dirty="0"/>
              <a:t>(</a:t>
            </a:r>
            <a:r>
              <a:rPr lang="ko-KR" altLang="en-US" dirty="0" err="1"/>
              <a:t>조립컴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074431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5498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상품등록</a:t>
            </a:r>
            <a:r>
              <a:rPr lang="en-US" altLang="ko-KR" dirty="0"/>
              <a:t>(</a:t>
            </a:r>
            <a:r>
              <a:rPr lang="ko-KR" altLang="en-US" dirty="0"/>
              <a:t>부품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상품 등록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상품명</a:t>
            </a:r>
            <a:endParaRPr lang="ko-KR" altLang="en-US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조립컴퓨터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/>
              <a:t>컴퓨터부품</a:t>
            </a:r>
            <a:endParaRPr lang="ko-KR" altLang="en-US" sz="900" b="1" dirty="0"/>
          </a:p>
        </p:txBody>
      </p:sp>
      <p:sp>
        <p:nvSpPr>
          <p:cNvPr id="33" name="직사각형 32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상품분류</a:t>
            </a:r>
            <a:endParaRPr lang="ko-KR" altLang="en-US" sz="900" dirty="0"/>
          </a:p>
        </p:txBody>
      </p:sp>
      <p:sp>
        <p:nvSpPr>
          <p:cNvPr id="35" name="직사각형 34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이미지등록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749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802443"/>
              </p:ext>
            </p:extLst>
          </p:nvPr>
        </p:nvGraphicFramePr>
        <p:xfrm>
          <a:off x="823028" y="1668625"/>
          <a:ext cx="9797980" cy="4071706"/>
        </p:xfrm>
        <a:graphic>
          <a:graphicData uri="http://schemas.openxmlformats.org/drawingml/2006/table">
            <a:tbl>
              <a:tblPr/>
              <a:tblGrid>
                <a:gridCol w="11936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665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570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1024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61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743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22330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330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58067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330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9797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회원등록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Member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 찾기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2/2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비밀번호 찾기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58067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Service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카테고리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목록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상세보기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부품추가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카테고리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목록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상세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진행도</a:t>
            </a:r>
            <a:r>
              <a:rPr lang="en-US" altLang="ko-KR"/>
              <a:t>] </a:t>
            </a:r>
            <a:r>
              <a:rPr lang="ko-KR" altLang="en-US"/>
              <a:t>회원등록 </a:t>
            </a:r>
            <a:r>
              <a:rPr lang="en-US" altLang="ko-KR"/>
              <a:t>&amp; </a:t>
            </a:r>
            <a:r>
              <a:rPr lang="ko-KR" altLang="en-US"/>
              <a:t>회원서비스</a:t>
            </a:r>
            <a:r>
              <a:rPr lang="en-US" altLang="ko-KR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859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상품 상세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상품명</a:t>
            </a:r>
            <a:endParaRPr lang="ko-KR" altLang="en-US" sz="900" dirty="0"/>
          </a:p>
        </p:txBody>
      </p:sp>
      <p:sp>
        <p:nvSpPr>
          <p:cNvPr id="31" name="직사각형 30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CPU</a:t>
            </a:r>
            <a:endParaRPr lang="ko-KR" altLang="en-US" sz="900" dirty="0"/>
          </a:p>
        </p:txBody>
      </p:sp>
      <p:sp>
        <p:nvSpPr>
          <p:cNvPr id="33" name="직사각형 32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35" name="직사각형 34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RAM</a:t>
            </a:r>
            <a:endParaRPr lang="ko-KR" altLang="en-US" sz="900" dirty="0"/>
          </a:p>
        </p:txBody>
      </p:sp>
      <p:sp>
        <p:nvSpPr>
          <p:cNvPr id="39" name="직사각형 38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저장소</a:t>
            </a:r>
            <a:endParaRPr lang="ko-KR" altLang="en-US" sz="900" dirty="0"/>
          </a:p>
        </p:txBody>
      </p:sp>
      <p:sp>
        <p:nvSpPr>
          <p:cNvPr id="46" name="직사각형 45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그래픽</a:t>
            </a:r>
            <a:endParaRPr lang="ko-KR" altLang="en-US" sz="900" dirty="0"/>
          </a:p>
        </p:txBody>
      </p:sp>
      <p:sp>
        <p:nvSpPr>
          <p:cNvPr id="48" name="직사각형 47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파워</a:t>
            </a:r>
            <a:endParaRPr lang="ko-KR" altLang="en-US" sz="900" dirty="0"/>
          </a:p>
        </p:txBody>
      </p:sp>
      <p:sp>
        <p:nvSpPr>
          <p:cNvPr id="50" name="직사각형 49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이미지등록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삭제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상품분류</a:t>
            </a:r>
            <a:endParaRPr lang="ko-KR" altLang="en-US" sz="900" dirty="0"/>
          </a:p>
        </p:txBody>
      </p:sp>
      <p:sp>
        <p:nvSpPr>
          <p:cNvPr id="55" name="직사각형 54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77267" y="1243914"/>
            <a:ext cx="613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상품상세</a:t>
            </a:r>
            <a:r>
              <a:rPr lang="en-US" altLang="ko-KR" dirty="0"/>
              <a:t>(</a:t>
            </a:r>
            <a:r>
              <a:rPr lang="ko-KR" altLang="en-US" dirty="0" err="1"/>
              <a:t>조립컴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782983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7" y="1243914"/>
            <a:ext cx="613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상품상세</a:t>
            </a:r>
            <a:r>
              <a:rPr lang="en-US" altLang="ko-KR" dirty="0"/>
              <a:t>(</a:t>
            </a:r>
            <a:r>
              <a:rPr lang="ko-KR" altLang="en-US" dirty="0"/>
              <a:t>부품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8" name="아래쪽 화살표 27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상품 상세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상품명</a:t>
            </a:r>
            <a:endParaRPr lang="ko-KR" altLang="en-US" sz="900" dirty="0"/>
          </a:p>
        </p:txBody>
      </p:sp>
      <p:sp>
        <p:nvSpPr>
          <p:cNvPr id="32" name="직사각형 31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상품분류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이미지등록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삭제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50058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주문관리 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4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5" name="직선 연결선 24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xmlns="" id="{3FF6B1A3-38F2-4B49-8D68-6EC80DE52C81}"/>
              </a:ext>
            </a:extLst>
          </p:cNvPr>
          <p:cNvGraphicFramePr>
            <a:graphicFrameLocks noGrp="1"/>
          </p:cNvGraphicFramePr>
          <p:nvPr/>
        </p:nvGraphicFramePr>
        <p:xfrm>
          <a:off x="965201" y="2972187"/>
          <a:ext cx="7239687" cy="263359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0370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810127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713873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214162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866274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  <a:gridCol w="898358">
                  <a:extLst>
                    <a:ext uri="{9D8B030D-6E8A-4147-A177-3AD203B41FA5}">
                      <a16:colId xmlns:a16="http://schemas.microsoft.com/office/drawing/2014/main" xmlns="" val="2277025614"/>
                    </a:ext>
                  </a:extLst>
                </a:gridCol>
                <a:gridCol w="905730">
                  <a:extLst>
                    <a:ext uri="{9D8B030D-6E8A-4147-A177-3AD203B41FA5}">
                      <a16:colId xmlns:a16="http://schemas.microsoft.com/office/drawing/2014/main" xmlns="" val="1891608752"/>
                    </a:ext>
                  </a:extLst>
                </a:gridCol>
              </a:tblGrid>
              <a:tr h="3762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배송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ko-KR" altLang="en-US" b="1" dirty="0"/>
              <a:t>주문관리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79414143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주문관리</a:t>
            </a:r>
            <a:r>
              <a:rPr lang="en-US" altLang="ko-KR" dirty="0"/>
              <a:t>(</a:t>
            </a:r>
            <a:r>
              <a:rPr lang="ko-KR" altLang="en-US" dirty="0"/>
              <a:t>상세보기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xmlns="" id="{BC010E0B-BF91-4513-88F8-AD0D73ED0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43187"/>
              </p:ext>
            </p:extLst>
          </p:nvPr>
        </p:nvGraphicFramePr>
        <p:xfrm>
          <a:off x="1034131" y="3009983"/>
          <a:ext cx="7055856" cy="1603340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799432">
                  <a:extLst>
                    <a:ext uri="{9D8B030D-6E8A-4147-A177-3AD203B41FA5}">
                      <a16:colId xmlns:a16="http://schemas.microsoft.com/office/drawing/2014/main" xmlns="" val="2797634151"/>
                    </a:ext>
                  </a:extLst>
                </a:gridCol>
                <a:gridCol w="641684">
                  <a:extLst>
                    <a:ext uri="{9D8B030D-6E8A-4147-A177-3AD203B41FA5}">
                      <a16:colId xmlns:a16="http://schemas.microsoft.com/office/drawing/2014/main" xmlns="" val="3149050501"/>
                    </a:ext>
                  </a:extLst>
                </a:gridCol>
                <a:gridCol w="649705">
                  <a:extLst>
                    <a:ext uri="{9D8B030D-6E8A-4147-A177-3AD203B41FA5}">
                      <a16:colId xmlns:a16="http://schemas.microsoft.com/office/drawing/2014/main" xmlns="" val="2202958376"/>
                    </a:ext>
                  </a:extLst>
                </a:gridCol>
                <a:gridCol w="1283369">
                  <a:extLst>
                    <a:ext uri="{9D8B030D-6E8A-4147-A177-3AD203B41FA5}">
                      <a16:colId xmlns:a16="http://schemas.microsoft.com/office/drawing/2014/main" xmlns="" val="1699699687"/>
                    </a:ext>
                  </a:extLst>
                </a:gridCol>
                <a:gridCol w="1035720">
                  <a:extLst>
                    <a:ext uri="{9D8B030D-6E8A-4147-A177-3AD203B41FA5}">
                      <a16:colId xmlns:a16="http://schemas.microsoft.com/office/drawing/2014/main" xmlns="" val="2879348820"/>
                    </a:ext>
                  </a:extLst>
                </a:gridCol>
                <a:gridCol w="881982">
                  <a:extLst>
                    <a:ext uri="{9D8B030D-6E8A-4147-A177-3AD203B41FA5}">
                      <a16:colId xmlns:a16="http://schemas.microsoft.com/office/drawing/2014/main" xmlns="" val="310636346"/>
                    </a:ext>
                  </a:extLst>
                </a:gridCol>
                <a:gridCol w="881982">
                  <a:extLst>
                    <a:ext uri="{9D8B030D-6E8A-4147-A177-3AD203B41FA5}">
                      <a16:colId xmlns:a16="http://schemas.microsoft.com/office/drawing/2014/main" xmlns="" val="3968176647"/>
                    </a:ext>
                  </a:extLst>
                </a:gridCol>
                <a:gridCol w="881982">
                  <a:extLst>
                    <a:ext uri="{9D8B030D-6E8A-4147-A177-3AD203B41FA5}">
                      <a16:colId xmlns:a16="http://schemas.microsoft.com/office/drawing/2014/main" xmlns="" val="2027859809"/>
                    </a:ext>
                  </a:extLst>
                </a:gridCol>
              </a:tblGrid>
              <a:tr h="3225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운송장등록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33786919"/>
                  </a:ext>
                </a:extLst>
              </a:tr>
              <a:tr h="322500"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93007161"/>
                  </a:ext>
                </a:extLst>
              </a:tr>
              <a:tr h="32250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3854635"/>
                  </a:ext>
                </a:extLst>
              </a:tr>
              <a:tr h="63584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배송지</a:t>
                      </a:r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75836830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5B359D79-797B-4E16-B020-74D819A3A06A}"/>
              </a:ext>
            </a:extLst>
          </p:cNvPr>
          <p:cNvSpPr/>
          <p:nvPr/>
        </p:nvSpPr>
        <p:spPr>
          <a:xfrm>
            <a:off x="3176336" y="3379963"/>
            <a:ext cx="1179095" cy="248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택배회사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C2B27300-E4D7-432C-8323-7A4536CAC072}"/>
              </a:ext>
            </a:extLst>
          </p:cNvPr>
          <p:cNvSpPr/>
          <p:nvPr/>
        </p:nvSpPr>
        <p:spPr>
          <a:xfrm>
            <a:off x="3176336" y="3690686"/>
            <a:ext cx="1179095" cy="248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운송장번호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ko-KR" altLang="en-US" b="1" dirty="0"/>
              <a:t>주문관리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357462525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A/S </a:t>
            </a:r>
            <a:r>
              <a:rPr lang="ko-KR" altLang="en-US" dirty="0"/>
              <a:t>관리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5201" y="2972186"/>
          <a:ext cx="7168147" cy="27628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723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916822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945359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2286207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980363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  <a:gridCol w="1016673">
                  <a:extLst>
                    <a:ext uri="{9D8B030D-6E8A-4147-A177-3AD203B41FA5}">
                      <a16:colId xmlns:a16="http://schemas.microsoft.com/office/drawing/2014/main" xmlns="" val="227702561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b="1" dirty="0"/>
              <a:t>AS</a:t>
            </a:r>
            <a:r>
              <a:rPr lang="ko-KR" altLang="en-US" b="1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161882918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A/S </a:t>
            </a:r>
            <a:r>
              <a:rPr lang="ko-KR" altLang="en-US" dirty="0"/>
              <a:t>관리</a:t>
            </a:r>
            <a:r>
              <a:rPr lang="en-US" altLang="ko-KR" dirty="0"/>
              <a:t>(</a:t>
            </a:r>
            <a:r>
              <a:rPr lang="ko-KR" altLang="en-US" dirty="0"/>
              <a:t>상세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17">
            <a:extLst>
              <a:ext uri="{FF2B5EF4-FFF2-40B4-BE49-F238E27FC236}">
                <a16:creationId xmlns:a16="http://schemas.microsoft.com/office/drawing/2014/main" xmlns="" id="{8A2E7E0F-3395-4629-BCB2-233634C623F2}"/>
              </a:ext>
            </a:extLst>
          </p:cNvPr>
          <p:cNvGraphicFramePr>
            <a:graphicFrameLocks noGrp="1"/>
          </p:cNvGraphicFramePr>
          <p:nvPr/>
        </p:nvGraphicFramePr>
        <p:xfrm>
          <a:off x="977985" y="2879197"/>
          <a:ext cx="7168147" cy="7893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723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916822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945359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2286207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980363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  <a:gridCol w="1016673">
                  <a:extLst>
                    <a:ext uri="{9D8B030D-6E8A-4147-A177-3AD203B41FA5}">
                      <a16:colId xmlns:a16="http://schemas.microsoft.com/office/drawing/2014/main" xmlns="" val="227702561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9AEB876C-5FAA-4C4A-84E0-B7AC452892AF}"/>
              </a:ext>
            </a:extLst>
          </p:cNvPr>
          <p:cNvSpPr/>
          <p:nvPr/>
        </p:nvSpPr>
        <p:spPr>
          <a:xfrm>
            <a:off x="978568" y="3875902"/>
            <a:ext cx="7167564" cy="19393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주문번호</a:t>
            </a:r>
            <a:r>
              <a:rPr lang="en-US" altLang="ko-KR" dirty="0"/>
              <a:t>/ </a:t>
            </a:r>
            <a:r>
              <a:rPr lang="ko-KR" altLang="en-US" dirty="0"/>
              <a:t>구매일</a:t>
            </a:r>
            <a:r>
              <a:rPr lang="en-US" altLang="ko-KR" dirty="0"/>
              <a:t> / </a:t>
            </a:r>
            <a:r>
              <a:rPr lang="ko-KR" altLang="en-US" dirty="0"/>
              <a:t>상품명 </a:t>
            </a:r>
            <a:r>
              <a:rPr lang="en-US" altLang="ko-KR" dirty="0"/>
              <a:t>/ </a:t>
            </a:r>
            <a:r>
              <a:rPr lang="ko-KR" altLang="en-US" dirty="0"/>
              <a:t>신청내용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b="1" dirty="0"/>
              <a:t>AS</a:t>
            </a:r>
            <a:r>
              <a:rPr lang="ko-KR" altLang="en-US" b="1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26925223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1896856"/>
            <a:ext cx="926617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06.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4000" i="1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Implement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Screen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60046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메인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06604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34" y="1669148"/>
            <a:ext cx="7549915" cy="4418614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err="1"/>
              <a:t>메인페이지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로그인 전</a:t>
            </a:r>
          </a:p>
        </p:txBody>
      </p:sp>
    </p:spTree>
    <p:extLst>
      <p:ext uri="{BB962C8B-B14F-4D97-AF65-F5344CB8AC3E}">
        <p14:creationId xmlns:p14="http://schemas.microsoft.com/office/powerpoint/2010/main" val="372043898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회원등록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064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633382"/>
              </p:ext>
            </p:extLst>
          </p:nvPr>
        </p:nvGraphicFramePr>
        <p:xfrm>
          <a:off x="823028" y="1651692"/>
          <a:ext cx="9805815" cy="4579304"/>
        </p:xfrm>
        <a:graphic>
          <a:graphicData uri="http://schemas.openxmlformats.org/drawingml/2006/table">
            <a:tbl>
              <a:tblPr/>
              <a:tblGrid>
                <a:gridCol w="11945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675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68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1065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677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2008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2008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2008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7924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2281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22815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522815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522815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2073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734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4524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73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5240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Service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견적 문의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견적문의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한송우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1/6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2/6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0/6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0/6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견적목록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 목록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 삭제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결제하기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고객센터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공지사항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문의사항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상품후기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56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신청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0/12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0/6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0/6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56388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마이페이지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Mypage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내정보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회원정보 수정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회원탈퇴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 조회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 사용내역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56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배송관리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주문내역조회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진행도</a:t>
            </a:r>
            <a:r>
              <a:rPr lang="en-US" altLang="ko-KR"/>
              <a:t>] </a:t>
            </a:r>
            <a:r>
              <a:rPr lang="ko-KR" altLang="en-US"/>
              <a:t>회원서비스</a:t>
            </a:r>
            <a:r>
              <a:rPr lang="en-US" altLang="ko-KR"/>
              <a:t>2 &amp; </a:t>
            </a:r>
            <a:r>
              <a:rPr lang="ko-KR" altLang="en-US"/>
              <a:t>마이페이지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985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67747"/>
            <a:ext cx="7561267" cy="4420016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로그인 화면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9" y="1680224"/>
            <a:ext cx="7545067" cy="440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05892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67747"/>
            <a:ext cx="7561267" cy="442001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로그인 화면 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812" y="4923322"/>
            <a:ext cx="1581371" cy="60015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65" y="3807531"/>
            <a:ext cx="2267266" cy="42868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924393" y="4890982"/>
            <a:ext cx="1581371" cy="6491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576306" y="3801373"/>
            <a:ext cx="2279025" cy="4348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690851" y="4290248"/>
            <a:ext cx="523702" cy="271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ezen01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693619" y="4650466"/>
            <a:ext cx="523702" cy="271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ezen01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endCxn id="8" idx="1"/>
          </p:cNvCxnSpPr>
          <p:nvPr/>
        </p:nvCxnSpPr>
        <p:spPr>
          <a:xfrm flipV="1">
            <a:off x="5403273" y="5215575"/>
            <a:ext cx="52112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8" idx="0"/>
          </p:cNvCxnSpPr>
          <p:nvPr/>
        </p:nvCxnSpPr>
        <p:spPr>
          <a:xfrm flipV="1">
            <a:off x="6715079" y="4244143"/>
            <a:ext cx="0" cy="6468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8613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67747"/>
            <a:ext cx="7561267" cy="442001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로그인 화면 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223" y="4084833"/>
            <a:ext cx="2657846" cy="1619476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5499642" y="4076518"/>
            <a:ext cx="2673427" cy="16194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089" y="2084027"/>
            <a:ext cx="2786743" cy="78810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282" y="2098351"/>
            <a:ext cx="2786744" cy="773782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5095089" y="2081901"/>
            <a:ext cx="2786743" cy="790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122283" y="2087582"/>
            <a:ext cx="2786743" cy="790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0169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73669"/>
            <a:ext cx="7557073" cy="4344746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353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찾기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89" y="1661603"/>
            <a:ext cx="7560260" cy="442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90583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74744"/>
            <a:ext cx="7557073" cy="4343671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8" y="1243914"/>
            <a:ext cx="414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</a:t>
            </a:r>
            <a:r>
              <a:rPr lang="ko-KR" altLang="en-US" dirty="0" smtClean="0"/>
              <a:t>찾기 결과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98" y="1673888"/>
            <a:ext cx="7545351" cy="441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28467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72645"/>
            <a:ext cx="7564613" cy="4415118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470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비밀번호 찾기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9" y="1682622"/>
            <a:ext cx="7548760" cy="440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33589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85" y="1675599"/>
            <a:ext cx="7553664" cy="4351128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8" y="1243914"/>
            <a:ext cx="4684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 smtClean="0"/>
              <a:t>비밀번호 찾기 결과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85" y="1667286"/>
            <a:ext cx="7553664" cy="442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75070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66714"/>
            <a:ext cx="7564613" cy="4421048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353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회원가입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84" y="1658820"/>
            <a:ext cx="7565765" cy="442055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668" y="2036618"/>
            <a:ext cx="4637389" cy="404275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525768" y="2768368"/>
            <a:ext cx="4014952" cy="23085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필수 항목 표기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92828043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회원서비스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61297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9" y="1243914"/>
            <a:ext cx="489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조립컴퓨터 </a:t>
            </a:r>
            <a:r>
              <a:rPr lang="en-US" altLang="ko-KR"/>
              <a:t>– </a:t>
            </a:r>
            <a:r>
              <a:rPr lang="ko-KR" altLang="en-US"/>
              <a:t>조립컴퓨터 목록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조립컴퓨터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01" y="1889896"/>
            <a:ext cx="7529831" cy="37497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05977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014649"/>
              </p:ext>
            </p:extLst>
          </p:nvPr>
        </p:nvGraphicFramePr>
        <p:xfrm>
          <a:off x="823028" y="1668625"/>
          <a:ext cx="9797977" cy="4639962"/>
        </p:xfrm>
        <a:graphic>
          <a:graphicData uri="http://schemas.openxmlformats.org/drawingml/2006/table">
            <a:tbl>
              <a:tblPr/>
              <a:tblGrid>
                <a:gridCol w="11936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66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570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1024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611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7438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25922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922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30661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922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0553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Admin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삭제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조회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상세보기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등록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상세보기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205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상세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46164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main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진행도</a:t>
            </a:r>
            <a:r>
              <a:rPr lang="en-US" altLang="ko-KR"/>
              <a:t>] </a:t>
            </a:r>
            <a:r>
              <a:rPr lang="ko-KR" altLang="en-US"/>
              <a:t>관리자</a:t>
            </a:r>
            <a:r>
              <a:rPr lang="en-US" altLang="ko-KR"/>
              <a:t> &amp; </a:t>
            </a:r>
            <a:r>
              <a:rPr lang="ko-KR" altLang="en-US"/>
              <a:t>메인페이지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728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조립컴퓨터 </a:t>
            </a:r>
            <a:r>
              <a:rPr lang="en-US" altLang="ko-KR"/>
              <a:t>– </a:t>
            </a:r>
            <a:r>
              <a:rPr lang="ko-KR" altLang="en-US"/>
              <a:t>조립컴퓨터 상세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8760823" y="4659083"/>
            <a:ext cx="2447108" cy="7053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선택사항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760823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189028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760823" y="5708468"/>
            <a:ext cx="2447108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조립컴퓨터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49" y="1900375"/>
            <a:ext cx="7493817" cy="36545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7042151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517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컴퓨터부품</a:t>
            </a:r>
            <a:r>
              <a:rPr lang="en-US" altLang="ko-KR"/>
              <a:t> – </a:t>
            </a:r>
            <a:r>
              <a:rPr lang="ko-KR" altLang="en-US"/>
              <a:t>컴퓨터부품 목록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컴퓨터부품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68" y="2345052"/>
            <a:ext cx="7257378" cy="29064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6014898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55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상세검색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ko-KR" altLang="en-US" dirty="0">
                <a:solidFill>
                  <a:schemeClr val="tx1"/>
                </a:solidFill>
              </a:rPr>
              <a:t>      </a:t>
            </a: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7" y="1664041"/>
            <a:ext cx="7569581" cy="44237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2608820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55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상세검색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ko-KR" altLang="en-US" dirty="0">
                <a:solidFill>
                  <a:schemeClr val="tx1"/>
                </a:solidFill>
              </a:rPr>
              <a:t>      </a:t>
            </a: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7" y="1664041"/>
            <a:ext cx="7569581" cy="442372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9" name="직선 화살표 연결선 58"/>
          <p:cNvCxnSpPr/>
          <p:nvPr/>
        </p:nvCxnSpPr>
        <p:spPr>
          <a:xfrm>
            <a:off x="7642831" y="3809904"/>
            <a:ext cx="1" cy="79094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4316022" y="3464559"/>
            <a:ext cx="128472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742" y="1334666"/>
            <a:ext cx="4305300" cy="24765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0932" y="4629666"/>
            <a:ext cx="7543800" cy="156210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55" name="직선 화살표 연결선 54"/>
          <p:cNvCxnSpPr/>
          <p:nvPr/>
        </p:nvCxnSpPr>
        <p:spPr>
          <a:xfrm>
            <a:off x="4762500" y="3192777"/>
            <a:ext cx="83824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32677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55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상세검색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ko-KR" altLang="en-US" dirty="0">
                <a:solidFill>
                  <a:schemeClr val="tx1"/>
                </a:solidFill>
              </a:rPr>
              <a:t>      </a:t>
            </a: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7" y="1664041"/>
            <a:ext cx="7569581" cy="442372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9" name="직선 화살표 연결선 58"/>
          <p:cNvCxnSpPr/>
          <p:nvPr/>
        </p:nvCxnSpPr>
        <p:spPr>
          <a:xfrm flipV="1">
            <a:off x="6142437" y="4805453"/>
            <a:ext cx="0" cy="100488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855" y="4205378"/>
            <a:ext cx="4867275" cy="60007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90619277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595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744687"/>
            <a:ext cx="2806620" cy="1588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599852" y="3265713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8599852" y="5332942"/>
            <a:ext cx="2814880" cy="375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견적문의</a:t>
            </a:r>
            <a:r>
              <a:rPr lang="en-US" altLang="ko-KR" dirty="0">
                <a:solidFill>
                  <a:schemeClr val="tx1"/>
                </a:solidFill>
              </a:rPr>
              <a:t>]            [</a:t>
            </a:r>
            <a:r>
              <a:rPr lang="ko-KR" altLang="en-US" dirty="0">
                <a:solidFill>
                  <a:schemeClr val="tx1"/>
                </a:solidFill>
              </a:rPr>
              <a:t>구매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뒤로</a:t>
            </a:r>
            <a:r>
              <a:rPr lang="en-US" altLang="ko-KR" dirty="0">
                <a:solidFill>
                  <a:schemeClr val="tx1"/>
                </a:solidFill>
              </a:rPr>
              <a:t>]           [</a:t>
            </a:r>
            <a:r>
              <a:rPr lang="ko-KR" altLang="en-US" dirty="0">
                <a:solidFill>
                  <a:schemeClr val="tx1"/>
                </a:solidFill>
              </a:rPr>
              <a:t>견적목록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7" y="1664041"/>
            <a:ext cx="7569581" cy="44237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6476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  <a:noFill/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grp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smtClean="0"/>
              <a:t>장바구니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장바구니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14224" t="10639" r="15041" b="4387"/>
          <a:stretch/>
        </p:blipFill>
        <p:spPr>
          <a:xfrm>
            <a:off x="1162065" y="1661065"/>
            <a:ext cx="6802900" cy="442669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7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  <a:noFill/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grp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smtClean="0"/>
              <a:t>결제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결제페이지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5204" t="16095" r="5547" b="16635"/>
          <a:stretch/>
        </p:blipFill>
        <p:spPr>
          <a:xfrm>
            <a:off x="1288966" y="1664042"/>
            <a:ext cx="6549099" cy="441720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07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 smtClean="0"/>
              <a:t>리스트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59" y="1770866"/>
            <a:ext cx="7493103" cy="418850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6739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 smtClean="0"/>
              <a:t>상세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97" y="1770866"/>
            <a:ext cx="7600904" cy="4125437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428365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2547</TotalTime>
  <Words>4168</Words>
  <Application>Microsoft Office PowerPoint</Application>
  <PresentationFormat>와이드스크린</PresentationFormat>
  <Paragraphs>2151</Paragraphs>
  <Slides>118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118</vt:i4>
      </vt:variant>
    </vt:vector>
  </HeadingPairs>
  <TitlesOfParts>
    <vt:vector size="126" baseType="lpstr">
      <vt:lpstr>HY나무B</vt:lpstr>
      <vt:lpstr>굴림</vt:lpstr>
      <vt:lpstr>맑은 고딕</vt:lpstr>
      <vt:lpstr>야놀자 야체 B</vt:lpstr>
      <vt:lpstr>Arial</vt:lpstr>
      <vt:lpstr>Broadway</vt:lpstr>
      <vt:lpstr>Segoe UI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507-14</cp:lastModifiedBy>
  <cp:revision>246</cp:revision>
  <dcterms:created xsi:type="dcterms:W3CDTF">2019-02-08T07:37:09Z</dcterms:created>
  <dcterms:modified xsi:type="dcterms:W3CDTF">2020-04-21T06:39:49Z</dcterms:modified>
</cp:coreProperties>
</file>