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4"/>
  </p:notesMasterIdLst>
  <p:sldIdLst>
    <p:sldId id="407" r:id="rId2"/>
    <p:sldId id="305" r:id="rId3"/>
    <p:sldId id="307" r:id="rId4"/>
    <p:sldId id="316" r:id="rId5"/>
    <p:sldId id="317" r:id="rId6"/>
    <p:sldId id="458" r:id="rId7"/>
    <p:sldId id="459" r:id="rId8"/>
    <p:sldId id="460" r:id="rId9"/>
    <p:sldId id="461" r:id="rId10"/>
    <p:sldId id="318" r:id="rId11"/>
    <p:sldId id="408" r:id="rId12"/>
    <p:sldId id="319" r:id="rId13"/>
    <p:sldId id="495" r:id="rId14"/>
    <p:sldId id="496" r:id="rId15"/>
    <p:sldId id="497" r:id="rId16"/>
    <p:sldId id="498" r:id="rId17"/>
    <p:sldId id="499" r:id="rId18"/>
    <p:sldId id="500" r:id="rId19"/>
    <p:sldId id="501" r:id="rId20"/>
    <p:sldId id="320" r:id="rId21"/>
    <p:sldId id="349" r:id="rId22"/>
    <p:sldId id="414" r:id="rId23"/>
    <p:sldId id="415" r:id="rId24"/>
    <p:sldId id="345" r:id="rId25"/>
    <p:sldId id="416" r:id="rId26"/>
    <p:sldId id="417" r:id="rId27"/>
    <p:sldId id="418" r:id="rId28"/>
    <p:sldId id="419" r:id="rId29"/>
    <p:sldId id="420" r:id="rId30"/>
    <p:sldId id="421" r:id="rId31"/>
    <p:sldId id="346" r:id="rId32"/>
    <p:sldId id="433" r:id="rId33"/>
    <p:sldId id="434" r:id="rId34"/>
    <p:sldId id="435" r:id="rId35"/>
    <p:sldId id="436" r:id="rId36"/>
    <p:sldId id="409" r:id="rId37"/>
    <p:sldId id="410" r:id="rId38"/>
    <p:sldId id="389" r:id="rId39"/>
    <p:sldId id="390" r:id="rId40"/>
    <p:sldId id="397" r:id="rId41"/>
    <p:sldId id="322" r:id="rId42"/>
    <p:sldId id="422" r:id="rId43"/>
    <p:sldId id="423" r:id="rId44"/>
    <p:sldId id="424" r:id="rId45"/>
    <p:sldId id="425" r:id="rId46"/>
    <p:sldId id="426" r:id="rId47"/>
    <p:sldId id="427" r:id="rId48"/>
    <p:sldId id="428" r:id="rId49"/>
    <p:sldId id="429" r:id="rId50"/>
    <p:sldId id="430" r:id="rId51"/>
    <p:sldId id="383" r:id="rId52"/>
    <p:sldId id="329" r:id="rId53"/>
    <p:sldId id="347" r:id="rId54"/>
    <p:sldId id="431" r:id="rId55"/>
    <p:sldId id="432" r:id="rId56"/>
    <p:sldId id="323" r:id="rId57"/>
    <p:sldId id="396" r:id="rId58"/>
    <p:sldId id="348" r:id="rId59"/>
    <p:sldId id="437" r:id="rId60"/>
    <p:sldId id="438" r:id="rId61"/>
    <p:sldId id="402" r:id="rId62"/>
    <p:sldId id="441" r:id="rId63"/>
    <p:sldId id="442" r:id="rId64"/>
    <p:sldId id="443" r:id="rId65"/>
    <p:sldId id="444" r:id="rId66"/>
    <p:sldId id="325" r:id="rId67"/>
    <p:sldId id="326" r:id="rId68"/>
    <p:sldId id="327" r:id="rId69"/>
    <p:sldId id="330" r:id="rId70"/>
    <p:sldId id="321" r:id="rId71"/>
    <p:sldId id="462" r:id="rId72"/>
    <p:sldId id="463" r:id="rId73"/>
    <p:sldId id="464" r:id="rId74"/>
    <p:sldId id="465" r:id="rId75"/>
    <p:sldId id="491" r:id="rId76"/>
    <p:sldId id="492" r:id="rId77"/>
    <p:sldId id="466" r:id="rId78"/>
    <p:sldId id="467" r:id="rId79"/>
    <p:sldId id="468" r:id="rId80"/>
    <p:sldId id="469" r:id="rId81"/>
    <p:sldId id="470" r:id="rId82"/>
    <p:sldId id="471" r:id="rId83"/>
    <p:sldId id="504" r:id="rId84"/>
    <p:sldId id="505" r:id="rId85"/>
    <p:sldId id="506" r:id="rId86"/>
    <p:sldId id="472" r:id="rId87"/>
    <p:sldId id="493" r:id="rId88"/>
    <p:sldId id="494" r:id="rId89"/>
    <p:sldId id="473" r:id="rId90"/>
    <p:sldId id="485" r:id="rId91"/>
    <p:sldId id="486" r:id="rId92"/>
    <p:sldId id="476" r:id="rId93"/>
    <p:sldId id="477" r:id="rId94"/>
    <p:sldId id="478" r:id="rId95"/>
    <p:sldId id="487" r:id="rId96"/>
    <p:sldId id="488" r:id="rId97"/>
    <p:sldId id="489" r:id="rId98"/>
    <p:sldId id="479" r:id="rId99"/>
    <p:sldId id="480" r:id="rId100"/>
    <p:sldId id="481" r:id="rId101"/>
    <p:sldId id="490" r:id="rId102"/>
    <p:sldId id="482" r:id="rId103"/>
    <p:sldId id="483" r:id="rId104"/>
    <p:sldId id="484" r:id="rId105"/>
    <p:sldId id="311" r:id="rId106"/>
    <p:sldId id="312" r:id="rId107"/>
    <p:sldId id="313" r:id="rId108"/>
    <p:sldId id="507" r:id="rId109"/>
    <p:sldId id="508" r:id="rId110"/>
    <p:sldId id="315" r:id="rId111"/>
    <p:sldId id="502" r:id="rId112"/>
    <p:sldId id="503" r:id="rId1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C096"/>
    <a:srgbClr val="214473"/>
    <a:srgbClr val="1E5C8B"/>
    <a:srgbClr val="132843"/>
    <a:srgbClr val="132741"/>
    <a:srgbClr val="245F8E"/>
    <a:srgbClr val="17456B"/>
    <a:srgbClr val="0C192A"/>
    <a:srgbClr val="152A47"/>
    <a:srgbClr val="1E5C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115" autoAdjust="0"/>
    <p:restoredTop sz="95883" autoAdjust="0"/>
  </p:normalViewPr>
  <p:slideViewPr>
    <p:cSldViewPr snapToGrid="0">
      <p:cViewPr varScale="1">
        <p:scale>
          <a:sx n="115" d="100"/>
          <a:sy n="115" d="100"/>
        </p:scale>
        <p:origin x="138" y="1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theme" Target="theme/theme1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tableStyles" Target="tableStyle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presProps" Target="pres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E830BA-6F33-4CCF-B10E-4E57CDFDCD46}" type="datetimeFigureOut">
              <a:rPr lang="ko-KR" altLang="en-US" smtClean="0"/>
              <a:t>2020-04-20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A65E37-1BF2-4202-A037-A1637B1798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88792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A65E37-1BF2-4202-A037-A1637B1798C2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16579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A65E37-1BF2-4202-A037-A1637B1798C2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89231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A65E37-1BF2-4202-A037-A1637B1798C2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1705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A65E37-1BF2-4202-A037-A1637B1798C2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67266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A65E37-1BF2-4202-A037-A1637B1798C2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67377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A65E37-1BF2-4202-A037-A1637B1798C2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53903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A65E37-1BF2-4202-A037-A1637B1798C2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6988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0483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3231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4495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8959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10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7296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7019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3510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7916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2040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3744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4602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jpg"/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slide" Target="slide7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417759" y="660401"/>
            <a:ext cx="11535682" cy="6197600"/>
            <a:chOff x="417759" y="660401"/>
            <a:chExt cx="11535682" cy="6197600"/>
          </a:xfrm>
        </p:grpSpPr>
        <p:pic>
          <p:nvPicPr>
            <p:cNvPr id="72" name="그림 71"/>
            <p:cNvPicPr>
              <a:picLocks noChangeAspect="1"/>
            </p:cNvPicPr>
            <p:nvPr/>
          </p:nvPicPr>
          <p:blipFill>
            <a:blip r:embed="rId2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67638" y="3439683"/>
              <a:ext cx="1186609" cy="1186609"/>
            </a:xfrm>
            <a:prstGeom prst="rect">
              <a:avLst/>
            </a:prstGeom>
          </p:spPr>
        </p:pic>
        <p:pic>
          <p:nvPicPr>
            <p:cNvPr id="73" name="그림 72"/>
            <p:cNvPicPr>
              <a:picLocks noChangeAspect="1"/>
            </p:cNvPicPr>
            <p:nvPr/>
          </p:nvPicPr>
          <p:blipFill>
            <a:blip r:embed="rId3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0937" y="931696"/>
              <a:ext cx="1364810" cy="1364810"/>
            </a:xfrm>
            <a:prstGeom prst="rect">
              <a:avLst/>
            </a:prstGeom>
          </p:spPr>
        </p:pic>
        <p:pic>
          <p:nvPicPr>
            <p:cNvPr id="74" name="그림 73"/>
            <p:cNvPicPr>
              <a:picLocks noChangeAspect="1"/>
            </p:cNvPicPr>
            <p:nvPr/>
          </p:nvPicPr>
          <p:blipFill>
            <a:blip r:embed="rId4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8879" y="3415805"/>
              <a:ext cx="1616285" cy="1616285"/>
            </a:xfrm>
            <a:prstGeom prst="rect">
              <a:avLst/>
            </a:prstGeom>
          </p:spPr>
        </p:pic>
        <p:pic>
          <p:nvPicPr>
            <p:cNvPr id="75" name="그림 74"/>
            <p:cNvPicPr>
              <a:picLocks noChangeAspect="1"/>
            </p:cNvPicPr>
            <p:nvPr/>
          </p:nvPicPr>
          <p:blipFill>
            <a:blip r:embed="rId5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17146" y="5600700"/>
              <a:ext cx="736295" cy="736295"/>
            </a:xfrm>
            <a:prstGeom prst="rect">
              <a:avLst/>
            </a:prstGeom>
          </p:spPr>
        </p:pic>
        <p:pic>
          <p:nvPicPr>
            <p:cNvPr id="76" name="그림 75"/>
            <p:cNvPicPr>
              <a:picLocks noChangeAspect="1"/>
            </p:cNvPicPr>
            <p:nvPr/>
          </p:nvPicPr>
          <p:blipFill>
            <a:blip r:embed="rId6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01671" y="1399770"/>
              <a:ext cx="594423" cy="594423"/>
            </a:xfrm>
            <a:prstGeom prst="rect">
              <a:avLst/>
            </a:prstGeom>
          </p:spPr>
        </p:pic>
        <p:pic>
          <p:nvPicPr>
            <p:cNvPr id="77" name="그림 76"/>
            <p:cNvPicPr>
              <a:picLocks noChangeAspect="1"/>
            </p:cNvPicPr>
            <p:nvPr/>
          </p:nvPicPr>
          <p:blipFill>
            <a:blip r:embed="rId7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7759" y="5689600"/>
              <a:ext cx="865758" cy="865758"/>
            </a:xfrm>
            <a:prstGeom prst="rect">
              <a:avLst/>
            </a:prstGeom>
          </p:spPr>
        </p:pic>
        <p:sp>
          <p:nvSpPr>
            <p:cNvPr id="4" name="양쪽 모서리가 둥근 사각형 3"/>
            <p:cNvSpPr/>
            <p:nvPr/>
          </p:nvSpPr>
          <p:spPr>
            <a:xfrm>
              <a:off x="1986155" y="660401"/>
              <a:ext cx="8220816" cy="4614178"/>
            </a:xfrm>
            <a:prstGeom prst="round2SameRect">
              <a:avLst>
                <a:gd name="adj1" fmla="val 6623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양쪽 모서리가 둥근 사각형 4"/>
            <p:cNvSpPr/>
            <p:nvPr/>
          </p:nvSpPr>
          <p:spPr>
            <a:xfrm>
              <a:off x="2191786" y="881743"/>
              <a:ext cx="7809549" cy="4392836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양쪽 모서리가 둥근 사각형 6"/>
            <p:cNvSpPr/>
            <p:nvPr/>
          </p:nvSpPr>
          <p:spPr>
            <a:xfrm rot="16200000">
              <a:off x="2497335" y="4703865"/>
              <a:ext cx="156907" cy="1298332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shade val="67500"/>
                    <a:satMod val="115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양쪽 모서리가 둥근 사각형 7"/>
            <p:cNvSpPr/>
            <p:nvPr/>
          </p:nvSpPr>
          <p:spPr>
            <a:xfrm rot="5400000" flipH="1">
              <a:off x="9537759" y="4703864"/>
              <a:ext cx="156905" cy="1298332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shade val="67500"/>
                    <a:satMod val="115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양쪽 모서리가 둥근 사각형 8"/>
            <p:cNvSpPr/>
            <p:nvPr/>
          </p:nvSpPr>
          <p:spPr>
            <a:xfrm rot="16200000">
              <a:off x="6017548" y="2481983"/>
              <a:ext cx="156905" cy="5742089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shade val="67500"/>
                    <a:satMod val="115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사다리꼴 9"/>
            <p:cNvSpPr/>
            <p:nvPr/>
          </p:nvSpPr>
          <p:spPr>
            <a:xfrm>
              <a:off x="1189705" y="5431480"/>
              <a:ext cx="9812590" cy="1426521"/>
            </a:xfrm>
            <a:prstGeom prst="trapezoid">
              <a:avLst>
                <a:gd name="adj" fmla="val 54545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사다리꼴 10"/>
            <p:cNvSpPr/>
            <p:nvPr/>
          </p:nvSpPr>
          <p:spPr>
            <a:xfrm>
              <a:off x="1986155" y="5702172"/>
              <a:ext cx="8279223" cy="1155829"/>
            </a:xfrm>
            <a:prstGeom prst="trapezoid">
              <a:avLst>
                <a:gd name="adj" fmla="val 46405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평행 사변형 11"/>
            <p:cNvSpPr/>
            <p:nvPr/>
          </p:nvSpPr>
          <p:spPr>
            <a:xfrm>
              <a:off x="2792008" y="5912910"/>
              <a:ext cx="601189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평행 사변형 12"/>
            <p:cNvSpPr/>
            <p:nvPr/>
          </p:nvSpPr>
          <p:spPr>
            <a:xfrm>
              <a:off x="2673131" y="6209586"/>
              <a:ext cx="601189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평행 사변형 13"/>
            <p:cNvSpPr/>
            <p:nvPr/>
          </p:nvSpPr>
          <p:spPr>
            <a:xfrm>
              <a:off x="2548851" y="6514626"/>
              <a:ext cx="844345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평행 사변형 14"/>
            <p:cNvSpPr/>
            <p:nvPr/>
          </p:nvSpPr>
          <p:spPr>
            <a:xfrm>
              <a:off x="3429619" y="5912910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평행 사변형 15"/>
            <p:cNvSpPr/>
            <p:nvPr/>
          </p:nvSpPr>
          <p:spPr>
            <a:xfrm>
              <a:off x="3843409" y="5912910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평행 사변형 16"/>
            <p:cNvSpPr/>
            <p:nvPr/>
          </p:nvSpPr>
          <p:spPr>
            <a:xfrm>
              <a:off x="4257199" y="5912910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평행 사변형 17"/>
            <p:cNvSpPr/>
            <p:nvPr/>
          </p:nvSpPr>
          <p:spPr>
            <a:xfrm>
              <a:off x="4670988" y="5912910"/>
              <a:ext cx="374797" cy="172394"/>
            </a:xfrm>
            <a:prstGeom prst="parallelogram">
              <a:avLst>
                <a:gd name="adj" fmla="val 3753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평행 사변형 18"/>
            <p:cNvSpPr/>
            <p:nvPr/>
          </p:nvSpPr>
          <p:spPr>
            <a:xfrm>
              <a:off x="5084778" y="5912910"/>
              <a:ext cx="374797" cy="172394"/>
            </a:xfrm>
            <a:prstGeom prst="parallelogram">
              <a:avLst>
                <a:gd name="adj" fmla="val 3544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평행 사변형 19"/>
            <p:cNvSpPr/>
            <p:nvPr/>
          </p:nvSpPr>
          <p:spPr>
            <a:xfrm>
              <a:off x="5498568" y="5912910"/>
              <a:ext cx="374797" cy="172394"/>
            </a:xfrm>
            <a:prstGeom prst="parallelogram">
              <a:avLst>
                <a:gd name="adj" fmla="val 31269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사다리꼴 20"/>
            <p:cNvSpPr/>
            <p:nvPr/>
          </p:nvSpPr>
          <p:spPr>
            <a:xfrm>
              <a:off x="5940398" y="5912910"/>
              <a:ext cx="374797" cy="172394"/>
            </a:xfrm>
            <a:prstGeom prst="trapezoid">
              <a:avLst/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2" name="평행 사변형 31"/>
            <p:cNvSpPr/>
            <p:nvPr/>
          </p:nvSpPr>
          <p:spPr>
            <a:xfrm flipH="1">
              <a:off x="8887923" y="5912910"/>
              <a:ext cx="601189" cy="172394"/>
            </a:xfrm>
            <a:prstGeom prst="parallelogram">
              <a:avLst>
                <a:gd name="adj" fmla="val 43806"/>
              </a:avLst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b="1" dirty="0">
                  <a:solidFill>
                    <a:schemeClr val="bg1"/>
                  </a:solidFill>
                </a:rPr>
                <a:t>START</a:t>
              </a:r>
              <a:endParaRPr lang="ko-KR" altLang="en-US" sz="600" b="1" dirty="0">
                <a:solidFill>
                  <a:schemeClr val="bg1"/>
                </a:solidFill>
              </a:endParaRPr>
            </a:p>
          </p:txBody>
        </p:sp>
        <p:sp>
          <p:nvSpPr>
            <p:cNvPr id="33" name="평행 사변형 32"/>
            <p:cNvSpPr/>
            <p:nvPr/>
          </p:nvSpPr>
          <p:spPr>
            <a:xfrm flipH="1">
              <a:off x="8476703" y="5912910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4" name="평행 사변형 33"/>
            <p:cNvSpPr/>
            <p:nvPr/>
          </p:nvSpPr>
          <p:spPr>
            <a:xfrm flipH="1">
              <a:off x="8062914" y="5912910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5" name="평행 사변형 34"/>
            <p:cNvSpPr/>
            <p:nvPr/>
          </p:nvSpPr>
          <p:spPr>
            <a:xfrm flipH="1">
              <a:off x="7649124" y="5912910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6" name="평행 사변형 35"/>
            <p:cNvSpPr/>
            <p:nvPr/>
          </p:nvSpPr>
          <p:spPr>
            <a:xfrm flipH="1">
              <a:off x="7235334" y="5912910"/>
              <a:ext cx="374797" cy="172394"/>
            </a:xfrm>
            <a:prstGeom prst="parallelogram">
              <a:avLst>
                <a:gd name="adj" fmla="val 3753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7" name="평행 사변형 36"/>
            <p:cNvSpPr/>
            <p:nvPr/>
          </p:nvSpPr>
          <p:spPr>
            <a:xfrm flipH="1">
              <a:off x="6821545" y="5912910"/>
              <a:ext cx="374797" cy="172394"/>
            </a:xfrm>
            <a:prstGeom prst="parallelogram">
              <a:avLst>
                <a:gd name="adj" fmla="val 3544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8" name="평행 사변형 37"/>
            <p:cNvSpPr/>
            <p:nvPr/>
          </p:nvSpPr>
          <p:spPr>
            <a:xfrm flipH="1">
              <a:off x="6407755" y="5912910"/>
              <a:ext cx="374797" cy="172394"/>
            </a:xfrm>
            <a:prstGeom prst="parallelogram">
              <a:avLst>
                <a:gd name="adj" fmla="val 31269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0" name="평행 사변형 39"/>
            <p:cNvSpPr/>
            <p:nvPr/>
          </p:nvSpPr>
          <p:spPr>
            <a:xfrm>
              <a:off x="3323808" y="620840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1" name="평행 사변형 40"/>
            <p:cNvSpPr/>
            <p:nvPr/>
          </p:nvSpPr>
          <p:spPr>
            <a:xfrm>
              <a:off x="3737598" y="620840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2" name="평행 사변형 41"/>
            <p:cNvSpPr/>
            <p:nvPr/>
          </p:nvSpPr>
          <p:spPr>
            <a:xfrm>
              <a:off x="4151388" y="620840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3" name="평행 사변형 42"/>
            <p:cNvSpPr/>
            <p:nvPr/>
          </p:nvSpPr>
          <p:spPr>
            <a:xfrm>
              <a:off x="4565178" y="6208406"/>
              <a:ext cx="374797" cy="172394"/>
            </a:xfrm>
            <a:prstGeom prst="parallelogram">
              <a:avLst>
                <a:gd name="adj" fmla="val 3753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4" name="평행 사변형 43"/>
            <p:cNvSpPr/>
            <p:nvPr/>
          </p:nvSpPr>
          <p:spPr>
            <a:xfrm>
              <a:off x="4978967" y="6208406"/>
              <a:ext cx="374797" cy="172394"/>
            </a:xfrm>
            <a:prstGeom prst="parallelogram">
              <a:avLst>
                <a:gd name="adj" fmla="val 3544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5" name="평행 사변형 44"/>
            <p:cNvSpPr/>
            <p:nvPr/>
          </p:nvSpPr>
          <p:spPr>
            <a:xfrm>
              <a:off x="5392757" y="6208406"/>
              <a:ext cx="374797" cy="172394"/>
            </a:xfrm>
            <a:prstGeom prst="parallelogram">
              <a:avLst>
                <a:gd name="adj" fmla="val 31269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6" name="사다리꼴 45"/>
            <p:cNvSpPr/>
            <p:nvPr/>
          </p:nvSpPr>
          <p:spPr>
            <a:xfrm>
              <a:off x="5890666" y="6208406"/>
              <a:ext cx="482497" cy="172394"/>
            </a:xfrm>
            <a:prstGeom prst="trapezoid">
              <a:avLst/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7" name="평행 사변형 46"/>
            <p:cNvSpPr/>
            <p:nvPr/>
          </p:nvSpPr>
          <p:spPr>
            <a:xfrm flipH="1">
              <a:off x="9015780" y="6208406"/>
              <a:ext cx="601189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8" name="평행 사변형 47"/>
            <p:cNvSpPr/>
            <p:nvPr/>
          </p:nvSpPr>
          <p:spPr>
            <a:xfrm flipH="1">
              <a:off x="8604560" y="620840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9" name="평행 사변형 48"/>
            <p:cNvSpPr/>
            <p:nvPr/>
          </p:nvSpPr>
          <p:spPr>
            <a:xfrm flipH="1">
              <a:off x="8190771" y="620840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0" name="평행 사변형 49"/>
            <p:cNvSpPr/>
            <p:nvPr/>
          </p:nvSpPr>
          <p:spPr>
            <a:xfrm flipH="1">
              <a:off x="7776981" y="620840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1" name="평행 사변형 50"/>
            <p:cNvSpPr/>
            <p:nvPr/>
          </p:nvSpPr>
          <p:spPr>
            <a:xfrm flipH="1">
              <a:off x="7363191" y="6208406"/>
              <a:ext cx="374797" cy="172394"/>
            </a:xfrm>
            <a:prstGeom prst="parallelogram">
              <a:avLst>
                <a:gd name="adj" fmla="val 3753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2" name="평행 사변형 51"/>
            <p:cNvSpPr/>
            <p:nvPr/>
          </p:nvSpPr>
          <p:spPr>
            <a:xfrm flipH="1">
              <a:off x="6949402" y="6208406"/>
              <a:ext cx="374797" cy="172394"/>
            </a:xfrm>
            <a:prstGeom prst="parallelogram">
              <a:avLst>
                <a:gd name="adj" fmla="val 3544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3" name="평행 사변형 52"/>
            <p:cNvSpPr/>
            <p:nvPr/>
          </p:nvSpPr>
          <p:spPr>
            <a:xfrm flipH="1">
              <a:off x="6535612" y="6208406"/>
              <a:ext cx="374797" cy="172394"/>
            </a:xfrm>
            <a:prstGeom prst="parallelogram">
              <a:avLst>
                <a:gd name="adj" fmla="val 31269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4" name="평행 사변형 53"/>
            <p:cNvSpPr/>
            <p:nvPr/>
          </p:nvSpPr>
          <p:spPr>
            <a:xfrm>
              <a:off x="3486257" y="651462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5" name="평행 사변형 54"/>
            <p:cNvSpPr/>
            <p:nvPr/>
          </p:nvSpPr>
          <p:spPr>
            <a:xfrm>
              <a:off x="3900047" y="651462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6" name="평행 사변형 55"/>
            <p:cNvSpPr/>
            <p:nvPr/>
          </p:nvSpPr>
          <p:spPr>
            <a:xfrm>
              <a:off x="4313836" y="651462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7" name="평행 사변형 56"/>
            <p:cNvSpPr/>
            <p:nvPr/>
          </p:nvSpPr>
          <p:spPr>
            <a:xfrm>
              <a:off x="4727626" y="6514626"/>
              <a:ext cx="374797" cy="172394"/>
            </a:xfrm>
            <a:prstGeom prst="parallelogram">
              <a:avLst>
                <a:gd name="adj" fmla="val 3753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8" name="평행 사변형 57"/>
            <p:cNvSpPr/>
            <p:nvPr/>
          </p:nvSpPr>
          <p:spPr>
            <a:xfrm>
              <a:off x="5141416" y="6514626"/>
              <a:ext cx="374797" cy="172394"/>
            </a:xfrm>
            <a:prstGeom prst="parallelogram">
              <a:avLst>
                <a:gd name="adj" fmla="val 3544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1" name="평행 사변형 60"/>
            <p:cNvSpPr/>
            <p:nvPr/>
          </p:nvSpPr>
          <p:spPr>
            <a:xfrm flipH="1">
              <a:off x="9159535" y="6514626"/>
              <a:ext cx="601189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2" name="평행 사변형 61"/>
            <p:cNvSpPr/>
            <p:nvPr/>
          </p:nvSpPr>
          <p:spPr>
            <a:xfrm flipH="1">
              <a:off x="8748315" y="651462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3" name="평행 사변형 62"/>
            <p:cNvSpPr/>
            <p:nvPr/>
          </p:nvSpPr>
          <p:spPr>
            <a:xfrm flipH="1">
              <a:off x="8334526" y="651462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4" name="평행 사변형 63"/>
            <p:cNvSpPr/>
            <p:nvPr/>
          </p:nvSpPr>
          <p:spPr>
            <a:xfrm flipH="1">
              <a:off x="7920736" y="651462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5" name="평행 사변형 64"/>
            <p:cNvSpPr/>
            <p:nvPr/>
          </p:nvSpPr>
          <p:spPr>
            <a:xfrm flipH="1">
              <a:off x="7506946" y="6514626"/>
              <a:ext cx="374797" cy="172394"/>
            </a:xfrm>
            <a:prstGeom prst="parallelogram">
              <a:avLst>
                <a:gd name="adj" fmla="val 3753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6" name="평행 사변형 65"/>
            <p:cNvSpPr/>
            <p:nvPr/>
          </p:nvSpPr>
          <p:spPr>
            <a:xfrm flipH="1">
              <a:off x="7093156" y="6514626"/>
              <a:ext cx="374797" cy="172394"/>
            </a:xfrm>
            <a:prstGeom prst="parallelogram">
              <a:avLst>
                <a:gd name="adj" fmla="val 3544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7" name="평행 사변형 66"/>
            <p:cNvSpPr/>
            <p:nvPr/>
          </p:nvSpPr>
          <p:spPr>
            <a:xfrm flipH="1">
              <a:off x="6679367" y="6514626"/>
              <a:ext cx="374797" cy="172394"/>
            </a:xfrm>
            <a:prstGeom prst="parallelogram">
              <a:avLst>
                <a:gd name="adj" fmla="val 31269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0" name="평행 사변형 69"/>
            <p:cNvSpPr/>
            <p:nvPr/>
          </p:nvSpPr>
          <p:spPr>
            <a:xfrm flipH="1">
              <a:off x="6185764" y="6514626"/>
              <a:ext cx="374797" cy="172394"/>
            </a:xfrm>
            <a:prstGeom prst="parallelogram">
              <a:avLst>
                <a:gd name="adj" fmla="val 12462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1" name="평행 사변형 70"/>
            <p:cNvSpPr/>
            <p:nvPr/>
          </p:nvSpPr>
          <p:spPr>
            <a:xfrm>
              <a:off x="5681356" y="6519259"/>
              <a:ext cx="374797" cy="172394"/>
            </a:xfrm>
            <a:prstGeom prst="parallelogram">
              <a:avLst>
                <a:gd name="adj" fmla="val 17164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7" name="자유형 86"/>
            <p:cNvSpPr/>
            <p:nvPr/>
          </p:nvSpPr>
          <p:spPr>
            <a:xfrm>
              <a:off x="1197401" y="5417071"/>
              <a:ext cx="9034631" cy="1426521"/>
            </a:xfrm>
            <a:custGeom>
              <a:avLst/>
              <a:gdLst>
                <a:gd name="connsiteX0" fmla="*/ 647700 w 7962900"/>
                <a:gd name="connsiteY0" fmla="*/ 0 h 1257300"/>
                <a:gd name="connsiteX1" fmla="*/ 0 w 7962900"/>
                <a:gd name="connsiteY1" fmla="*/ 1257300 h 1257300"/>
                <a:gd name="connsiteX2" fmla="*/ 7962900 w 7962900"/>
                <a:gd name="connsiteY2" fmla="*/ 12700 h 1257300"/>
                <a:gd name="connsiteX3" fmla="*/ 647700 w 7962900"/>
                <a:gd name="connsiteY3" fmla="*/ 0 h 1257300"/>
                <a:gd name="connsiteX0" fmla="*/ 681280 w 7962900"/>
                <a:gd name="connsiteY0" fmla="*/ 0 h 1257300"/>
                <a:gd name="connsiteX1" fmla="*/ 0 w 7962900"/>
                <a:gd name="connsiteY1" fmla="*/ 1257300 h 1257300"/>
                <a:gd name="connsiteX2" fmla="*/ 7962900 w 7962900"/>
                <a:gd name="connsiteY2" fmla="*/ 12700 h 1257300"/>
                <a:gd name="connsiteX3" fmla="*/ 681280 w 7962900"/>
                <a:gd name="connsiteY3" fmla="*/ 0 h 1257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962900" h="1257300">
                  <a:moveTo>
                    <a:pt x="681280" y="0"/>
                  </a:moveTo>
                  <a:lnTo>
                    <a:pt x="0" y="1257300"/>
                  </a:lnTo>
                  <a:lnTo>
                    <a:pt x="7962900" y="12700"/>
                  </a:lnTo>
                  <a:lnTo>
                    <a:pt x="681280" y="0"/>
                  </a:lnTo>
                  <a:close/>
                </a:path>
              </a:pathLst>
            </a:custGeom>
            <a:solidFill>
              <a:schemeClr val="tx1">
                <a:alpha val="1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3" name="그룹 102"/>
          <p:cNvGrpSpPr/>
          <p:nvPr/>
        </p:nvGrpSpPr>
        <p:grpSpPr>
          <a:xfrm>
            <a:off x="4200055" y="3828578"/>
            <a:ext cx="3585645" cy="1050229"/>
            <a:chOff x="4200055" y="3828578"/>
            <a:chExt cx="3585645" cy="1050229"/>
          </a:xfrm>
        </p:grpSpPr>
        <p:cxnSp>
          <p:nvCxnSpPr>
            <p:cNvPr id="105" name="직선 연결선 104"/>
            <p:cNvCxnSpPr/>
            <p:nvPr/>
          </p:nvCxnSpPr>
          <p:spPr>
            <a:xfrm>
              <a:off x="4200055" y="4092652"/>
              <a:ext cx="3240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/>
            <p:cNvCxnSpPr/>
            <p:nvPr/>
          </p:nvCxnSpPr>
          <p:spPr>
            <a:xfrm>
              <a:off x="4437700" y="4597842"/>
              <a:ext cx="334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/>
            <p:cNvCxnSpPr/>
            <p:nvPr/>
          </p:nvCxnSpPr>
          <p:spPr>
            <a:xfrm rot="5400000">
              <a:off x="6949191" y="4377137"/>
              <a:ext cx="82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/>
            <p:cNvCxnSpPr/>
            <p:nvPr/>
          </p:nvCxnSpPr>
          <p:spPr>
            <a:xfrm rot="5400000">
              <a:off x="6452765" y="4326055"/>
              <a:ext cx="82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/>
            <p:cNvCxnSpPr/>
            <p:nvPr/>
          </p:nvCxnSpPr>
          <p:spPr>
            <a:xfrm rot="5400000">
              <a:off x="4226761" y="4386457"/>
              <a:ext cx="82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/>
            <p:cNvCxnSpPr/>
            <p:nvPr/>
          </p:nvCxnSpPr>
          <p:spPr>
            <a:xfrm rot="5400000">
              <a:off x="4757626" y="4439428"/>
              <a:ext cx="82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/>
            <p:cNvCxnSpPr/>
            <p:nvPr/>
          </p:nvCxnSpPr>
          <p:spPr>
            <a:xfrm rot="5400000">
              <a:off x="5257382" y="4365215"/>
              <a:ext cx="82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/>
            <p:cNvCxnSpPr/>
            <p:nvPr/>
          </p:nvCxnSpPr>
          <p:spPr>
            <a:xfrm rot="5400000">
              <a:off x="5681764" y="4332578"/>
              <a:ext cx="100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직선 연결선 112"/>
            <p:cNvCxnSpPr/>
            <p:nvPr/>
          </p:nvCxnSpPr>
          <p:spPr>
            <a:xfrm rot="5400000">
              <a:off x="5910462" y="4428807"/>
              <a:ext cx="900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2442" y="815948"/>
            <a:ext cx="5469425" cy="386766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234554" y="4186059"/>
            <a:ext cx="3659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HY나무B" panose="02030600000101010101" pitchFamily="18" charset="-127"/>
                <a:ea typeface="HY나무B" panose="02030600000101010101" pitchFamily="18" charset="-127"/>
              </a:rPr>
              <a:t>조   </a:t>
            </a:r>
            <a:r>
              <a:rPr lang="ko-KR" altLang="en-US" dirty="0" err="1">
                <a:latin typeface="HY나무B" panose="02030600000101010101" pitchFamily="18" charset="-127"/>
                <a:ea typeface="HY나무B" panose="02030600000101010101" pitchFamily="18" charset="-127"/>
              </a:rPr>
              <a:t>립</a:t>
            </a:r>
            <a:r>
              <a:rPr lang="ko-KR" altLang="en-US" dirty="0">
                <a:latin typeface="HY나무B" panose="02030600000101010101" pitchFamily="18" charset="-127"/>
                <a:ea typeface="HY나무B" panose="02030600000101010101" pitchFamily="18" charset="-127"/>
              </a:rPr>
              <a:t>     </a:t>
            </a:r>
            <a:r>
              <a:rPr lang="en-US" altLang="ko-KR" dirty="0">
                <a:latin typeface="HY나무B" panose="02030600000101010101" pitchFamily="18" charset="-127"/>
                <a:ea typeface="HY나무B" panose="02030600000101010101" pitchFamily="18" charset="-127"/>
              </a:rPr>
              <a:t>P    C       </a:t>
            </a:r>
            <a:r>
              <a:rPr lang="ko-KR" altLang="en-US" dirty="0">
                <a:latin typeface="HY나무B" panose="02030600000101010101" pitchFamily="18" charset="-127"/>
                <a:ea typeface="HY나무B" panose="02030600000101010101" pitchFamily="18" charset="-127"/>
              </a:rPr>
              <a:t>쇼   핑   몰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027778" y="927883"/>
            <a:ext cx="21884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HY나무B" panose="02030600000101010101" pitchFamily="18" charset="-127"/>
                <a:ea typeface="HY나무B" panose="02030600000101010101" pitchFamily="18" charset="-127"/>
              </a:rPr>
              <a:t>3</a:t>
            </a:r>
            <a:r>
              <a:rPr lang="ko-KR" altLang="en-US" sz="1000" dirty="0">
                <a:latin typeface="HY나무B" panose="02030600000101010101" pitchFamily="18" charset="-127"/>
                <a:ea typeface="HY나무B" panose="02030600000101010101" pitchFamily="18" charset="-127"/>
              </a:rPr>
              <a:t>조 김형준</a:t>
            </a:r>
            <a:r>
              <a:rPr lang="en-US" altLang="ko-KR" sz="1000" dirty="0">
                <a:latin typeface="HY나무B" panose="02030600000101010101" pitchFamily="18" charset="-127"/>
                <a:ea typeface="HY나무B" panose="02030600000101010101" pitchFamily="18" charset="-127"/>
              </a:rPr>
              <a:t>,</a:t>
            </a:r>
            <a:r>
              <a:rPr lang="ko-KR" altLang="en-US" sz="1000" dirty="0">
                <a:latin typeface="HY나무B" panose="02030600000101010101" pitchFamily="18" charset="-127"/>
                <a:ea typeface="HY나무B" panose="02030600000101010101" pitchFamily="18" charset="-127"/>
              </a:rPr>
              <a:t> 전현규</a:t>
            </a:r>
            <a:r>
              <a:rPr lang="en-US" altLang="ko-KR" sz="1000" dirty="0">
                <a:latin typeface="HY나무B" panose="02030600000101010101" pitchFamily="18" charset="-127"/>
                <a:ea typeface="HY나무B" panose="02030600000101010101" pitchFamily="18" charset="-127"/>
              </a:rPr>
              <a:t>, </a:t>
            </a:r>
            <a:r>
              <a:rPr lang="ko-KR" altLang="en-US" sz="1000" dirty="0">
                <a:latin typeface="HY나무B" panose="02030600000101010101" pitchFamily="18" charset="-127"/>
                <a:ea typeface="HY나무B" panose="02030600000101010101" pitchFamily="18" charset="-127"/>
              </a:rPr>
              <a:t>최민기</a:t>
            </a:r>
            <a:r>
              <a:rPr lang="en-US" altLang="ko-KR" sz="1000" dirty="0">
                <a:latin typeface="HY나무B" panose="02030600000101010101" pitchFamily="18" charset="-127"/>
                <a:ea typeface="HY나무B" panose="02030600000101010101" pitchFamily="18" charset="-127"/>
              </a:rPr>
              <a:t>, </a:t>
            </a:r>
            <a:r>
              <a:rPr lang="ko-KR" altLang="en-US" sz="1000" dirty="0">
                <a:latin typeface="HY나무B" panose="02030600000101010101" pitchFamily="18" charset="-127"/>
                <a:ea typeface="HY나무B" panose="02030600000101010101" pitchFamily="18" charset="-127"/>
              </a:rPr>
              <a:t>한송우</a:t>
            </a:r>
          </a:p>
        </p:txBody>
      </p:sp>
    </p:spTree>
    <p:extLst>
      <p:ext uri="{BB962C8B-B14F-4D97-AF65-F5344CB8AC3E}">
        <p14:creationId xmlns:p14="http://schemas.microsoft.com/office/powerpoint/2010/main" val="2152596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2089442" y="2516875"/>
            <a:ext cx="7876296" cy="1431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03.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흐름도</a:t>
            </a:r>
            <a:r>
              <a:rPr lang="ko-KR" altLang="en-US" sz="3200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Flow</a:t>
            </a:r>
            <a:r>
              <a:rPr lang="en-US" altLang="ko-KR" sz="4000" b="1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Chart</a:t>
            </a:r>
            <a:endParaRPr lang="en-US" altLang="ko-KR" sz="40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0572484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498" y="1678615"/>
            <a:ext cx="7545351" cy="4409147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77269" y="1243914"/>
            <a:ext cx="5533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 err="1"/>
              <a:t>마이페이지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회원정보 </a:t>
            </a:r>
            <a:r>
              <a:rPr lang="ko-KR" altLang="en-US" dirty="0" smtClean="0"/>
              <a:t>회원탈퇴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0048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77269" y="1243914"/>
            <a:ext cx="5533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 err="1"/>
              <a:t>마이페이지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 smtClean="0"/>
              <a:t>포인트조회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l="13746" t="10218" r="14365" b="829"/>
          <a:stretch/>
        </p:blipFill>
        <p:spPr>
          <a:xfrm>
            <a:off x="1259842" y="1664043"/>
            <a:ext cx="6604433" cy="4426527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0304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2500098"/>
            <a:ext cx="9266171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 </a:t>
            </a:r>
            <a:r>
              <a:rPr lang="ko-KR" altLang="en-US" sz="4800" i="1" dirty="0" smtClean="0">
                <a:solidFill>
                  <a:schemeClr val="bg2">
                    <a:lumMod val="25000"/>
                  </a:schemeClr>
                </a:solidFill>
              </a:rPr>
              <a:t>화면구현</a:t>
            </a:r>
            <a:r>
              <a:rPr lang="en-US" altLang="ko-KR" sz="4800" i="1" dirty="0" smtClean="0">
                <a:solidFill>
                  <a:schemeClr val="bg2">
                    <a:lumMod val="25000"/>
                  </a:schemeClr>
                </a:solidFill>
              </a:rPr>
              <a:t>–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관리자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3622564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582" y="1680225"/>
            <a:ext cx="7561267" cy="4407537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77269" y="1243914"/>
            <a:ext cx="4166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/>
              <a:t>관리자 페이지 </a:t>
            </a:r>
            <a:r>
              <a:rPr lang="en-US" altLang="ko-KR" dirty="0"/>
              <a:t>-</a:t>
            </a:r>
            <a:r>
              <a:rPr lang="ko-KR" altLang="en-US" dirty="0"/>
              <a:t> 회원관리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472" y="1667768"/>
            <a:ext cx="7557377" cy="4419994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5830989" y="3902522"/>
            <a:ext cx="3436883" cy="183931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이름</a:t>
            </a:r>
            <a:r>
              <a:rPr lang="en-US" altLang="ko-KR" smtClean="0"/>
              <a:t>, </a:t>
            </a:r>
            <a:r>
              <a:rPr lang="ko-KR" altLang="en-US" smtClean="0"/>
              <a:t>아이디</a:t>
            </a:r>
            <a:r>
              <a:rPr lang="en-US" altLang="ko-KR" smtClean="0"/>
              <a:t>, </a:t>
            </a:r>
            <a:r>
              <a:rPr lang="ko-KR" altLang="en-US" smtClean="0"/>
              <a:t>이메일</a:t>
            </a:r>
            <a:r>
              <a:rPr lang="en-US" altLang="ko-KR" smtClean="0"/>
              <a:t>, </a:t>
            </a:r>
            <a:r>
              <a:rPr lang="ko-KR" altLang="en-US" smtClean="0"/>
              <a:t>연락처 왼쪽 정렬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2412829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582" y="1676959"/>
            <a:ext cx="7552083" cy="4349768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77269" y="1243914"/>
            <a:ext cx="5016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/>
              <a:t>관리자 페이지 </a:t>
            </a:r>
            <a:r>
              <a:rPr lang="en-US" altLang="ko-KR" dirty="0" smtClean="0"/>
              <a:t>–</a:t>
            </a:r>
            <a:r>
              <a:rPr lang="ko-KR" altLang="en-US" dirty="0" smtClean="0"/>
              <a:t> 회원상세 정보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268623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6000"/>
            <a:lum/>
          </a:blip>
          <a:srcRect/>
          <a:tile tx="0" ty="0" sx="70000" sy="7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698870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SQL</a:t>
            </a: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SQL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839275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웹</a:t>
            </a: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·</a:t>
            </a:r>
            <a:r>
              <a:rPr lang="ko-KR" altLang="en-US" sz="2000" i="1" dirty="0" err="1">
                <a:solidFill>
                  <a:schemeClr val="bg1">
                    <a:lumMod val="50000"/>
                  </a:schemeClr>
                </a:solidFill>
              </a:rPr>
              <a:t>안드로이드</a:t>
            </a: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2800" b="1" i="1" dirty="0" err="1">
                <a:solidFill>
                  <a:schemeClr val="bg1">
                    <a:lumMod val="50000"/>
                  </a:schemeClr>
                </a:solidFill>
              </a:rPr>
              <a:t>Web·Android</a:t>
            </a:r>
            <a:endParaRPr lang="en-US" altLang="ko-KR" sz="2800" b="1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607755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논의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Issue</a:t>
            </a:r>
          </a:p>
        </p:txBody>
      </p:sp>
      <p:sp>
        <p:nvSpPr>
          <p:cNvPr id="2" name="모서리가 둥근 직사각형 1"/>
          <p:cNvSpPr/>
          <p:nvPr/>
        </p:nvSpPr>
        <p:spPr>
          <a:xfrm>
            <a:off x="945931" y="1755228"/>
            <a:ext cx="4351283" cy="192339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mtClean="0">
                <a:solidFill>
                  <a:schemeClr val="tx1"/>
                </a:solidFill>
              </a:rPr>
              <a:t>전현규</a:t>
            </a:r>
            <a:endParaRPr lang="en-US" altLang="ko-KR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mtClean="0">
                <a:solidFill>
                  <a:schemeClr val="tx1"/>
                </a:solidFill>
              </a:rPr>
              <a:t>금주는 이러한 내용을 진행했습니다</a:t>
            </a:r>
            <a:r>
              <a:rPr lang="en-US" altLang="ko-KR" smtClean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smtClean="0">
              <a:solidFill>
                <a:schemeClr val="tx1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6571058" y="1755228"/>
            <a:ext cx="4351283" cy="192339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mtClean="0">
                <a:solidFill>
                  <a:schemeClr val="tx1"/>
                </a:solidFill>
              </a:rPr>
              <a:t>김형준</a:t>
            </a:r>
            <a:endParaRPr lang="en-US" altLang="ko-KR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mtClean="0">
                <a:solidFill>
                  <a:schemeClr val="tx1"/>
                </a:solidFill>
              </a:rPr>
              <a:t>ㅇㅇㅇ</a:t>
            </a:r>
            <a:r>
              <a:rPr lang="en-US" altLang="ko-KR">
                <a:solidFill>
                  <a:schemeClr val="tx1"/>
                </a:solidFill>
              </a:rPr>
              <a:t>(</a:t>
            </a:r>
            <a:r>
              <a:rPr lang="ko-KR" altLang="en-US">
                <a:solidFill>
                  <a:schemeClr val="tx1"/>
                </a:solidFill>
              </a:rPr>
              <a:t>구체적으로 써주세요</a:t>
            </a:r>
            <a:r>
              <a:rPr lang="en-US" altLang="ko-KR" smtClean="0">
                <a:solidFill>
                  <a:schemeClr val="tx1"/>
                </a:solidFill>
              </a:rPr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smtClean="0">
                <a:solidFill>
                  <a:schemeClr val="tx1"/>
                </a:solidFill>
              </a:rPr>
              <a:t>ㅇㅇㅇㅇㅇ</a:t>
            </a:r>
            <a:r>
              <a:rPr lang="en-US" altLang="ko-KR" smtClean="0">
                <a:solidFill>
                  <a:schemeClr val="tx1"/>
                </a:solidFill>
              </a:rPr>
              <a:t>(</a:t>
            </a:r>
            <a:r>
              <a:rPr lang="ko-KR" altLang="en-US" smtClean="0">
                <a:solidFill>
                  <a:schemeClr val="tx1"/>
                </a:solidFill>
              </a:rPr>
              <a:t>구체적으로 써주세요</a:t>
            </a:r>
            <a:r>
              <a:rPr lang="en-US" altLang="ko-KR" smtClean="0">
                <a:solidFill>
                  <a:schemeClr val="tx1"/>
                </a:solidFill>
              </a:rPr>
              <a:t>)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945931" y="4114986"/>
            <a:ext cx="4351283" cy="192339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mtClean="0">
                <a:solidFill>
                  <a:schemeClr val="tx1"/>
                </a:solidFill>
              </a:rPr>
              <a:t>한송우</a:t>
            </a:r>
            <a:endParaRPr lang="en-US" altLang="ko-KR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mtClean="0">
                <a:solidFill>
                  <a:schemeClr val="tx1"/>
                </a:solidFill>
              </a:rPr>
              <a:t>ㅇㅇㅇ</a:t>
            </a:r>
            <a:r>
              <a:rPr lang="en-US" altLang="ko-KR" smtClean="0">
                <a:solidFill>
                  <a:schemeClr val="tx1"/>
                </a:solidFill>
              </a:rPr>
              <a:t>(</a:t>
            </a:r>
            <a:r>
              <a:rPr lang="ko-KR" altLang="en-US" smtClean="0">
                <a:solidFill>
                  <a:schemeClr val="tx1"/>
                </a:solidFill>
              </a:rPr>
              <a:t>구체적으로 써주세요</a:t>
            </a:r>
            <a:r>
              <a:rPr lang="en-US" altLang="ko-KR" smtClean="0">
                <a:solidFill>
                  <a:schemeClr val="tx1"/>
                </a:solidFill>
              </a:rPr>
              <a:t>)</a:t>
            </a:r>
          </a:p>
          <a:p>
            <a:pPr marL="285750" indent="-285750">
              <a:buFontTx/>
              <a:buChar char="-"/>
            </a:pPr>
            <a:endParaRPr lang="en-US" altLang="ko-KR" smtClean="0">
              <a:solidFill>
                <a:schemeClr val="tx1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6571058" y="4114986"/>
            <a:ext cx="4351283" cy="192339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mtClean="0">
                <a:solidFill>
                  <a:schemeClr val="tx1"/>
                </a:solidFill>
              </a:rPr>
              <a:t>최민기</a:t>
            </a:r>
            <a:endParaRPr lang="en-US" altLang="ko-KR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mtClean="0">
                <a:solidFill>
                  <a:schemeClr val="tx1"/>
                </a:solidFill>
              </a:rPr>
              <a:t>ㅇㅇㅇ</a:t>
            </a:r>
            <a:r>
              <a:rPr lang="en-US" altLang="ko-KR">
                <a:solidFill>
                  <a:schemeClr val="tx1"/>
                </a:solidFill>
              </a:rPr>
              <a:t>(</a:t>
            </a:r>
            <a:r>
              <a:rPr lang="ko-KR" altLang="en-US">
                <a:solidFill>
                  <a:schemeClr val="tx1"/>
                </a:solidFill>
              </a:rPr>
              <a:t>구체적으로 써주세요</a:t>
            </a:r>
            <a:r>
              <a:rPr lang="en-US" altLang="ko-KR" smtClean="0">
                <a:solidFill>
                  <a:schemeClr val="tx1"/>
                </a:solidFill>
              </a:rPr>
              <a:t>)</a:t>
            </a:r>
            <a:endParaRPr lang="en-US" altLang="ko-KR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mtClean="0">
                <a:solidFill>
                  <a:schemeClr val="tx1"/>
                </a:solidFill>
              </a:rPr>
              <a:t>ㅇㅇㅇㅇㅇ</a:t>
            </a:r>
            <a:r>
              <a:rPr lang="en-US" altLang="ko-KR" smtClean="0">
                <a:solidFill>
                  <a:schemeClr val="tx1"/>
                </a:solidFill>
              </a:rPr>
              <a:t>(</a:t>
            </a:r>
            <a:r>
              <a:rPr lang="ko-KR" altLang="en-US" smtClean="0">
                <a:solidFill>
                  <a:schemeClr val="tx1"/>
                </a:solidFill>
              </a:rPr>
              <a:t>구체적으로 써주세요</a:t>
            </a:r>
            <a:r>
              <a:rPr lang="en-US" altLang="ko-KR" smtClean="0">
                <a:solidFill>
                  <a:schemeClr val="tx1"/>
                </a:solidFill>
              </a:rPr>
              <a:t>)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77269" y="1243914"/>
            <a:ext cx="4166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[</a:t>
            </a:r>
            <a:r>
              <a:rPr lang="ko-KR" altLang="en-US" smtClean="0"/>
              <a:t>논의</a:t>
            </a:r>
            <a:r>
              <a:rPr lang="en-US" altLang="ko-KR" smtClean="0"/>
              <a:t>]</a:t>
            </a:r>
            <a:r>
              <a:rPr lang="ko-KR" altLang="en-US"/>
              <a:t> </a:t>
            </a:r>
            <a:r>
              <a:rPr lang="ko-KR" altLang="en-US" smtClean="0"/>
              <a:t>금주 진행사항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9045089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논의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Issue</a:t>
            </a:r>
          </a:p>
        </p:txBody>
      </p:sp>
      <p:sp>
        <p:nvSpPr>
          <p:cNvPr id="2" name="모서리가 둥근 직사각형 1"/>
          <p:cNvSpPr/>
          <p:nvPr/>
        </p:nvSpPr>
        <p:spPr>
          <a:xfrm>
            <a:off x="945931" y="1755228"/>
            <a:ext cx="4351283" cy="192339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mtClean="0">
                <a:solidFill>
                  <a:schemeClr val="tx1"/>
                </a:solidFill>
              </a:rPr>
              <a:t>전현규</a:t>
            </a:r>
            <a:endParaRPr lang="en-US" altLang="ko-KR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mtClean="0">
                <a:solidFill>
                  <a:schemeClr val="tx1"/>
                </a:solidFill>
              </a:rPr>
              <a:t>다음주는 이러한 내용을 진행할 계획입니다</a:t>
            </a:r>
            <a:r>
              <a:rPr lang="en-US" altLang="ko-KR" smtClean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8" name="모서리가 둥근 직사각형 17"/>
          <p:cNvSpPr/>
          <p:nvPr/>
        </p:nvSpPr>
        <p:spPr>
          <a:xfrm>
            <a:off x="6571058" y="1755228"/>
            <a:ext cx="4351283" cy="192339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mtClean="0">
                <a:solidFill>
                  <a:schemeClr val="tx1"/>
                </a:solidFill>
              </a:rPr>
              <a:t>김형준</a:t>
            </a:r>
            <a:endParaRPr lang="en-US" altLang="ko-KR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mtClean="0">
                <a:solidFill>
                  <a:schemeClr val="tx1"/>
                </a:solidFill>
              </a:rPr>
              <a:t>ㅇㅇㅇ</a:t>
            </a:r>
            <a:r>
              <a:rPr lang="en-US" altLang="ko-KR">
                <a:solidFill>
                  <a:schemeClr val="tx1"/>
                </a:solidFill>
              </a:rPr>
              <a:t>(</a:t>
            </a:r>
            <a:r>
              <a:rPr lang="ko-KR" altLang="en-US">
                <a:solidFill>
                  <a:schemeClr val="tx1"/>
                </a:solidFill>
              </a:rPr>
              <a:t>구체적으로 써주세요</a:t>
            </a:r>
            <a:r>
              <a:rPr lang="en-US" altLang="ko-KR" smtClean="0">
                <a:solidFill>
                  <a:schemeClr val="tx1"/>
                </a:solidFill>
              </a:rPr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smtClean="0">
                <a:solidFill>
                  <a:schemeClr val="tx1"/>
                </a:solidFill>
              </a:rPr>
              <a:t>ㅇㅇㅇㅇㅇ</a:t>
            </a:r>
            <a:r>
              <a:rPr lang="en-US" altLang="ko-KR" smtClean="0">
                <a:solidFill>
                  <a:schemeClr val="tx1"/>
                </a:solidFill>
              </a:rPr>
              <a:t>(</a:t>
            </a:r>
            <a:r>
              <a:rPr lang="ko-KR" altLang="en-US" smtClean="0">
                <a:solidFill>
                  <a:schemeClr val="tx1"/>
                </a:solidFill>
              </a:rPr>
              <a:t>구체적으로 써주세요</a:t>
            </a:r>
            <a:r>
              <a:rPr lang="en-US" altLang="ko-KR" smtClean="0">
                <a:solidFill>
                  <a:schemeClr val="tx1"/>
                </a:solidFill>
              </a:rPr>
              <a:t>)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945931" y="4114986"/>
            <a:ext cx="4351283" cy="192339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mtClean="0">
                <a:solidFill>
                  <a:schemeClr val="tx1"/>
                </a:solidFill>
              </a:rPr>
              <a:t>한송우</a:t>
            </a:r>
            <a:endParaRPr lang="en-US" altLang="ko-KR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mtClean="0">
                <a:solidFill>
                  <a:schemeClr val="tx1"/>
                </a:solidFill>
              </a:rPr>
              <a:t>ㅇㅇㅇ</a:t>
            </a:r>
            <a:r>
              <a:rPr lang="en-US" altLang="ko-KR" smtClean="0">
                <a:solidFill>
                  <a:schemeClr val="tx1"/>
                </a:solidFill>
              </a:rPr>
              <a:t>(</a:t>
            </a:r>
            <a:r>
              <a:rPr lang="ko-KR" altLang="en-US" smtClean="0">
                <a:solidFill>
                  <a:schemeClr val="tx1"/>
                </a:solidFill>
              </a:rPr>
              <a:t>구체적으로 써주세요</a:t>
            </a:r>
            <a:r>
              <a:rPr lang="en-US" altLang="ko-KR" smtClean="0">
                <a:solidFill>
                  <a:schemeClr val="tx1"/>
                </a:solidFill>
              </a:rPr>
              <a:t>)</a:t>
            </a:r>
          </a:p>
          <a:p>
            <a:pPr marL="285750" indent="-285750">
              <a:buFontTx/>
              <a:buChar char="-"/>
            </a:pPr>
            <a:endParaRPr lang="en-US" altLang="ko-KR" smtClean="0">
              <a:solidFill>
                <a:schemeClr val="tx1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6571058" y="4114986"/>
            <a:ext cx="4351283" cy="192339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mtClean="0">
                <a:solidFill>
                  <a:schemeClr val="tx1"/>
                </a:solidFill>
              </a:rPr>
              <a:t>최민기</a:t>
            </a:r>
            <a:endParaRPr lang="en-US" altLang="ko-KR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mtClean="0">
                <a:solidFill>
                  <a:schemeClr val="tx1"/>
                </a:solidFill>
              </a:rPr>
              <a:t>ㅇㅇㅇ</a:t>
            </a:r>
            <a:r>
              <a:rPr lang="en-US" altLang="ko-KR">
                <a:solidFill>
                  <a:schemeClr val="tx1"/>
                </a:solidFill>
              </a:rPr>
              <a:t>(</a:t>
            </a:r>
            <a:r>
              <a:rPr lang="ko-KR" altLang="en-US">
                <a:solidFill>
                  <a:schemeClr val="tx1"/>
                </a:solidFill>
              </a:rPr>
              <a:t>구체적으로 써주세요</a:t>
            </a:r>
            <a:r>
              <a:rPr lang="en-US" altLang="ko-KR" smtClean="0">
                <a:solidFill>
                  <a:schemeClr val="tx1"/>
                </a:solidFill>
              </a:rPr>
              <a:t>)</a:t>
            </a:r>
            <a:endParaRPr lang="en-US" altLang="ko-KR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mtClean="0">
                <a:solidFill>
                  <a:schemeClr val="tx1"/>
                </a:solidFill>
              </a:rPr>
              <a:t>ㅇㅇㅇㅇㅇ</a:t>
            </a:r>
            <a:r>
              <a:rPr lang="en-US" altLang="ko-KR" smtClean="0">
                <a:solidFill>
                  <a:schemeClr val="tx1"/>
                </a:solidFill>
              </a:rPr>
              <a:t>(</a:t>
            </a:r>
            <a:r>
              <a:rPr lang="ko-KR" altLang="en-US" smtClean="0">
                <a:solidFill>
                  <a:schemeClr val="tx1"/>
                </a:solidFill>
              </a:rPr>
              <a:t>구체적으로 써주세요</a:t>
            </a:r>
            <a:r>
              <a:rPr lang="en-US" altLang="ko-KR" smtClean="0">
                <a:solidFill>
                  <a:schemeClr val="tx1"/>
                </a:solidFill>
              </a:rPr>
              <a:t>)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77269" y="1243914"/>
            <a:ext cx="4166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[</a:t>
            </a:r>
            <a:r>
              <a:rPr lang="ko-KR" altLang="en-US" smtClean="0"/>
              <a:t>논의</a:t>
            </a:r>
            <a:r>
              <a:rPr lang="en-US" altLang="ko-KR" smtClean="0"/>
              <a:t>]</a:t>
            </a:r>
            <a:r>
              <a:rPr lang="ko-KR" altLang="en-US"/>
              <a:t> </a:t>
            </a:r>
            <a:r>
              <a:rPr lang="ko-KR" altLang="en-US" smtClean="0"/>
              <a:t>차주 진행계획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997542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그룹 57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59" name="양쪽 모서리가 둥근 사각형 58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양쪽 모서리가 둥근 사각형 59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양쪽 모서리가 둥근 사각형 60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2" name="양쪽 모서리가 둥근 사각형 61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3" name="양쪽 모서리가 둥근 사각형 62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4" name="자유형 6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5" name="자유형 64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모서리가 둥근 직사각형 65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0" name="직선 연결선 29"/>
          <p:cNvCxnSpPr>
            <a:stCxn id="38" idx="0"/>
            <a:endCxn id="19" idx="2"/>
          </p:cNvCxnSpPr>
          <p:nvPr/>
        </p:nvCxnSpPr>
        <p:spPr>
          <a:xfrm flipV="1">
            <a:off x="1533288" y="2780972"/>
            <a:ext cx="0" cy="1423786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/>
          <p:cNvCxnSpPr>
            <a:stCxn id="40" idx="0"/>
            <a:endCxn id="20" idx="2"/>
          </p:cNvCxnSpPr>
          <p:nvPr/>
        </p:nvCxnSpPr>
        <p:spPr>
          <a:xfrm flipV="1">
            <a:off x="3361403" y="2780972"/>
            <a:ext cx="0" cy="1423786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연결선 110"/>
          <p:cNvCxnSpPr>
            <a:stCxn id="47" idx="0"/>
            <a:endCxn id="22" idx="2"/>
          </p:cNvCxnSpPr>
          <p:nvPr/>
        </p:nvCxnSpPr>
        <p:spPr>
          <a:xfrm flipV="1">
            <a:off x="5189518" y="2780972"/>
            <a:ext cx="0" cy="56563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/>
          <p:cNvCxnSpPr>
            <a:endCxn id="21" idx="2"/>
          </p:cNvCxnSpPr>
          <p:nvPr/>
        </p:nvCxnSpPr>
        <p:spPr>
          <a:xfrm flipV="1">
            <a:off x="7017633" y="2763562"/>
            <a:ext cx="0" cy="120934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연결선 116"/>
          <p:cNvCxnSpPr>
            <a:endCxn id="23" idx="2"/>
          </p:cNvCxnSpPr>
          <p:nvPr/>
        </p:nvCxnSpPr>
        <p:spPr>
          <a:xfrm flipV="1">
            <a:off x="8838391" y="2763562"/>
            <a:ext cx="7357" cy="161925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연결선 119"/>
          <p:cNvCxnSpPr>
            <a:endCxn id="28" idx="2"/>
          </p:cNvCxnSpPr>
          <p:nvPr/>
        </p:nvCxnSpPr>
        <p:spPr>
          <a:xfrm flipV="1">
            <a:off x="10673255" y="2763562"/>
            <a:ext cx="606" cy="75214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2535958" y="1156092"/>
            <a:ext cx="1650890" cy="357693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로그인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4364073" y="1156092"/>
            <a:ext cx="1650890" cy="357693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회원가입</a:t>
            </a:r>
          </a:p>
        </p:txBody>
      </p:sp>
      <p:grpSp>
        <p:nvGrpSpPr>
          <p:cNvPr id="18" name="그룹 17"/>
          <p:cNvGrpSpPr/>
          <p:nvPr/>
        </p:nvGrpSpPr>
        <p:grpSpPr>
          <a:xfrm>
            <a:off x="9848416" y="2405869"/>
            <a:ext cx="1650890" cy="1281016"/>
            <a:chOff x="13632685" y="260768"/>
            <a:chExt cx="1790921" cy="1801121"/>
          </a:xfrm>
        </p:grpSpPr>
        <p:sp>
          <p:nvSpPr>
            <p:cNvPr id="28" name="직사각형 27"/>
            <p:cNvSpPr/>
            <p:nvPr/>
          </p:nvSpPr>
          <p:spPr>
            <a:xfrm>
              <a:off x="13632685" y="260768"/>
              <a:ext cx="1790921" cy="50292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err="1">
                  <a:solidFill>
                    <a:sysClr val="windowText" lastClr="000000"/>
                  </a:solidFill>
                </a:rPr>
                <a:t>마이페이지</a:t>
              </a:r>
              <a:endParaRPr lang="ko-KR" altLang="en-US" sz="14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13632685" y="955681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err="1"/>
                <a:t>내정보</a:t>
              </a:r>
              <a:endParaRPr lang="ko-KR" altLang="en-US" sz="1400" dirty="0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13632685" y="1558969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주문</a:t>
              </a:r>
              <a:r>
                <a:rPr lang="en-US" altLang="ko-KR" sz="1400" dirty="0"/>
                <a:t>/</a:t>
              </a:r>
              <a:r>
                <a:rPr lang="ko-KR" altLang="en-US" sz="1400" dirty="0"/>
                <a:t>배송 조회</a:t>
              </a:r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707843" y="2423279"/>
            <a:ext cx="1650890" cy="2139172"/>
            <a:chOff x="6032279" y="260768"/>
            <a:chExt cx="1790921" cy="3007697"/>
          </a:xfrm>
        </p:grpSpPr>
        <p:sp>
          <p:nvSpPr>
            <p:cNvPr id="19" name="직사각형 18"/>
            <p:cNvSpPr/>
            <p:nvPr/>
          </p:nvSpPr>
          <p:spPr>
            <a:xfrm>
              <a:off x="6032279" y="260768"/>
              <a:ext cx="1790921" cy="50292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ysClr val="windowText" lastClr="000000"/>
                  </a:solidFill>
                </a:rPr>
                <a:t>조립</a:t>
              </a:r>
              <a:r>
                <a:rPr lang="en-US" altLang="ko-KR" sz="1400" b="1" dirty="0">
                  <a:solidFill>
                    <a:sysClr val="windowText" lastClr="000000"/>
                  </a:solidFill>
                </a:rPr>
                <a:t> </a:t>
              </a:r>
              <a:r>
                <a:rPr lang="ko-KR" altLang="en-US" sz="1400" b="1" dirty="0">
                  <a:solidFill>
                    <a:sysClr val="windowText" lastClr="000000"/>
                  </a:solidFill>
                </a:rPr>
                <a:t>컴퓨터</a:t>
              </a: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6032279" y="955681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조립</a:t>
              </a:r>
              <a:r>
                <a:rPr lang="en-US" altLang="ko-KR" sz="1400" dirty="0"/>
                <a:t> </a:t>
              </a:r>
              <a:r>
                <a:rPr lang="ko-KR" altLang="en-US" sz="1400" dirty="0"/>
                <a:t>컴퓨터 목록</a:t>
              </a: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6032279" y="1558969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조립</a:t>
              </a:r>
              <a:r>
                <a:rPr lang="en-US" altLang="ko-KR" sz="1400" dirty="0"/>
                <a:t> </a:t>
              </a:r>
              <a:r>
                <a:rPr lang="ko-KR" altLang="en-US" sz="1400" dirty="0"/>
                <a:t>컴퓨터 상세</a:t>
              </a: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6032279" y="2162257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장바구니 추가</a:t>
              </a: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6032279" y="2765545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구매</a:t>
              </a:r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2535958" y="2423279"/>
            <a:ext cx="1650890" cy="2139172"/>
            <a:chOff x="8611649" y="260768"/>
            <a:chExt cx="1790921" cy="3007697"/>
          </a:xfrm>
        </p:grpSpPr>
        <p:sp>
          <p:nvSpPr>
            <p:cNvPr id="20" name="직사각형 19"/>
            <p:cNvSpPr/>
            <p:nvPr/>
          </p:nvSpPr>
          <p:spPr>
            <a:xfrm>
              <a:off x="8611649" y="260768"/>
              <a:ext cx="1790921" cy="50292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ysClr val="windowText" lastClr="000000"/>
                  </a:solidFill>
                </a:rPr>
                <a:t>컴퓨터 부품</a:t>
              </a: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8611649" y="955681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컴퓨터 부품 목록</a:t>
              </a: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8611649" y="1558969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컴퓨터 부품 상세</a:t>
              </a: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8611649" y="2162257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장바구니 추가</a:t>
              </a: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8611649" y="2765545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구매</a:t>
              </a:r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8020303" y="2405869"/>
            <a:ext cx="1650890" cy="2139172"/>
            <a:chOff x="10381" y="260768"/>
            <a:chExt cx="1790921" cy="3007697"/>
          </a:xfrm>
        </p:grpSpPr>
        <p:sp>
          <p:nvSpPr>
            <p:cNvPr id="23" name="직사각형 22"/>
            <p:cNvSpPr/>
            <p:nvPr/>
          </p:nvSpPr>
          <p:spPr>
            <a:xfrm>
              <a:off x="10381" y="260768"/>
              <a:ext cx="1790921" cy="50292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ysClr val="windowText" lastClr="000000"/>
                  </a:solidFill>
                </a:rPr>
                <a:t>고객센터</a:t>
              </a: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10381" y="955681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공지사항</a:t>
              </a: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10381" y="1558969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문의사항</a:t>
              </a: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10381" y="2162257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AS</a:t>
              </a:r>
              <a:r>
                <a:rPr lang="ko-KR" altLang="en-US" sz="1400" dirty="0"/>
                <a:t> 신청</a:t>
              </a: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10381" y="2765545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상품후기</a:t>
              </a: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4364073" y="2423279"/>
            <a:ext cx="1650890" cy="1281016"/>
            <a:chOff x="2415945" y="260768"/>
            <a:chExt cx="1790921" cy="1801121"/>
          </a:xfrm>
        </p:grpSpPr>
        <p:sp>
          <p:nvSpPr>
            <p:cNvPr id="22" name="직사각형 21"/>
            <p:cNvSpPr/>
            <p:nvPr/>
          </p:nvSpPr>
          <p:spPr>
            <a:xfrm>
              <a:off x="2415945" y="260768"/>
              <a:ext cx="1790921" cy="50292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ysClr val="windowText" lastClr="000000"/>
                  </a:solidFill>
                </a:rPr>
                <a:t>견적 문의</a:t>
              </a: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2415945" y="955681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견적 문의</a:t>
              </a: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2415945" y="1558969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견적 목록</a:t>
              </a:r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6192188" y="2405869"/>
            <a:ext cx="1650890" cy="1710094"/>
            <a:chOff x="11277657" y="260768"/>
            <a:chExt cx="1790921" cy="2404409"/>
          </a:xfrm>
        </p:grpSpPr>
        <p:sp>
          <p:nvSpPr>
            <p:cNvPr id="21" name="직사각형 20"/>
            <p:cNvSpPr/>
            <p:nvPr/>
          </p:nvSpPr>
          <p:spPr>
            <a:xfrm>
              <a:off x="11277657" y="260768"/>
              <a:ext cx="1790921" cy="50292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ysClr val="windowText" lastClr="000000"/>
                  </a:solidFill>
                </a:rPr>
                <a:t>장바구니</a:t>
              </a: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11277657" y="955681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장바구니 목록</a:t>
              </a: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11277657" y="1558969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장바구니 삭제</a:t>
              </a: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11277657" y="2162257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구매</a:t>
              </a:r>
            </a:p>
          </p:txBody>
        </p:sp>
      </p:grpSp>
      <p:sp>
        <p:nvSpPr>
          <p:cNvPr id="52" name="직사각형 51"/>
          <p:cNvSpPr/>
          <p:nvPr/>
        </p:nvSpPr>
        <p:spPr>
          <a:xfrm>
            <a:off x="707843" y="5681157"/>
            <a:ext cx="1650890" cy="357693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회원 관리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2535958" y="5681157"/>
            <a:ext cx="1650890" cy="357693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상품 관리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4364073" y="5681157"/>
            <a:ext cx="1650890" cy="357693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주문 관리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6192188" y="5681157"/>
            <a:ext cx="1650890" cy="357693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AS </a:t>
            </a:r>
            <a:r>
              <a:rPr lang="ko-KR" altLang="en-US" sz="1400" dirty="0"/>
              <a:t>관리</a:t>
            </a:r>
          </a:p>
        </p:txBody>
      </p:sp>
      <p:sp>
        <p:nvSpPr>
          <p:cNvPr id="2" name="모서리가 둥근 직사각형 1"/>
          <p:cNvSpPr/>
          <p:nvPr/>
        </p:nvSpPr>
        <p:spPr>
          <a:xfrm>
            <a:off x="707843" y="1120483"/>
            <a:ext cx="1650890" cy="428911"/>
          </a:xfrm>
          <a:prstGeom prst="roundRect">
            <a:avLst>
              <a:gd name="adj" fmla="val 48258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비회원</a:t>
            </a:r>
          </a:p>
        </p:txBody>
      </p:sp>
      <p:sp>
        <p:nvSpPr>
          <p:cNvPr id="56" name="모서리가 둥근 직사각형 55"/>
          <p:cNvSpPr/>
          <p:nvPr/>
        </p:nvSpPr>
        <p:spPr>
          <a:xfrm>
            <a:off x="6192188" y="1120483"/>
            <a:ext cx="1650890" cy="428911"/>
          </a:xfrm>
          <a:prstGeom prst="roundRect">
            <a:avLst>
              <a:gd name="adj" fmla="val 48258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회원</a:t>
            </a:r>
          </a:p>
        </p:txBody>
      </p:sp>
      <p:sp>
        <p:nvSpPr>
          <p:cNvPr id="57" name="모서리가 둥근 직사각형 56"/>
          <p:cNvSpPr/>
          <p:nvPr/>
        </p:nvSpPr>
        <p:spPr>
          <a:xfrm>
            <a:off x="707843" y="4939840"/>
            <a:ext cx="1650890" cy="428911"/>
          </a:xfrm>
          <a:prstGeom prst="roundRect">
            <a:avLst>
              <a:gd name="adj" fmla="val 48258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관리자</a:t>
            </a:r>
            <a:endParaRPr lang="ko-KR" altLang="en-US" sz="1400" dirty="0"/>
          </a:p>
        </p:txBody>
      </p:sp>
      <p:sp>
        <p:nvSpPr>
          <p:cNvPr id="67" name="직사각형 6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흐름도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Flow Chart</a:t>
            </a:r>
          </a:p>
        </p:txBody>
      </p:sp>
      <p:cxnSp>
        <p:nvCxnSpPr>
          <p:cNvPr id="70" name="직선 연결선 69"/>
          <p:cNvCxnSpPr>
            <a:stCxn id="2" idx="3"/>
            <a:endCxn id="24" idx="1"/>
          </p:cNvCxnSpPr>
          <p:nvPr/>
        </p:nvCxnSpPr>
        <p:spPr>
          <a:xfrm>
            <a:off x="2358733" y="1334939"/>
            <a:ext cx="1772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>
            <a:stCxn id="24" idx="3"/>
            <a:endCxn id="25" idx="1"/>
          </p:cNvCxnSpPr>
          <p:nvPr/>
        </p:nvCxnSpPr>
        <p:spPr>
          <a:xfrm>
            <a:off x="4186848" y="1334939"/>
            <a:ext cx="1772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/>
          <p:cNvCxnSpPr>
            <a:stCxn id="57" idx="2"/>
            <a:endCxn id="52" idx="0"/>
          </p:cNvCxnSpPr>
          <p:nvPr/>
        </p:nvCxnSpPr>
        <p:spPr>
          <a:xfrm>
            <a:off x="1533288" y="5368751"/>
            <a:ext cx="0" cy="3124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꺾인 연결선 95"/>
          <p:cNvCxnSpPr>
            <a:stCxn id="56" idx="2"/>
            <a:endCxn id="19" idx="0"/>
          </p:cNvCxnSpPr>
          <p:nvPr/>
        </p:nvCxnSpPr>
        <p:spPr>
          <a:xfrm rot="5400000">
            <a:off x="3838519" y="-755836"/>
            <a:ext cx="873885" cy="5484345"/>
          </a:xfrm>
          <a:prstGeom prst="bentConnector3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꺾인 연결선 96"/>
          <p:cNvCxnSpPr>
            <a:stCxn id="57" idx="2"/>
            <a:endCxn id="53" idx="0"/>
          </p:cNvCxnSpPr>
          <p:nvPr/>
        </p:nvCxnSpPr>
        <p:spPr>
          <a:xfrm rot="16200000" flipH="1">
            <a:off x="2291142" y="4610896"/>
            <a:ext cx="312406" cy="182811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꺾인 연결선 99"/>
          <p:cNvCxnSpPr>
            <a:stCxn id="57" idx="2"/>
            <a:endCxn id="54" idx="0"/>
          </p:cNvCxnSpPr>
          <p:nvPr/>
        </p:nvCxnSpPr>
        <p:spPr>
          <a:xfrm rot="16200000" flipH="1">
            <a:off x="3205200" y="3696839"/>
            <a:ext cx="312406" cy="365623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꺾인 연결선 102"/>
          <p:cNvCxnSpPr>
            <a:stCxn id="57" idx="2"/>
            <a:endCxn id="55" idx="0"/>
          </p:cNvCxnSpPr>
          <p:nvPr/>
        </p:nvCxnSpPr>
        <p:spPr>
          <a:xfrm rot="16200000" flipH="1">
            <a:off x="4119257" y="2782781"/>
            <a:ext cx="312406" cy="548434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꺾인 연결선 124"/>
          <p:cNvCxnSpPr>
            <a:stCxn id="56" idx="2"/>
            <a:endCxn id="20" idx="0"/>
          </p:cNvCxnSpPr>
          <p:nvPr/>
        </p:nvCxnSpPr>
        <p:spPr>
          <a:xfrm rot="5400000">
            <a:off x="4752576" y="158221"/>
            <a:ext cx="873885" cy="3656230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꺾인 연결선 127"/>
          <p:cNvCxnSpPr>
            <a:stCxn id="56" idx="2"/>
            <a:endCxn id="22" idx="0"/>
          </p:cNvCxnSpPr>
          <p:nvPr/>
        </p:nvCxnSpPr>
        <p:spPr>
          <a:xfrm rot="5400000">
            <a:off x="5666634" y="1072279"/>
            <a:ext cx="873885" cy="1828115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꺾인 연결선 131"/>
          <p:cNvCxnSpPr>
            <a:stCxn id="56" idx="2"/>
            <a:endCxn id="21" idx="0"/>
          </p:cNvCxnSpPr>
          <p:nvPr/>
        </p:nvCxnSpPr>
        <p:spPr>
          <a:xfrm rot="5400000">
            <a:off x="6589396" y="1977631"/>
            <a:ext cx="856475" cy="12700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직선 연결선 155"/>
          <p:cNvCxnSpPr>
            <a:stCxn id="25" idx="3"/>
            <a:endCxn id="56" idx="1"/>
          </p:cNvCxnSpPr>
          <p:nvPr/>
        </p:nvCxnSpPr>
        <p:spPr>
          <a:xfrm>
            <a:off x="6014963" y="1334939"/>
            <a:ext cx="1772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꺾인 연결선 164"/>
          <p:cNvCxnSpPr>
            <a:stCxn id="56" idx="2"/>
            <a:endCxn id="23" idx="0"/>
          </p:cNvCxnSpPr>
          <p:nvPr/>
        </p:nvCxnSpPr>
        <p:spPr>
          <a:xfrm rot="16200000" flipH="1">
            <a:off x="7503453" y="1063573"/>
            <a:ext cx="856475" cy="1828115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꺾인 연결선 167"/>
          <p:cNvCxnSpPr>
            <a:stCxn id="56" idx="2"/>
            <a:endCxn id="28" idx="0"/>
          </p:cNvCxnSpPr>
          <p:nvPr/>
        </p:nvCxnSpPr>
        <p:spPr>
          <a:xfrm rot="16200000" flipH="1">
            <a:off x="8417510" y="149517"/>
            <a:ext cx="856475" cy="3656228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직선 연결선 174"/>
          <p:cNvCxnSpPr/>
          <p:nvPr/>
        </p:nvCxnSpPr>
        <p:spPr>
          <a:xfrm>
            <a:off x="2447345" y="3980861"/>
            <a:ext cx="0" cy="770665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직선 연결선 175"/>
          <p:cNvCxnSpPr/>
          <p:nvPr/>
        </p:nvCxnSpPr>
        <p:spPr>
          <a:xfrm>
            <a:off x="4297105" y="3931375"/>
            <a:ext cx="0" cy="820151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직선 연결선 181"/>
          <p:cNvCxnSpPr/>
          <p:nvPr/>
        </p:nvCxnSpPr>
        <p:spPr>
          <a:xfrm>
            <a:off x="2447345" y="4751526"/>
            <a:ext cx="3648655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직선 연결선 185"/>
          <p:cNvCxnSpPr/>
          <p:nvPr/>
        </p:nvCxnSpPr>
        <p:spPr>
          <a:xfrm flipV="1">
            <a:off x="6096000" y="3139636"/>
            <a:ext cx="0" cy="161189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직선 연결선 187"/>
          <p:cNvCxnSpPr/>
          <p:nvPr/>
        </p:nvCxnSpPr>
        <p:spPr>
          <a:xfrm>
            <a:off x="6096000" y="3139636"/>
            <a:ext cx="96188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직선 연결선 190"/>
          <p:cNvCxnSpPr/>
          <p:nvPr/>
        </p:nvCxnSpPr>
        <p:spPr>
          <a:xfrm>
            <a:off x="4186848" y="3931375"/>
            <a:ext cx="110257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직선 연결선 192"/>
          <p:cNvCxnSpPr/>
          <p:nvPr/>
        </p:nvCxnSpPr>
        <p:spPr>
          <a:xfrm flipV="1">
            <a:off x="2359313" y="3980861"/>
            <a:ext cx="88032" cy="390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5047773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논의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Issue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FC5FF861-6DF0-4DCF-8542-36B8E9293364}"/>
              </a:ext>
            </a:extLst>
          </p:cNvPr>
          <p:cNvSpPr txBox="1"/>
          <p:nvPr/>
        </p:nvSpPr>
        <p:spPr>
          <a:xfrm>
            <a:off x="951602" y="1197888"/>
            <a:ext cx="44445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/>
              <a:t>이번주의 진행상황 및 이슈</a:t>
            </a:r>
            <a:endParaRPr lang="ko-KR" altLang="en-US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C0AE0B6A-CC52-48BC-961D-C5BA09945829}"/>
              </a:ext>
            </a:extLst>
          </p:cNvPr>
          <p:cNvSpPr txBox="1"/>
          <p:nvPr/>
        </p:nvSpPr>
        <p:spPr>
          <a:xfrm>
            <a:off x="951601" y="1683527"/>
            <a:ext cx="1084256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smtClean="0"/>
              <a:t>테이블을 작성하고 각자 담당하는 부분의 데이터 입력</a:t>
            </a:r>
            <a:endParaRPr lang="en-US" altLang="ko-KR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altLang="ko-KR"/>
          </a:p>
          <a:p>
            <a:pPr marL="457200" indent="-457200">
              <a:buAutoNum type="arabicPeriod"/>
            </a:pPr>
            <a:r>
              <a:rPr lang="en-US" altLang="ko-KR"/>
              <a:t>MVC</a:t>
            </a:r>
            <a:r>
              <a:rPr lang="ko-KR" altLang="en-US" smtClean="0"/>
              <a:t>패턴을 이용하여 </a:t>
            </a:r>
            <a:r>
              <a:rPr lang="ko-KR" altLang="en-US"/>
              <a:t>화면 </a:t>
            </a:r>
            <a:r>
              <a:rPr lang="ko-KR" altLang="en-US" smtClean="0"/>
              <a:t>구현</a:t>
            </a:r>
            <a:r>
              <a:rPr lang="en-US" altLang="ko-KR" smtClean="0"/>
              <a:t>, </a:t>
            </a:r>
            <a:r>
              <a:rPr lang="ko-KR" altLang="en-US" smtClean="0"/>
              <a:t>기능 구현</a:t>
            </a:r>
            <a:endParaRPr lang="en-US" altLang="ko-KR" smtClean="0"/>
          </a:p>
          <a:p>
            <a:pPr marL="457200" indent="-457200">
              <a:buAutoNum type="arabicPeriod"/>
            </a:pPr>
            <a:endParaRPr lang="en-US" altLang="ko-KR"/>
          </a:p>
          <a:p>
            <a:pPr marL="457200" indent="-457200">
              <a:buFontTx/>
              <a:buAutoNum type="arabicPeriod"/>
            </a:pPr>
            <a:r>
              <a:rPr lang="en-US" altLang="ko-KR"/>
              <a:t>ERD</a:t>
            </a:r>
            <a:r>
              <a:rPr lang="ko-KR" altLang="en-US"/>
              <a:t>를 기반으로 </a:t>
            </a:r>
            <a:r>
              <a:rPr lang="en-US" altLang="ko-KR"/>
              <a:t>VO</a:t>
            </a:r>
            <a:r>
              <a:rPr lang="ko-KR" altLang="en-US"/>
              <a:t>와 </a:t>
            </a:r>
            <a:r>
              <a:rPr lang="en-US" altLang="ko-KR"/>
              <a:t>DAO</a:t>
            </a:r>
            <a:r>
              <a:rPr lang="ko-KR" altLang="en-US"/>
              <a:t>를 생성</a:t>
            </a:r>
            <a:endParaRPr lang="en-US" altLang="ko-KR"/>
          </a:p>
          <a:p>
            <a:pPr marL="457200" indent="-457200">
              <a:buAutoNum type="arabicPeriod"/>
            </a:pPr>
            <a:endParaRPr lang="en-US" altLang="ko-KR" smtClean="0"/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FC5FF861-6DF0-4DCF-8542-36B8E9293364}"/>
              </a:ext>
            </a:extLst>
          </p:cNvPr>
          <p:cNvSpPr txBox="1"/>
          <p:nvPr/>
        </p:nvSpPr>
        <p:spPr>
          <a:xfrm>
            <a:off x="951602" y="3543843"/>
            <a:ext cx="40935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/>
              <a:t>아쉬운 점 및 앞으로의 </a:t>
            </a:r>
            <a:r>
              <a:rPr lang="ko-KR" altLang="en-US" sz="2400" dirty="0"/>
              <a:t>계획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C0AE0B6A-CC52-48BC-961D-C5BA09945829}"/>
              </a:ext>
            </a:extLst>
          </p:cNvPr>
          <p:cNvSpPr txBox="1"/>
          <p:nvPr/>
        </p:nvSpPr>
        <p:spPr>
          <a:xfrm>
            <a:off x="951602" y="4029482"/>
            <a:ext cx="1084256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AutoNum type="arabicPeriod"/>
            </a:pPr>
            <a:r>
              <a:rPr lang="ko-KR" altLang="en-US" smtClean="0"/>
              <a:t>다른 테이블의 </a:t>
            </a:r>
            <a:r>
              <a:rPr lang="ko-KR" altLang="en-US"/>
              <a:t>데이터가 필요한 테이블의 경우 입력이 </a:t>
            </a:r>
            <a:r>
              <a:rPr lang="ko-KR" altLang="en-US" smtClean="0"/>
              <a:t>지연</a:t>
            </a:r>
            <a:endParaRPr lang="en-US" altLang="ko-KR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ko-KR" altLang="en-US" smtClean="0"/>
              <a:t>조원과의  협력을 통해 빠른 데이터 입력</a:t>
            </a:r>
            <a:endParaRPr lang="en-US" altLang="ko-KR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altLang="ko-KR"/>
          </a:p>
          <a:p>
            <a:pPr marL="457200" indent="-457200">
              <a:buFontTx/>
              <a:buAutoNum type="arabicPeriod"/>
            </a:pPr>
            <a:r>
              <a:rPr lang="ko-KR" altLang="en-US" smtClean="0"/>
              <a:t>화면</a:t>
            </a:r>
            <a:r>
              <a:rPr lang="en-US" altLang="ko-KR" smtClean="0"/>
              <a:t>, </a:t>
            </a:r>
            <a:r>
              <a:rPr lang="ko-KR" altLang="en-US" smtClean="0"/>
              <a:t>기능의 미흡한</a:t>
            </a:r>
            <a:r>
              <a:rPr lang="en-US" altLang="ko-KR" smtClean="0"/>
              <a:t> </a:t>
            </a:r>
            <a:r>
              <a:rPr lang="ko-KR" altLang="en-US" smtClean="0"/>
              <a:t>부분 추가 수정</a:t>
            </a:r>
            <a:endParaRPr lang="en-US" altLang="ko-KR" smtClean="0"/>
          </a:p>
          <a:p>
            <a:pPr marL="457200" indent="-457200">
              <a:buFontTx/>
              <a:buAutoNum type="arabicPeriod"/>
            </a:pPr>
            <a:endParaRPr lang="en-US" altLang="ko-KR"/>
          </a:p>
          <a:p>
            <a:pPr marL="457200" indent="-457200">
              <a:buFont typeface="+mj-lt"/>
              <a:buAutoNum type="arabicPeriod"/>
            </a:pPr>
            <a:r>
              <a:rPr lang="ko-KR" altLang="en-US" smtClean="0"/>
              <a:t>안드로이드 화면 구현 시작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21294017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논의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Issue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6057" y="906516"/>
            <a:ext cx="3685408" cy="521232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2182" y="906516"/>
            <a:ext cx="3685408" cy="521232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848163410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0031" y="330084"/>
            <a:ext cx="5469425" cy="3867665"/>
          </a:xfrm>
          <a:prstGeom prst="rect">
            <a:avLst/>
          </a:prstGeom>
        </p:spPr>
      </p:pic>
      <p:sp>
        <p:nvSpPr>
          <p:cNvPr id="82" name="직사각형 81"/>
          <p:cNvSpPr/>
          <p:nvPr/>
        </p:nvSpPr>
        <p:spPr>
          <a:xfrm>
            <a:off x="3025537" y="2898932"/>
            <a:ext cx="6163601" cy="12988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000" b="1" i="1" smtClean="0">
                <a:solidFill>
                  <a:schemeClr val="bg2">
                    <a:lumMod val="25000"/>
                  </a:schemeClr>
                </a:solidFill>
              </a:rPr>
              <a:t>Thank you</a:t>
            </a:r>
            <a:endParaRPr lang="en-US" altLang="ko-KR" sz="60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02600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569807" y="1824378"/>
            <a:ext cx="11075061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04. </a:t>
            </a:r>
            <a:r>
              <a:rPr lang="en-US" altLang="ko-KR" sz="4800" i="1" dirty="0">
                <a:solidFill>
                  <a:schemeClr val="bg2">
                    <a:lumMod val="25000"/>
                  </a:schemeClr>
                </a:solidFill>
              </a:rPr>
              <a:t>ERD</a:t>
            </a:r>
            <a:r>
              <a:rPr lang="en-US" altLang="ko-KR" sz="4000" i="1" dirty="0">
                <a:solidFill>
                  <a:schemeClr val="bg2">
                    <a:lumMod val="25000"/>
                  </a:schemeClr>
                </a:solidFill>
              </a:rPr>
              <a:t> </a:t>
            </a:r>
          </a:p>
          <a:p>
            <a:pPr algn="ctr">
              <a:lnSpc>
                <a:spcPct val="150000"/>
              </a:lnSpc>
            </a:pP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Entity</a:t>
            </a:r>
            <a:r>
              <a:rPr lang="en-US" altLang="ko-KR" sz="4800" b="1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Relationship</a:t>
            </a:r>
            <a:r>
              <a:rPr lang="en-US" altLang="ko-KR" sz="4800" b="1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Diagram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18693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ERD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Entity Relationship Diagram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246" y="1980109"/>
            <a:ext cx="7408657" cy="3745035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777267" y="1243914"/>
            <a:ext cx="5033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[DB </a:t>
            </a:r>
            <a:r>
              <a:rPr lang="ko-KR" altLang="en-US"/>
              <a:t>설계</a:t>
            </a:r>
            <a:r>
              <a:rPr lang="en-US" altLang="ko-KR"/>
              <a:t>] ERD </a:t>
            </a:r>
            <a:r>
              <a:rPr lang="ko-KR" altLang="en-US" smtClean="0"/>
              <a:t>개요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07965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ERD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Entity Relationship Diagram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068" y="1613245"/>
            <a:ext cx="7061061" cy="4714684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777267" y="1243914"/>
            <a:ext cx="5033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[DB </a:t>
            </a:r>
            <a:r>
              <a:rPr lang="ko-KR" altLang="en-US"/>
              <a:t>설계</a:t>
            </a:r>
            <a:r>
              <a:rPr lang="en-US" altLang="ko-KR"/>
              <a:t>] ERD </a:t>
            </a:r>
            <a:r>
              <a:rPr lang="ko-KR" altLang="en-US" smtClean="0"/>
              <a:t>물리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56844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ERD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Entity Relationship Diagram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268" y="1789471"/>
            <a:ext cx="3243203" cy="4346561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777267" y="1243914"/>
            <a:ext cx="5033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[DB </a:t>
            </a:r>
            <a:r>
              <a:rPr lang="ko-KR" altLang="en-US" dirty="0"/>
              <a:t>설계</a:t>
            </a:r>
            <a:r>
              <a:rPr lang="en-US" altLang="ko-KR" dirty="0"/>
              <a:t>] </a:t>
            </a:r>
            <a:r>
              <a:rPr lang="en-US" altLang="ko-KR"/>
              <a:t>ERD </a:t>
            </a:r>
            <a:r>
              <a:rPr lang="ko-KR" altLang="en-US" smtClean="0"/>
              <a:t>논리 </a:t>
            </a:r>
            <a:r>
              <a:rPr lang="en-US" altLang="ko-KR" smtClean="0"/>
              <a:t>– </a:t>
            </a:r>
            <a:r>
              <a:rPr lang="ko-KR" altLang="en-US" dirty="0"/>
              <a:t>회원가입</a:t>
            </a:r>
            <a:r>
              <a:rPr lang="en-US" altLang="ko-KR" dirty="0"/>
              <a:t>, </a:t>
            </a:r>
            <a:r>
              <a:rPr lang="ko-KR" altLang="en-US" dirty="0"/>
              <a:t>상품등록</a:t>
            </a: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2944" y="1838945"/>
            <a:ext cx="4109719" cy="4059600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6662067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ERD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Entity Relationship Diagram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042" y="1770866"/>
            <a:ext cx="7539936" cy="4392195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777267" y="1243914"/>
            <a:ext cx="5033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[DB </a:t>
            </a:r>
            <a:r>
              <a:rPr lang="ko-KR" altLang="en-US" dirty="0"/>
              <a:t>설계</a:t>
            </a:r>
            <a:r>
              <a:rPr lang="en-US" altLang="ko-KR"/>
              <a:t>] </a:t>
            </a:r>
            <a:r>
              <a:rPr lang="en-US" altLang="ko-KR" smtClean="0"/>
              <a:t>ERD </a:t>
            </a:r>
            <a:r>
              <a:rPr lang="ko-KR" altLang="en-US"/>
              <a:t>논리 </a:t>
            </a:r>
            <a:r>
              <a:rPr lang="en-US" altLang="ko-KR" smtClean="0"/>
              <a:t>– </a:t>
            </a:r>
            <a:r>
              <a:rPr lang="ko-KR" altLang="en-US" dirty="0"/>
              <a:t>견적문의</a:t>
            </a:r>
          </a:p>
        </p:txBody>
      </p:sp>
    </p:spTree>
    <p:extLst>
      <p:ext uri="{BB962C8B-B14F-4D97-AF65-F5344CB8AC3E}">
        <p14:creationId xmlns:p14="http://schemas.microsoft.com/office/powerpoint/2010/main" val="13567992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ERD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Entity Relationship Diagram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866" y="1969878"/>
            <a:ext cx="7236202" cy="2540169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777267" y="1243914"/>
            <a:ext cx="5033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[DB </a:t>
            </a:r>
            <a:r>
              <a:rPr lang="ko-KR" altLang="en-US" dirty="0"/>
              <a:t>설계</a:t>
            </a:r>
            <a:r>
              <a:rPr lang="en-US" altLang="ko-KR"/>
              <a:t>] ERD </a:t>
            </a:r>
            <a:r>
              <a:rPr lang="ko-KR" altLang="en-US"/>
              <a:t>논리 </a:t>
            </a:r>
            <a:r>
              <a:rPr lang="en-US" altLang="ko-KR" smtClean="0"/>
              <a:t>– </a:t>
            </a:r>
            <a:r>
              <a:rPr lang="ko-KR" altLang="en-US" dirty="0"/>
              <a:t>주문</a:t>
            </a:r>
            <a:r>
              <a:rPr lang="en-US" altLang="ko-KR" dirty="0"/>
              <a:t>, </a:t>
            </a:r>
            <a:r>
              <a:rPr lang="ko-KR" altLang="en-US" dirty="0"/>
              <a:t>결제</a:t>
            </a:r>
          </a:p>
        </p:txBody>
      </p:sp>
    </p:spTree>
    <p:extLst>
      <p:ext uri="{BB962C8B-B14F-4D97-AF65-F5344CB8AC3E}">
        <p14:creationId xmlns:p14="http://schemas.microsoft.com/office/powerpoint/2010/main" val="29080980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ERD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Entity Relationship Diagram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455" y="1889896"/>
            <a:ext cx="7089327" cy="4054914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777267" y="1243914"/>
            <a:ext cx="5033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[DB </a:t>
            </a:r>
            <a:r>
              <a:rPr lang="ko-KR" altLang="en-US" dirty="0"/>
              <a:t>설계</a:t>
            </a:r>
            <a:r>
              <a:rPr lang="en-US" altLang="ko-KR"/>
              <a:t>] ERD </a:t>
            </a:r>
            <a:r>
              <a:rPr lang="ko-KR" altLang="en-US"/>
              <a:t>논리 </a:t>
            </a:r>
            <a:r>
              <a:rPr lang="en-US" altLang="ko-KR" smtClean="0"/>
              <a:t>– </a:t>
            </a:r>
            <a:r>
              <a:rPr lang="en-US" altLang="ko-KR" dirty="0"/>
              <a:t>AS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187093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ERD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Entity Relationship Diagram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028" y="1789471"/>
            <a:ext cx="4293369" cy="4346561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777267" y="1243914"/>
            <a:ext cx="5033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[DB </a:t>
            </a:r>
            <a:r>
              <a:rPr lang="ko-KR" altLang="en-US" dirty="0"/>
              <a:t>설계</a:t>
            </a:r>
            <a:r>
              <a:rPr lang="en-US" altLang="ko-KR"/>
              <a:t>] ERD </a:t>
            </a:r>
            <a:r>
              <a:rPr lang="ko-KR" altLang="en-US"/>
              <a:t>논리 </a:t>
            </a:r>
            <a:r>
              <a:rPr lang="en-US" altLang="ko-KR" smtClean="0"/>
              <a:t>– </a:t>
            </a:r>
            <a:r>
              <a:rPr lang="ko-KR" altLang="en-US" dirty="0"/>
              <a:t>고객센터</a:t>
            </a:r>
          </a:p>
        </p:txBody>
      </p:sp>
      <p:sp>
        <p:nvSpPr>
          <p:cNvPr id="16" name="직사각형 15">
            <a:hlinkClick r:id="rId4" action="ppaction://hlinksldjump"/>
          </p:cNvPr>
          <p:cNvSpPr/>
          <p:nvPr/>
        </p:nvSpPr>
        <p:spPr>
          <a:xfrm>
            <a:off x="9050968" y="5271381"/>
            <a:ext cx="1945178" cy="773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이동</a:t>
            </a:r>
          </a:p>
        </p:txBody>
      </p:sp>
    </p:spTree>
    <p:extLst>
      <p:ext uri="{BB962C8B-B14F-4D97-AF65-F5344CB8AC3E}">
        <p14:creationId xmlns:p14="http://schemas.microsoft.com/office/powerpoint/2010/main" val="1371784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6000"/>
            <a:lum/>
          </a:blip>
          <a:srcRect/>
          <a:tile tx="0" ty="0" sx="70000" sy="7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목차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Table of contents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="" xmlns:a16="http://schemas.microsoft.com/office/drawing/2014/main" id="{1592706D-EFAE-4144-BFA1-6735E09271FD}"/>
              </a:ext>
            </a:extLst>
          </p:cNvPr>
          <p:cNvGrpSpPr/>
          <p:nvPr/>
        </p:nvGrpSpPr>
        <p:grpSpPr>
          <a:xfrm>
            <a:off x="2118166" y="1260253"/>
            <a:ext cx="7955668" cy="4738190"/>
            <a:chOff x="426720" y="865632"/>
            <a:chExt cx="11387328" cy="5754624"/>
          </a:xfrm>
        </p:grpSpPr>
        <p:sp>
          <p:nvSpPr>
            <p:cNvPr id="17" name="양쪽 모서리가 둥근 사각형 5">
              <a:extLst>
                <a:ext uri="{FF2B5EF4-FFF2-40B4-BE49-F238E27FC236}">
                  <a16:creationId xmlns="" xmlns:a16="http://schemas.microsoft.com/office/drawing/2014/main" id="{8078EBE2-80A2-4C73-B338-3BF0725D8C61}"/>
                </a:ext>
              </a:extLst>
            </p:cNvPr>
            <p:cNvSpPr/>
            <p:nvPr/>
          </p:nvSpPr>
          <p:spPr>
            <a:xfrm>
              <a:off x="426720" y="1170432"/>
              <a:ext cx="11387328" cy="5449824"/>
            </a:xfrm>
            <a:prstGeom prst="round2SameRect">
              <a:avLst>
                <a:gd name="adj1" fmla="val 0"/>
                <a:gd name="adj2" fmla="val 2405"/>
              </a:avLst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dist="254000" dir="5400000" sx="97000" sy="97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086100" lvl="6" indent="-342900">
                <a:lnSpc>
                  <a:spcPct val="200000"/>
                </a:lnSpc>
                <a:buAutoNum type="arabicPeriod"/>
              </a:pPr>
              <a:r>
                <a:rPr lang="ko-KR" altLang="en-US" sz="2000" dirty="0">
                  <a:solidFill>
                    <a:schemeClr val="tx1"/>
                  </a:solidFill>
                </a:rPr>
                <a:t>개요</a:t>
              </a:r>
              <a:endParaRPr lang="en-US" altLang="ko-KR" sz="2000" dirty="0">
                <a:solidFill>
                  <a:schemeClr val="tx1"/>
                </a:solidFill>
              </a:endParaRPr>
            </a:p>
            <a:p>
              <a:pPr marL="3086100" lvl="6" indent="-342900">
                <a:lnSpc>
                  <a:spcPct val="200000"/>
                </a:lnSpc>
                <a:buAutoNum type="arabicPeriod"/>
              </a:pPr>
              <a:r>
                <a:rPr lang="ko-KR" altLang="en-US" sz="2000" dirty="0">
                  <a:solidFill>
                    <a:schemeClr val="tx1"/>
                  </a:solidFill>
                </a:rPr>
                <a:t>요구사항정의서</a:t>
              </a:r>
              <a:endParaRPr lang="en-US" altLang="ko-KR" sz="2000" dirty="0">
                <a:solidFill>
                  <a:schemeClr val="tx1"/>
                </a:solidFill>
              </a:endParaRPr>
            </a:p>
            <a:p>
              <a:pPr marL="3086100" lvl="6" indent="-342900">
                <a:lnSpc>
                  <a:spcPct val="200000"/>
                </a:lnSpc>
                <a:buAutoNum type="arabicPeriod"/>
              </a:pPr>
              <a:r>
                <a:rPr lang="ko-KR" altLang="en-US" sz="2000" dirty="0">
                  <a:solidFill>
                    <a:schemeClr val="tx1"/>
                  </a:solidFill>
                </a:rPr>
                <a:t>흐름도</a:t>
              </a:r>
              <a:endParaRPr lang="en-US" altLang="ko-KR" sz="2000" dirty="0">
                <a:solidFill>
                  <a:schemeClr val="tx1"/>
                </a:solidFill>
              </a:endParaRPr>
            </a:p>
            <a:p>
              <a:pPr marL="3086100" lvl="6" indent="-342900">
                <a:lnSpc>
                  <a:spcPct val="200000"/>
                </a:lnSpc>
                <a:buAutoNum type="arabicPeriod"/>
              </a:pPr>
              <a:r>
                <a:rPr lang="en-US" altLang="ko-KR" sz="2000" dirty="0">
                  <a:solidFill>
                    <a:schemeClr val="tx1"/>
                  </a:solidFill>
                </a:rPr>
                <a:t>ERD</a:t>
              </a:r>
            </a:p>
            <a:p>
              <a:pPr marL="3086100" lvl="6" indent="-342900">
                <a:lnSpc>
                  <a:spcPct val="200000"/>
                </a:lnSpc>
                <a:buAutoNum type="arabicPeriod"/>
              </a:pPr>
              <a:r>
                <a:rPr lang="ko-KR" altLang="en-US" sz="2000" dirty="0">
                  <a:solidFill>
                    <a:schemeClr val="tx1"/>
                  </a:solidFill>
                </a:rPr>
                <a:t>화면설계서</a:t>
              </a:r>
            </a:p>
            <a:p>
              <a:pPr algn="ctr"/>
              <a:endParaRPr lang="ko-KR" altLang="en-US" sz="2000" dirty="0">
                <a:solidFill>
                  <a:prstClr val="white"/>
                </a:solidFill>
              </a:endParaRPr>
            </a:p>
          </p:txBody>
        </p:sp>
        <p:sp>
          <p:nvSpPr>
            <p:cNvPr id="18" name="양쪽 모서리가 둥근 사각형 4">
              <a:extLst>
                <a:ext uri="{FF2B5EF4-FFF2-40B4-BE49-F238E27FC236}">
                  <a16:creationId xmlns="" xmlns:a16="http://schemas.microsoft.com/office/drawing/2014/main" id="{39BAB469-719B-4B91-8479-8CE11BC8E6B9}"/>
                </a:ext>
              </a:extLst>
            </p:cNvPr>
            <p:cNvSpPr/>
            <p:nvPr/>
          </p:nvSpPr>
          <p:spPr>
            <a:xfrm>
              <a:off x="426720" y="865632"/>
              <a:ext cx="11387328" cy="304800"/>
            </a:xfrm>
            <a:prstGeom prst="round2SameRect">
              <a:avLst>
                <a:gd name="adj1" fmla="val 44667"/>
                <a:gd name="adj2" fmla="val 0"/>
              </a:avLst>
            </a:prstGeom>
            <a:solidFill>
              <a:srgbClr val="411F42"/>
            </a:solidFill>
            <a:ln>
              <a:noFill/>
            </a:ln>
            <a:effectLst>
              <a:outerShdw dist="76200" dir="16200000" sx="97000" sy="97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="" xmlns:a16="http://schemas.microsoft.com/office/drawing/2014/main" id="{39F1B524-4CC7-4E30-816B-3723A5813198}"/>
                </a:ext>
              </a:extLst>
            </p:cNvPr>
            <p:cNvSpPr/>
            <p:nvPr/>
          </p:nvSpPr>
          <p:spPr>
            <a:xfrm>
              <a:off x="1187760" y="988416"/>
              <a:ext cx="1015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="" xmlns:a16="http://schemas.microsoft.com/office/drawing/2014/main" id="{9F7C7939-334C-4B6E-8334-1DAF6166C2BD}"/>
                </a:ext>
              </a:extLst>
            </p:cNvPr>
            <p:cNvSpPr/>
            <p:nvPr/>
          </p:nvSpPr>
          <p:spPr>
            <a:xfrm>
              <a:off x="578741" y="988416"/>
              <a:ext cx="72000" cy="72000"/>
            </a:xfrm>
            <a:prstGeom prst="ellipse">
              <a:avLst/>
            </a:prstGeom>
            <a:solidFill>
              <a:srgbClr val="FF6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타원 20">
              <a:extLst>
                <a:ext uri="{FF2B5EF4-FFF2-40B4-BE49-F238E27FC236}">
                  <a16:creationId xmlns="" xmlns:a16="http://schemas.microsoft.com/office/drawing/2014/main" id="{3ACF8C7F-31C0-4E48-9500-11CA0520BEC1}"/>
                </a:ext>
              </a:extLst>
            </p:cNvPr>
            <p:cNvSpPr/>
            <p:nvPr/>
          </p:nvSpPr>
          <p:spPr>
            <a:xfrm>
              <a:off x="768619" y="988416"/>
              <a:ext cx="72000" cy="72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타원 21">
              <a:extLst>
                <a:ext uri="{FF2B5EF4-FFF2-40B4-BE49-F238E27FC236}">
                  <a16:creationId xmlns="" xmlns:a16="http://schemas.microsoft.com/office/drawing/2014/main" id="{CDF524C5-87D1-45D8-B459-FDB2C64EC2DD}"/>
                </a:ext>
              </a:extLst>
            </p:cNvPr>
            <p:cNvSpPr/>
            <p:nvPr/>
          </p:nvSpPr>
          <p:spPr>
            <a:xfrm>
              <a:off x="958496" y="988416"/>
              <a:ext cx="72000" cy="72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00081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2500098"/>
            <a:ext cx="9266171" cy="1431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05.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화면설계서</a:t>
            </a:r>
            <a:r>
              <a:rPr lang="ko-KR" altLang="en-US" sz="4000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Wire</a:t>
            </a:r>
            <a:r>
              <a:rPr lang="en-US" altLang="ko-KR" sz="4800" b="1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Frame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00610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2500098"/>
            <a:ext cx="9266171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화면설계서 </a:t>
            </a:r>
            <a:r>
              <a:rPr lang="en-US" altLang="ko-KR" sz="4800" i="1" dirty="0">
                <a:solidFill>
                  <a:schemeClr val="bg2">
                    <a:lumMod val="25000"/>
                  </a:schemeClr>
                </a:solidFill>
              </a:rPr>
              <a:t>–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메인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0011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004757" y="2629769"/>
            <a:ext cx="3591697" cy="3237470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상품 홍보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4793549" y="2629769"/>
            <a:ext cx="1563270" cy="1487895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AS </a:t>
            </a:r>
            <a:r>
              <a:rPr lang="ko-KR" altLang="en-US" dirty="0">
                <a:solidFill>
                  <a:schemeClr val="tx1"/>
                </a:solidFill>
              </a:rPr>
              <a:t>정책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4793549" y="4282749"/>
            <a:ext cx="1563270" cy="1581341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배송정책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6570199" y="2629769"/>
            <a:ext cx="1563270" cy="1487895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제작과정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6570199" y="4274996"/>
            <a:ext cx="1563270" cy="1581341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사양변경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로그인   고객센터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77269" y="1243914"/>
            <a:ext cx="5792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메인페이지 </a:t>
            </a:r>
            <a:r>
              <a:rPr lang="en-US" altLang="ko-KR"/>
              <a:t>– </a:t>
            </a:r>
            <a:r>
              <a:rPr lang="ko-KR" altLang="en-US"/>
              <a:t>로그인 전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35" name="TextBox 34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0671150" y="1738640"/>
            <a:ext cx="6561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로그인</a:t>
            </a:r>
          </a:p>
        </p:txBody>
      </p:sp>
      <p:cxnSp>
        <p:nvCxnSpPr>
          <p:cNvPr id="48" name="직선 연결선 47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8599852" y="2058083"/>
            <a:ext cx="2814881" cy="2406825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상품 홍보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8642704" y="4634519"/>
            <a:ext cx="1349794" cy="34799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AS </a:t>
            </a:r>
            <a:r>
              <a:rPr lang="ko-KR" altLang="en-US" dirty="0">
                <a:solidFill>
                  <a:schemeClr val="tx1"/>
                </a:solidFill>
              </a:rPr>
              <a:t>정책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10029205" y="4634518"/>
            <a:ext cx="1349794" cy="34799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제작과정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8631729" y="5166101"/>
            <a:ext cx="1349794" cy="34799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배송 정책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10029205" y="5158942"/>
            <a:ext cx="1349794" cy="34799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사양 변경</a:t>
            </a:r>
          </a:p>
        </p:txBody>
      </p:sp>
    </p:spTree>
    <p:extLst>
      <p:ext uri="{BB962C8B-B14F-4D97-AF65-F5344CB8AC3E}">
        <p14:creationId xmlns:p14="http://schemas.microsoft.com/office/powerpoint/2010/main" val="5514987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004757" y="2629769"/>
            <a:ext cx="3591697" cy="3237470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상품 홍보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4793549" y="2629769"/>
            <a:ext cx="1563270" cy="1487895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AS </a:t>
            </a:r>
            <a:r>
              <a:rPr lang="ko-KR" altLang="en-US" dirty="0">
                <a:solidFill>
                  <a:schemeClr val="tx1"/>
                </a:solidFill>
              </a:rPr>
              <a:t>정책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4793549" y="4282749"/>
            <a:ext cx="1563270" cy="1581341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배송정책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6570199" y="2629769"/>
            <a:ext cx="1563270" cy="1487895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제작과정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6570199" y="4274996"/>
            <a:ext cx="1563270" cy="1581341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사양변경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8599852" y="2058083"/>
            <a:ext cx="2814881" cy="2406825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상품 홍보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8642704" y="4634519"/>
            <a:ext cx="1349794" cy="34799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AS </a:t>
            </a:r>
            <a:r>
              <a:rPr lang="ko-KR" altLang="en-US" dirty="0">
                <a:solidFill>
                  <a:schemeClr val="tx1"/>
                </a:solidFill>
              </a:rPr>
              <a:t>정책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10029205" y="4634518"/>
            <a:ext cx="1349794" cy="34799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제작과정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8631729" y="5166101"/>
            <a:ext cx="1349794" cy="34799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배송 정책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10029205" y="5158942"/>
            <a:ext cx="1349794" cy="34799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사양 변경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53" name="TextBox 52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777269" y="1243914"/>
            <a:ext cx="5792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메인페이지 </a:t>
            </a:r>
            <a:r>
              <a:rPr lang="en-US" altLang="ko-KR"/>
              <a:t>– </a:t>
            </a:r>
            <a:r>
              <a:rPr lang="ko-KR" altLang="en-US"/>
              <a:t>로그인 후</a:t>
            </a:r>
            <a:endParaRPr lang="ko-KR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3908611" y="1738640"/>
            <a:ext cx="15671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/>
              <a:t>Ezen01</a:t>
            </a:r>
            <a:r>
              <a:rPr lang="ko-KR" altLang="en-US" sz="1000"/>
              <a:t>님 환영합니다</a:t>
            </a:r>
            <a:r>
              <a:rPr lang="en-US" altLang="ko-KR" sz="1000"/>
              <a:t>.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1008091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2500098"/>
            <a:ext cx="9266171" cy="1431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화면설계서 </a:t>
            </a:r>
            <a:r>
              <a:rPr lang="en-US" altLang="ko-KR" sz="4800" i="1" dirty="0">
                <a:solidFill>
                  <a:schemeClr val="bg2">
                    <a:lumMod val="25000"/>
                  </a:schemeClr>
                </a:solidFill>
              </a:rPr>
              <a:t>–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회원등록 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92605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로그인   고객센터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193079" y="2885702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로고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006812" y="3542268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아이디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3002701" y="4092286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비밀번호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002700" y="5234585"/>
            <a:ext cx="33033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/>
              <a:t>아이디찾기</a:t>
            </a:r>
            <a:r>
              <a:rPr lang="ko-KR" altLang="en-US" sz="1000" dirty="0"/>
              <a:t> </a:t>
            </a:r>
            <a:r>
              <a:rPr lang="ko-KR" altLang="en-US" sz="1000" dirty="0" err="1"/>
              <a:t>ㅣ</a:t>
            </a:r>
            <a:r>
              <a:rPr lang="ko-KR" altLang="en-US" sz="1000" dirty="0"/>
              <a:t> </a:t>
            </a:r>
            <a:r>
              <a:rPr lang="ko-KR" altLang="en-US" sz="1000" dirty="0" err="1"/>
              <a:t>비밀번호찾기</a:t>
            </a:r>
            <a:r>
              <a:rPr lang="ko-KR" altLang="en-US" sz="1000" dirty="0"/>
              <a:t> </a:t>
            </a:r>
            <a:r>
              <a:rPr lang="ko-KR" altLang="en-US" sz="1000" dirty="0" err="1"/>
              <a:t>ㅣ</a:t>
            </a:r>
            <a:r>
              <a:rPr lang="ko-KR" altLang="en-US" sz="1000" dirty="0"/>
              <a:t> 회원가입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77268" y="1243914"/>
            <a:ext cx="3881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로그인 </a:t>
            </a:r>
            <a:r>
              <a:rPr lang="en-US" altLang="ko-KR"/>
              <a:t>– </a:t>
            </a:r>
            <a:r>
              <a:rPr lang="ko-KR" altLang="en-US"/>
              <a:t>로그인 화면 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10671150" y="1738640"/>
            <a:ext cx="6561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로그인</a:t>
            </a:r>
          </a:p>
        </p:txBody>
      </p:sp>
      <p:cxnSp>
        <p:nvCxnSpPr>
          <p:cNvPr id="37" name="직선 연결선 36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9518151" y="2206165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로고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8789082" y="3229014"/>
            <a:ext cx="2414377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아이디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8789082" y="3809998"/>
            <a:ext cx="2414377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비밀번호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8327773" y="4970295"/>
            <a:ext cx="33033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/>
              <a:t>아이디찾기</a:t>
            </a:r>
            <a:r>
              <a:rPr lang="ko-KR" altLang="en-US" sz="1000" dirty="0"/>
              <a:t> </a:t>
            </a:r>
            <a:r>
              <a:rPr lang="ko-KR" altLang="en-US" sz="1000" dirty="0" err="1"/>
              <a:t>ㅣ</a:t>
            </a:r>
            <a:r>
              <a:rPr lang="ko-KR" altLang="en-US" sz="1000" dirty="0"/>
              <a:t> </a:t>
            </a:r>
            <a:r>
              <a:rPr lang="ko-KR" altLang="en-US" sz="1000" dirty="0" err="1"/>
              <a:t>비밀번호찾기</a:t>
            </a:r>
            <a:r>
              <a:rPr lang="ko-KR" altLang="en-US" sz="1000" dirty="0"/>
              <a:t> </a:t>
            </a:r>
            <a:r>
              <a:rPr lang="ko-KR" altLang="en-US" sz="1000" dirty="0" err="1"/>
              <a:t>ㅣ</a:t>
            </a:r>
            <a:r>
              <a:rPr lang="ko-KR" altLang="en-US" sz="1000" dirty="0"/>
              <a:t> 회원가입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3002699" y="4651361"/>
            <a:ext cx="3303373" cy="42013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bg1">
                    <a:lumMod val="75000"/>
                  </a:schemeClr>
                </a:solidFill>
              </a:rPr>
              <a:t>로그인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8789081" y="4332117"/>
            <a:ext cx="2414377" cy="42013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로그인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47" name="TextBox 46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8076768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로그인   고객센터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193079" y="3437641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로고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006812" y="4020063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아이디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3002701" y="4570081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비밀번호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002700" y="5102777"/>
            <a:ext cx="33033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/>
              <a:t>아이디찾기</a:t>
            </a:r>
            <a:r>
              <a:rPr lang="ko-KR" altLang="en-US" sz="1000" dirty="0"/>
              <a:t> </a:t>
            </a:r>
            <a:r>
              <a:rPr lang="ko-KR" altLang="en-US" sz="1000" dirty="0" err="1"/>
              <a:t>ㅣ</a:t>
            </a:r>
            <a:r>
              <a:rPr lang="ko-KR" altLang="en-US" sz="1000" dirty="0"/>
              <a:t> </a:t>
            </a:r>
            <a:r>
              <a:rPr lang="ko-KR" altLang="en-US" sz="1000" dirty="0" err="1"/>
              <a:t>비밀번호찾기</a:t>
            </a:r>
            <a:r>
              <a:rPr lang="ko-KR" altLang="en-US" sz="1000" dirty="0"/>
              <a:t> </a:t>
            </a:r>
            <a:r>
              <a:rPr lang="ko-KR" altLang="en-US" sz="1000" dirty="0" err="1"/>
              <a:t>ㅣ</a:t>
            </a:r>
            <a:r>
              <a:rPr lang="ko-KR" altLang="en-US" sz="1000" dirty="0"/>
              <a:t> 회원가입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3459892" y="2842289"/>
            <a:ext cx="2339546" cy="313838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525795" y="4234252"/>
            <a:ext cx="221597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이름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3525795" y="4721379"/>
            <a:ext cx="221597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bg1">
                    <a:lumMod val="75000"/>
                  </a:schemeClr>
                </a:solidFill>
              </a:rPr>
              <a:t>이메일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48216" y="3715267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아이디 찾기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3676492" y="5474581"/>
            <a:ext cx="1875811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확인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756454" y="3061800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로고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77268" y="1243914"/>
            <a:ext cx="3539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로그인 </a:t>
            </a:r>
            <a:r>
              <a:rPr lang="en-US" altLang="ko-KR" dirty="0"/>
              <a:t>– </a:t>
            </a:r>
            <a:r>
              <a:rPr lang="ko-KR" altLang="en-US" dirty="0"/>
              <a:t>아이디 찾기 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10671150" y="1738640"/>
            <a:ext cx="6561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로그인</a:t>
            </a:r>
          </a:p>
        </p:txBody>
      </p:sp>
      <p:cxnSp>
        <p:nvCxnSpPr>
          <p:cNvPr id="43" name="직선 연결선 42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9571858" y="2899151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로고</a:t>
            </a:r>
          </a:p>
        </p:txBody>
      </p:sp>
      <p:sp>
        <p:nvSpPr>
          <p:cNvPr id="70" name="직사각형 69"/>
          <p:cNvSpPr/>
          <p:nvPr/>
        </p:nvSpPr>
        <p:spPr>
          <a:xfrm>
            <a:off x="8838671" y="2303799"/>
            <a:ext cx="2339546" cy="313838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>
            <a:off x="8904574" y="3695762"/>
            <a:ext cx="221597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이름</a:t>
            </a:r>
          </a:p>
        </p:txBody>
      </p:sp>
      <p:sp>
        <p:nvSpPr>
          <p:cNvPr id="72" name="직사각형 71"/>
          <p:cNvSpPr/>
          <p:nvPr/>
        </p:nvSpPr>
        <p:spPr>
          <a:xfrm>
            <a:off x="8904574" y="4182889"/>
            <a:ext cx="221597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bg1">
                    <a:lumMod val="75000"/>
                  </a:schemeClr>
                </a:solidFill>
              </a:rPr>
              <a:t>이메일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9126995" y="3176777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아이디 찾기</a:t>
            </a:r>
          </a:p>
        </p:txBody>
      </p:sp>
      <p:sp>
        <p:nvSpPr>
          <p:cNvPr id="74" name="직사각형 73"/>
          <p:cNvSpPr/>
          <p:nvPr/>
        </p:nvSpPr>
        <p:spPr>
          <a:xfrm>
            <a:off x="9055271" y="4936091"/>
            <a:ext cx="1875811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확인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9135233" y="2523310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로고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54" name="TextBox 53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40660659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로그인   고객센터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193079" y="3437641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로고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006812" y="4020063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아이디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3002701" y="4570081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비밀번호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002700" y="5102777"/>
            <a:ext cx="33033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/>
              <a:t>아이디찾기</a:t>
            </a:r>
            <a:r>
              <a:rPr lang="ko-KR" altLang="en-US" sz="1000" dirty="0"/>
              <a:t> </a:t>
            </a:r>
            <a:r>
              <a:rPr lang="ko-KR" altLang="en-US" sz="1000" dirty="0" err="1"/>
              <a:t>ㅣ</a:t>
            </a:r>
            <a:r>
              <a:rPr lang="ko-KR" altLang="en-US" sz="1000" dirty="0"/>
              <a:t> </a:t>
            </a:r>
            <a:r>
              <a:rPr lang="ko-KR" altLang="en-US" sz="1000" dirty="0" err="1"/>
              <a:t>비밀번호찾기</a:t>
            </a:r>
            <a:r>
              <a:rPr lang="ko-KR" altLang="en-US" sz="1000" dirty="0"/>
              <a:t> </a:t>
            </a:r>
            <a:r>
              <a:rPr lang="ko-KR" altLang="en-US" sz="1000" dirty="0" err="1"/>
              <a:t>ㅣ</a:t>
            </a:r>
            <a:r>
              <a:rPr lang="ko-KR" altLang="en-US" sz="1000" dirty="0"/>
              <a:t> 회원가입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3459892" y="3076260"/>
            <a:ext cx="2339546" cy="202296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3756454" y="3292464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로고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579348" y="3924525"/>
            <a:ext cx="21500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고객님의 아이디는 </a:t>
            </a:r>
            <a:r>
              <a:rPr lang="en-US" altLang="ko-KR" sz="1000" dirty="0"/>
              <a:t>[     ] </a:t>
            </a:r>
            <a:r>
              <a:rPr lang="ko-KR" altLang="en-US" sz="1000" dirty="0"/>
              <a:t>입니다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3684730" y="4565282"/>
            <a:ext cx="1875811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확인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77268" y="1243914"/>
            <a:ext cx="4338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로그인 </a:t>
            </a:r>
            <a:r>
              <a:rPr lang="en-US" altLang="ko-KR" dirty="0"/>
              <a:t>– </a:t>
            </a:r>
            <a:r>
              <a:rPr lang="ko-KR" altLang="en-US" dirty="0"/>
              <a:t>아이디 찾기 결과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10671150" y="1738640"/>
            <a:ext cx="6561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로그인</a:t>
            </a:r>
          </a:p>
        </p:txBody>
      </p:sp>
      <p:cxnSp>
        <p:nvCxnSpPr>
          <p:cNvPr id="41" name="직선 연결선 40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9533116" y="3159991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로고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8799929" y="2798610"/>
            <a:ext cx="2339546" cy="202296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9096491" y="3014814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로고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8919385" y="3646875"/>
            <a:ext cx="21500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고객님의 아이디는 </a:t>
            </a:r>
            <a:r>
              <a:rPr lang="en-US" altLang="ko-KR" sz="1000" dirty="0"/>
              <a:t>[     ] </a:t>
            </a:r>
            <a:r>
              <a:rPr lang="ko-KR" altLang="en-US" sz="1000" dirty="0"/>
              <a:t>입니다</a:t>
            </a:r>
          </a:p>
        </p:txBody>
      </p:sp>
      <p:sp>
        <p:nvSpPr>
          <p:cNvPr id="56" name="직사각형 55"/>
          <p:cNvSpPr/>
          <p:nvPr/>
        </p:nvSpPr>
        <p:spPr>
          <a:xfrm>
            <a:off x="9024767" y="4287632"/>
            <a:ext cx="1875811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확인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50" name="TextBox 49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36028624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로그인   고객센터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193079" y="3437641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로고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006812" y="4020063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아이디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3002701" y="4570081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비밀번호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002700" y="5102777"/>
            <a:ext cx="33033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/>
              <a:t>아이디찾기</a:t>
            </a:r>
            <a:r>
              <a:rPr lang="ko-KR" altLang="en-US" sz="1000" dirty="0"/>
              <a:t> </a:t>
            </a:r>
            <a:r>
              <a:rPr lang="ko-KR" altLang="en-US" sz="1000" dirty="0" err="1"/>
              <a:t>ㅣ</a:t>
            </a:r>
            <a:r>
              <a:rPr lang="ko-KR" altLang="en-US" sz="1000" dirty="0"/>
              <a:t> </a:t>
            </a:r>
            <a:r>
              <a:rPr lang="ko-KR" altLang="en-US" sz="1000" dirty="0" err="1"/>
              <a:t>비밀번호찾기</a:t>
            </a:r>
            <a:r>
              <a:rPr lang="ko-KR" altLang="en-US" sz="1000" dirty="0"/>
              <a:t> </a:t>
            </a:r>
            <a:r>
              <a:rPr lang="ko-KR" altLang="en-US" sz="1000" dirty="0" err="1"/>
              <a:t>ㅣ</a:t>
            </a:r>
            <a:r>
              <a:rPr lang="ko-KR" altLang="en-US" sz="1000" dirty="0"/>
              <a:t> 회원가입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3459892" y="2842289"/>
            <a:ext cx="2339546" cy="313838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525795" y="4234252"/>
            <a:ext cx="221597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아이디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3525795" y="4721379"/>
            <a:ext cx="221597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bg1">
                    <a:lumMod val="75000"/>
                  </a:schemeClr>
                </a:solidFill>
              </a:rPr>
              <a:t>이메일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48216" y="3715267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비밀번호 찾기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3676492" y="5474581"/>
            <a:ext cx="1875811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확인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756454" y="3061800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로고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77269" y="1243914"/>
            <a:ext cx="4001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로그인 </a:t>
            </a:r>
            <a:r>
              <a:rPr lang="en-US" altLang="ko-KR" dirty="0"/>
              <a:t>– </a:t>
            </a:r>
            <a:r>
              <a:rPr lang="ko-KR" altLang="en-US" dirty="0"/>
              <a:t>비밀번호 찾기 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10671150" y="1738640"/>
            <a:ext cx="6561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로그인</a:t>
            </a:r>
          </a:p>
        </p:txBody>
      </p:sp>
      <p:cxnSp>
        <p:nvCxnSpPr>
          <p:cNvPr id="43" name="직선 연결선 42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9564151" y="2891981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로고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8830964" y="2296629"/>
            <a:ext cx="2339546" cy="313838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8896867" y="3688592"/>
            <a:ext cx="221597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아이디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8896867" y="4175719"/>
            <a:ext cx="221597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bg1">
                    <a:lumMod val="75000"/>
                  </a:schemeClr>
                </a:solidFill>
              </a:rPr>
              <a:t>이메일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9119288" y="3169607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비밀번호 찾기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9047564" y="4928921"/>
            <a:ext cx="1875811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확인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9127526" y="2516140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로고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58" name="TextBox 57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42665419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로그인   고객센터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193079" y="3437641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로고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006812" y="4020063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아이디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3002701" y="4570081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비밀번호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002700" y="5102777"/>
            <a:ext cx="33033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/>
              <a:t>아이디찾기</a:t>
            </a:r>
            <a:r>
              <a:rPr lang="ko-KR" altLang="en-US" sz="1000" dirty="0"/>
              <a:t> </a:t>
            </a:r>
            <a:r>
              <a:rPr lang="ko-KR" altLang="en-US" sz="1000" dirty="0" err="1"/>
              <a:t>ㅣ</a:t>
            </a:r>
            <a:r>
              <a:rPr lang="ko-KR" altLang="en-US" sz="1000" dirty="0"/>
              <a:t> </a:t>
            </a:r>
            <a:r>
              <a:rPr lang="ko-KR" altLang="en-US" sz="1000" dirty="0" err="1"/>
              <a:t>비밀번호찾기</a:t>
            </a:r>
            <a:r>
              <a:rPr lang="ko-KR" altLang="en-US" sz="1000" dirty="0"/>
              <a:t> </a:t>
            </a:r>
            <a:r>
              <a:rPr lang="ko-KR" altLang="en-US" sz="1000" dirty="0" err="1"/>
              <a:t>ㅣ</a:t>
            </a:r>
            <a:r>
              <a:rPr lang="ko-KR" altLang="en-US" sz="1000" dirty="0"/>
              <a:t> 회원가입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3459892" y="3076260"/>
            <a:ext cx="2339546" cy="202296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3756454" y="3292464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로고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3550508" y="3661796"/>
            <a:ext cx="2133600" cy="3582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새로운 비밀번호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3550508" y="4081926"/>
            <a:ext cx="2133600" cy="3582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비밀번호 확인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3684730" y="4565282"/>
            <a:ext cx="1875811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확인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77268" y="1243914"/>
            <a:ext cx="4433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로그인 </a:t>
            </a:r>
            <a:r>
              <a:rPr lang="en-US" altLang="ko-KR" dirty="0"/>
              <a:t>– </a:t>
            </a:r>
            <a:r>
              <a:rPr lang="ko-KR" altLang="en-US" dirty="0"/>
              <a:t>비밀번호 찾기 결과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10671150" y="1738640"/>
            <a:ext cx="6561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로그인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9587407" y="3054058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로고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8854220" y="2692677"/>
            <a:ext cx="2339546" cy="202296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9150782" y="2908881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로고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8944836" y="3278213"/>
            <a:ext cx="2133600" cy="3582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새로운 비밀번호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8944836" y="3698343"/>
            <a:ext cx="2133600" cy="3582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비밀번호 확인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9079058" y="4181699"/>
            <a:ext cx="1875811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확인</a:t>
            </a:r>
          </a:p>
        </p:txBody>
      </p:sp>
      <p:cxnSp>
        <p:nvCxnSpPr>
          <p:cNvPr id="55" name="직선 연결선 54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48" name="TextBox 47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2761691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6000"/>
            <a:lum/>
          </a:blip>
          <a:srcRect/>
          <a:tile tx="0" ty="0" sx="70000" sy="7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025537" y="2500098"/>
            <a:ext cx="6163601" cy="1431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01.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개요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0748896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로그인   고객센터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193079" y="2543015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로고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429014" y="3049817"/>
            <a:ext cx="1686683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아이디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3429013" y="3420578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비밀번호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3429013" y="3791339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비밀번호 재입력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429013" y="4149593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이름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3429012" y="4503155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생년월일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</a:rPr>
              <a:t>(‘-’</a:t>
            </a:r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제외 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</a:rPr>
              <a:t>6</a:t>
            </a:r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자리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</a:rPr>
              <a:t>)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429011" y="4873916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err="1">
                <a:solidFill>
                  <a:schemeClr val="bg1">
                    <a:lumMod val="75000"/>
                  </a:schemeClr>
                </a:solidFill>
              </a:rPr>
              <a:t>이메일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429010" y="5244677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휴대폰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</a:rPr>
              <a:t>(‘-’</a:t>
            </a:r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제외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</a:rPr>
              <a:t>)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5231027" y="3046218"/>
            <a:ext cx="648730" cy="25819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중복확인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3872823" y="5664610"/>
            <a:ext cx="1563120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가입하기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77268" y="1243914"/>
            <a:ext cx="4778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회원가입 </a:t>
            </a:r>
            <a:r>
              <a:rPr lang="en-US" altLang="ko-KR"/>
              <a:t>– </a:t>
            </a:r>
            <a:r>
              <a:rPr lang="ko-KR" altLang="en-US"/>
              <a:t>회원가입 페이지 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10671150" y="1738640"/>
            <a:ext cx="6561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로그인</a:t>
            </a:r>
          </a:p>
        </p:txBody>
      </p:sp>
      <p:cxnSp>
        <p:nvCxnSpPr>
          <p:cNvPr id="43" name="직선 연결선 42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9564066" y="2060023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로고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8800001" y="2566825"/>
            <a:ext cx="1686683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아이디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8800000" y="2937586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비밀번호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8800000" y="3308347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비밀번호 재입력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8800000" y="3666601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이름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8799999" y="4020163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생년월일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</a:rPr>
              <a:t>(‘-’</a:t>
            </a:r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제외 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</a:rPr>
              <a:t>6</a:t>
            </a:r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자리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</a:rPr>
              <a:t>)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8799998" y="4390924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err="1">
                <a:solidFill>
                  <a:schemeClr val="bg1">
                    <a:lumMod val="75000"/>
                  </a:schemeClr>
                </a:solidFill>
              </a:rPr>
              <a:t>이메일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8799997" y="4761685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휴대폰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</a:rPr>
              <a:t>(‘-’</a:t>
            </a:r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제외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</a:rPr>
              <a:t>)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10602014" y="2563226"/>
            <a:ext cx="648730" cy="25819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중복확인</a:t>
            </a:r>
          </a:p>
        </p:txBody>
      </p:sp>
      <p:sp>
        <p:nvSpPr>
          <p:cNvPr id="58" name="직사각형 57"/>
          <p:cNvSpPr/>
          <p:nvPr/>
        </p:nvSpPr>
        <p:spPr>
          <a:xfrm>
            <a:off x="9243810" y="5181618"/>
            <a:ext cx="1563120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가입하기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62" name="TextBox 61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42515474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2500098"/>
            <a:ext cx="9266171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화면설계서 </a:t>
            </a:r>
            <a:r>
              <a:rPr lang="en-US" altLang="ko-KR" sz="4800" i="1" dirty="0">
                <a:solidFill>
                  <a:schemeClr val="bg2">
                    <a:lumMod val="25000"/>
                  </a:schemeClr>
                </a:solidFill>
              </a:rPr>
              <a:t>–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회원서비스 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44779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7269" y="1243914"/>
            <a:ext cx="4895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조립컴퓨터 </a:t>
            </a:r>
            <a:r>
              <a:rPr lang="en-US" altLang="ko-KR"/>
              <a:t>– </a:t>
            </a:r>
            <a:r>
              <a:rPr lang="ko-KR" altLang="en-US"/>
              <a:t>조립컴퓨터 목록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777269" y="2517203"/>
            <a:ext cx="7569580" cy="3043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ko-KR" altLang="en-US" sz="1400" b="1" dirty="0">
                <a:solidFill>
                  <a:schemeClr val="tx1"/>
                </a:solidFill>
              </a:rPr>
              <a:t>전체</a:t>
            </a:r>
            <a:r>
              <a:rPr lang="ko-KR" altLang="en-US" sz="1400" dirty="0">
                <a:solidFill>
                  <a:schemeClr val="tx1"/>
                </a:solidFill>
              </a:rPr>
              <a:t>     사무용    </a:t>
            </a:r>
            <a:r>
              <a:rPr lang="ko-KR" altLang="en-US" sz="1400" dirty="0" err="1">
                <a:solidFill>
                  <a:schemeClr val="tx1"/>
                </a:solidFill>
              </a:rPr>
              <a:t>게이밍용</a:t>
            </a:r>
            <a:r>
              <a:rPr lang="ko-KR" altLang="en-US" sz="1400" dirty="0">
                <a:solidFill>
                  <a:schemeClr val="tx1"/>
                </a:solidFill>
              </a:rPr>
              <a:t>   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ko-KR" altLang="en-US" sz="1400" dirty="0">
                <a:solidFill>
                  <a:schemeClr val="tx1"/>
                </a:solidFill>
              </a:rPr>
              <a:t>전문가용</a:t>
            </a:r>
            <a:r>
              <a:rPr lang="en-US" altLang="ko-KR" sz="1400" dirty="0">
                <a:solidFill>
                  <a:schemeClr val="tx1"/>
                </a:solidFill>
              </a:rPr>
              <a:t>    </a:t>
            </a:r>
            <a:r>
              <a:rPr lang="ko-KR" altLang="en-US" sz="1400" dirty="0">
                <a:solidFill>
                  <a:schemeClr val="tx1"/>
                </a:solidFill>
              </a:rPr>
              <a:t>인터넷방송용  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ko-KR" altLang="en-US" sz="1400" dirty="0">
                <a:solidFill>
                  <a:schemeClr val="tx1"/>
                </a:solidFill>
              </a:rPr>
              <a:t>가정용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92777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992777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2416467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2416467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3957968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3957968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5423499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5423499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6911547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6911547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992777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2416467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3957968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5423499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6911547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8800566" y="2969623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상품</a:t>
            </a:r>
            <a:endParaRPr lang="en-US" altLang="ko-KR" sz="1200">
              <a:solidFill>
                <a:schemeClr val="tx1"/>
              </a:solidFill>
            </a:endParaRPr>
          </a:p>
          <a:p>
            <a:pPr algn="ctr"/>
            <a:r>
              <a:rPr lang="ko-KR" altLang="en-US" sz="120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9501050" y="2969623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8800566" y="3798282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상품</a:t>
            </a:r>
            <a:endParaRPr lang="en-US" altLang="ko-KR" sz="1200">
              <a:solidFill>
                <a:schemeClr val="tx1"/>
              </a:solidFill>
            </a:endParaRPr>
          </a:p>
          <a:p>
            <a:pPr algn="ctr"/>
            <a:r>
              <a:rPr lang="ko-KR" altLang="en-US" sz="120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9501050" y="3798282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8800566" y="4582526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상품</a:t>
            </a:r>
            <a:endParaRPr lang="en-US" altLang="ko-KR" sz="1200">
              <a:solidFill>
                <a:schemeClr val="tx1"/>
              </a:solidFill>
            </a:endParaRPr>
          </a:p>
          <a:p>
            <a:pPr algn="ctr"/>
            <a:r>
              <a:rPr lang="ko-KR" altLang="en-US" sz="120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56" name="직사각형 55"/>
          <p:cNvSpPr/>
          <p:nvPr/>
        </p:nvSpPr>
        <p:spPr>
          <a:xfrm>
            <a:off x="9501050" y="4582526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8800566" y="5392894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상품</a:t>
            </a:r>
            <a:endParaRPr lang="en-US" altLang="ko-KR" sz="1200">
              <a:solidFill>
                <a:schemeClr val="tx1"/>
              </a:solidFill>
            </a:endParaRPr>
          </a:p>
          <a:p>
            <a:pPr algn="ctr"/>
            <a:r>
              <a:rPr lang="ko-KR" altLang="en-US" sz="120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58" name="직사각형 57"/>
          <p:cNvSpPr/>
          <p:nvPr/>
        </p:nvSpPr>
        <p:spPr>
          <a:xfrm>
            <a:off x="9501050" y="5392894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59" name="직선 연결선 58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조립컴퓨터</a:t>
            </a:r>
            <a:endParaRPr lang="ko-KR" alt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74" name="TextBox 73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13904551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7268" y="1243914"/>
            <a:ext cx="4717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조립컴퓨터 </a:t>
            </a:r>
            <a:r>
              <a:rPr lang="en-US" altLang="ko-KR"/>
              <a:t>– </a:t>
            </a:r>
            <a:r>
              <a:rPr lang="ko-KR" altLang="en-US"/>
              <a:t>조립컴퓨터 상세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777269" y="2517203"/>
            <a:ext cx="7569580" cy="3043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>
                <a:solidFill>
                  <a:schemeClr val="tx1"/>
                </a:solidFill>
              </a:rPr>
              <a:t> 전체     사무용    게이밍용   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전문가용</a:t>
            </a:r>
            <a:r>
              <a:rPr lang="en-US" altLang="ko-KR" sz="1400">
                <a:solidFill>
                  <a:schemeClr val="tx1"/>
                </a:solidFill>
              </a:rPr>
              <a:t>    </a:t>
            </a:r>
            <a:r>
              <a:rPr lang="ko-KR" altLang="en-US" sz="1400">
                <a:solidFill>
                  <a:schemeClr val="tx1"/>
                </a:solidFill>
              </a:rPr>
              <a:t>인터넷방송용  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가정용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1118731" y="2969623"/>
            <a:ext cx="3443328" cy="23861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4720045" y="4241073"/>
            <a:ext cx="3290607" cy="8360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>
                <a:solidFill>
                  <a:schemeClr val="tx1"/>
                </a:solidFill>
              </a:rPr>
              <a:t>PC </a:t>
            </a:r>
            <a:r>
              <a:rPr lang="ko-KR" altLang="en-US" sz="1600">
                <a:solidFill>
                  <a:schemeClr val="tx1"/>
                </a:solidFill>
              </a:rPr>
              <a:t>추가 옵션</a:t>
            </a:r>
            <a:endParaRPr lang="en-US" altLang="ko-KR" sz="1600">
              <a:solidFill>
                <a:schemeClr val="tx1"/>
              </a:solidFill>
            </a:endParaRPr>
          </a:p>
          <a:p>
            <a:r>
              <a:rPr lang="en-US" altLang="ko-KR" sz="1600">
                <a:solidFill>
                  <a:schemeClr val="tx1"/>
                </a:solidFill>
              </a:rPr>
              <a:t>(</a:t>
            </a:r>
            <a:r>
              <a:rPr lang="ko-KR" altLang="en-US" sz="1600">
                <a:solidFill>
                  <a:schemeClr val="tx1"/>
                </a:solidFill>
              </a:rPr>
              <a:t>윈도우 설치</a:t>
            </a:r>
            <a:r>
              <a:rPr lang="en-US" altLang="ko-KR" sz="1600">
                <a:solidFill>
                  <a:schemeClr val="tx1"/>
                </a:solidFill>
              </a:rPr>
              <a:t>, </a:t>
            </a:r>
            <a:r>
              <a:rPr lang="ko-KR" altLang="en-US" sz="1600">
                <a:solidFill>
                  <a:schemeClr val="tx1"/>
                </a:solidFill>
              </a:rPr>
              <a:t>램 추가 등</a:t>
            </a:r>
            <a:r>
              <a:rPr lang="en-US" altLang="ko-KR" sz="1600">
                <a:solidFill>
                  <a:schemeClr val="tx1"/>
                </a:solidFill>
              </a:rPr>
              <a:t>) 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4720046" y="2969622"/>
            <a:ext cx="3290607" cy="11930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>
                <a:solidFill>
                  <a:schemeClr val="tx1"/>
                </a:solidFill>
              </a:rPr>
              <a:t>종류 </a:t>
            </a:r>
            <a:r>
              <a:rPr lang="en-US" altLang="ko-KR" sz="1400">
                <a:solidFill>
                  <a:schemeClr val="tx1"/>
                </a:solidFill>
              </a:rPr>
              <a:t>: </a:t>
            </a:r>
            <a:r>
              <a:rPr lang="ko-KR" altLang="en-US" sz="1400">
                <a:solidFill>
                  <a:schemeClr val="tx1"/>
                </a:solidFill>
              </a:rPr>
              <a:t>사무용</a:t>
            </a:r>
            <a:r>
              <a:rPr lang="en-US" altLang="ko-KR" sz="1400">
                <a:solidFill>
                  <a:schemeClr val="tx1"/>
                </a:solidFill>
              </a:rPr>
              <a:t/>
            </a:r>
            <a:br>
              <a:rPr lang="en-US" altLang="ko-KR" sz="1400">
                <a:solidFill>
                  <a:schemeClr val="tx1"/>
                </a:solidFill>
              </a:rPr>
            </a:br>
            <a:r>
              <a:rPr lang="ko-KR" altLang="en-US" sz="1400">
                <a:solidFill>
                  <a:schemeClr val="tx1"/>
                </a:solidFill>
              </a:rPr>
              <a:t>상품명 </a:t>
            </a:r>
            <a:r>
              <a:rPr lang="en-US" altLang="ko-KR" sz="1400">
                <a:solidFill>
                  <a:schemeClr val="tx1"/>
                </a:solidFill>
              </a:rPr>
              <a:t>: </a:t>
            </a:r>
            <a:r>
              <a:rPr lang="ko-KR" altLang="en-US" sz="1400">
                <a:solidFill>
                  <a:schemeClr val="tx1"/>
                </a:solidFill>
              </a:rPr>
              <a:t>이젠</a:t>
            </a:r>
            <a:r>
              <a:rPr lang="en-US" altLang="ko-KR" sz="1400">
                <a:solidFill>
                  <a:schemeClr val="tx1"/>
                </a:solidFill>
              </a:rPr>
              <a:t>SE </a:t>
            </a:r>
            <a:r>
              <a:rPr lang="ko-KR" altLang="en-US" sz="1400">
                <a:solidFill>
                  <a:schemeClr val="tx1"/>
                </a:solidFill>
              </a:rPr>
              <a:t>사무용컴퓨터</a:t>
            </a:r>
            <a:endParaRPr lang="en-US" altLang="ko-KR" sz="1400">
              <a:solidFill>
                <a:schemeClr val="tx1"/>
              </a:solidFill>
            </a:endParaRPr>
          </a:p>
          <a:p>
            <a:r>
              <a:rPr lang="en-US" altLang="ko-KR" sz="1400">
                <a:solidFill>
                  <a:schemeClr val="tx1"/>
                </a:solidFill>
              </a:rPr>
              <a:t>…</a:t>
            </a:r>
          </a:p>
          <a:p>
            <a:r>
              <a:rPr lang="ko-KR" altLang="en-US" sz="1400">
                <a:solidFill>
                  <a:schemeClr val="tx1"/>
                </a:solidFill>
              </a:rPr>
              <a:t>등의 컴퓨터 구성 요소</a:t>
            </a:r>
            <a:endParaRPr lang="en-US" altLang="ko-KR" sz="140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471749" y="5538651"/>
            <a:ext cx="2847702" cy="3396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상품상세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4688850" y="5538651"/>
            <a:ext cx="2847702" cy="3396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상품구매안내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4720046" y="5185954"/>
            <a:ext cx="1463040" cy="16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장바구니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6547612" y="5185954"/>
            <a:ext cx="1463040" cy="16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구매하기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8760823" y="2669390"/>
            <a:ext cx="2447108" cy="18329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8760823" y="4659083"/>
            <a:ext cx="2447108" cy="7053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선택사항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8760823" y="5453742"/>
            <a:ext cx="1036319" cy="16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장바구니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10189028" y="5453742"/>
            <a:ext cx="1036319" cy="16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구매하기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8760823" y="5708468"/>
            <a:ext cx="2447108" cy="3396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상품상세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38" name="직선 연결선 37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조립컴퓨터</a:t>
            </a:r>
            <a:endParaRPr lang="ko-KR" alt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55" name="TextBox 54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15806648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7268" y="1243914"/>
            <a:ext cx="5171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컴퓨터부품</a:t>
            </a:r>
            <a:r>
              <a:rPr lang="en-US" altLang="ko-KR"/>
              <a:t> – </a:t>
            </a:r>
            <a:r>
              <a:rPr lang="ko-KR" altLang="en-US"/>
              <a:t>컴퓨터부품 목록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777269" y="2517203"/>
            <a:ext cx="7569580" cy="3043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>
                <a:solidFill>
                  <a:schemeClr val="tx1"/>
                </a:solidFill>
              </a:rPr>
              <a:t>	</a:t>
            </a:r>
            <a:r>
              <a:rPr lang="ko-KR" altLang="en-US" sz="1400">
                <a:solidFill>
                  <a:schemeClr val="tx1"/>
                </a:solidFill>
              </a:rPr>
              <a:t>메인보드</a:t>
            </a:r>
            <a:r>
              <a:rPr lang="en-US" altLang="ko-KR" sz="1400">
                <a:solidFill>
                  <a:schemeClr val="tx1"/>
                </a:solidFill>
              </a:rPr>
              <a:t> CPU </a:t>
            </a:r>
            <a:r>
              <a:rPr lang="ko-KR" altLang="en-US" sz="1400">
                <a:solidFill>
                  <a:schemeClr val="tx1"/>
                </a:solidFill>
              </a:rPr>
              <a:t>그래픽카드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메모리카드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저장장치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파워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케이스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쿨러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주변기기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92777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992777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2416467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2416467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3957968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3957968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5423499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5423499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6911547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6911547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992777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2416467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3957968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5423499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6911547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8800566" y="2969623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상품</a:t>
            </a:r>
            <a:endParaRPr lang="en-US" altLang="ko-KR" sz="1200">
              <a:solidFill>
                <a:schemeClr val="tx1"/>
              </a:solidFill>
            </a:endParaRPr>
          </a:p>
          <a:p>
            <a:pPr algn="ctr"/>
            <a:r>
              <a:rPr lang="ko-KR" altLang="en-US" sz="120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9501050" y="2969623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8800566" y="3798282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상품</a:t>
            </a:r>
            <a:endParaRPr lang="en-US" altLang="ko-KR" sz="1200">
              <a:solidFill>
                <a:schemeClr val="tx1"/>
              </a:solidFill>
            </a:endParaRPr>
          </a:p>
          <a:p>
            <a:pPr algn="ctr"/>
            <a:r>
              <a:rPr lang="ko-KR" altLang="en-US" sz="120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9501050" y="3798282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8800566" y="4582526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상품</a:t>
            </a:r>
            <a:endParaRPr lang="en-US" altLang="ko-KR" sz="1200">
              <a:solidFill>
                <a:schemeClr val="tx1"/>
              </a:solidFill>
            </a:endParaRPr>
          </a:p>
          <a:p>
            <a:pPr algn="ctr"/>
            <a:r>
              <a:rPr lang="ko-KR" altLang="en-US" sz="120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9501050" y="4582526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8800566" y="5392894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상품</a:t>
            </a:r>
            <a:endParaRPr lang="en-US" altLang="ko-KR" sz="1200">
              <a:solidFill>
                <a:schemeClr val="tx1"/>
              </a:solidFill>
            </a:endParaRPr>
          </a:p>
          <a:p>
            <a:pPr algn="ctr"/>
            <a:r>
              <a:rPr lang="ko-KR" altLang="en-US" sz="120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9501050" y="5392894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58" name="직선 연결선 57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컴퓨터부품</a:t>
            </a:r>
            <a:endParaRPr lang="ko-KR" alt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73" name="TextBox 72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13750528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7269" y="1243914"/>
            <a:ext cx="4717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컴퓨터부품</a:t>
            </a:r>
            <a:r>
              <a:rPr lang="en-US" altLang="ko-KR"/>
              <a:t> – </a:t>
            </a:r>
            <a:r>
              <a:rPr lang="ko-KR" altLang="en-US"/>
              <a:t>컴퓨터목록 상세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777269" y="2517203"/>
            <a:ext cx="7569580" cy="3043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>
                <a:solidFill>
                  <a:schemeClr val="tx1"/>
                </a:solidFill>
              </a:rPr>
              <a:t>	</a:t>
            </a:r>
            <a:r>
              <a:rPr lang="ko-KR" altLang="en-US" sz="1400">
                <a:solidFill>
                  <a:schemeClr val="tx1"/>
                </a:solidFill>
              </a:rPr>
              <a:t>메인보드</a:t>
            </a:r>
            <a:r>
              <a:rPr lang="en-US" altLang="ko-KR" sz="1400">
                <a:solidFill>
                  <a:schemeClr val="tx1"/>
                </a:solidFill>
              </a:rPr>
              <a:t> CPU </a:t>
            </a:r>
            <a:r>
              <a:rPr lang="ko-KR" altLang="en-US" sz="1400">
                <a:solidFill>
                  <a:schemeClr val="tx1"/>
                </a:solidFill>
              </a:rPr>
              <a:t>그래픽카드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메모리카드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저장장치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파워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케이스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쿨러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주변기기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1118731" y="2969623"/>
            <a:ext cx="3443328" cy="23861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4720046" y="2969622"/>
            <a:ext cx="3290607" cy="20987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>
                <a:solidFill>
                  <a:schemeClr val="tx1"/>
                </a:solidFill>
              </a:rPr>
              <a:t>상품명</a:t>
            </a:r>
            <a:r>
              <a:rPr lang="en-US" altLang="ko-KR" sz="1400">
                <a:solidFill>
                  <a:schemeClr val="tx1"/>
                </a:solidFill>
              </a:rPr>
              <a:t>,</a:t>
            </a:r>
          </a:p>
          <a:p>
            <a:r>
              <a:rPr lang="ko-KR" altLang="en-US" sz="1400">
                <a:solidFill>
                  <a:schemeClr val="tx1"/>
                </a:solidFill>
              </a:rPr>
              <a:t>수량변경</a:t>
            </a:r>
            <a:endParaRPr lang="en-US" altLang="ko-KR" sz="140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471749" y="5538651"/>
            <a:ext cx="2847702" cy="3396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상품상세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4688850" y="5538651"/>
            <a:ext cx="2847702" cy="3396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상품구매안내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4720046" y="5185954"/>
            <a:ext cx="1463040" cy="16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장바구니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6547612" y="5185954"/>
            <a:ext cx="1463040" cy="16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구매하기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8760823" y="2669390"/>
            <a:ext cx="2447108" cy="18329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8760823" y="4593769"/>
            <a:ext cx="1036319" cy="16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장바구니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10189028" y="4593769"/>
            <a:ext cx="1036319" cy="16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구매하기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8760823" y="4848495"/>
            <a:ext cx="2447108" cy="5072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상품상세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8760823" y="5454829"/>
            <a:ext cx="2447108" cy="5072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상품구매안내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38" name="직선 연결선 37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컴퓨터부품</a:t>
            </a:r>
            <a:endParaRPr lang="ko-KR" alt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54" name="TextBox 53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275245692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29" name="직선 연결선 2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77269" y="1243914"/>
            <a:ext cx="5524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화면설계</a:t>
            </a:r>
            <a:r>
              <a:rPr lang="en-US" altLang="ko-KR" dirty="0"/>
              <a:t>] </a:t>
            </a:r>
            <a:r>
              <a:rPr lang="ko-KR" altLang="en-US" dirty="0"/>
              <a:t>견적문의</a:t>
            </a:r>
            <a:r>
              <a:rPr lang="en-US" altLang="ko-KR" dirty="0"/>
              <a:t> – </a:t>
            </a:r>
            <a:r>
              <a:rPr lang="ko-KR" altLang="en-US" dirty="0"/>
              <a:t>견적문의 페이지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1021776" y="3017520"/>
            <a:ext cx="4364610" cy="228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부품 리스트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5564909" y="3017520"/>
            <a:ext cx="2537432" cy="228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121790" y="2581394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문의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5564909" y="3017518"/>
            <a:ext cx="2537432" cy="594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PC </a:t>
            </a:r>
            <a:r>
              <a:rPr lang="ko-KR" altLang="en-US" dirty="0" err="1">
                <a:solidFill>
                  <a:schemeClr val="tx1"/>
                </a:solidFill>
              </a:rPr>
              <a:t>견적카트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564909" y="3611881"/>
            <a:ext cx="1155057" cy="16916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CPU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메인보드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GPU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021776" y="3017518"/>
            <a:ext cx="4364610" cy="7416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PC </a:t>
            </a:r>
            <a:r>
              <a:rPr lang="ko-KR" altLang="en-US" dirty="0">
                <a:solidFill>
                  <a:schemeClr val="tx1"/>
                </a:solidFill>
              </a:rPr>
              <a:t>주요 부품 </a:t>
            </a:r>
            <a:r>
              <a:rPr lang="en-US" altLang="ko-KR" dirty="0">
                <a:solidFill>
                  <a:schemeClr val="tx1"/>
                </a:solidFill>
              </a:rPr>
              <a:t>&gt; CPU ( 000</a:t>
            </a:r>
            <a:r>
              <a:rPr lang="ko-KR" altLang="en-US" dirty="0">
                <a:solidFill>
                  <a:schemeClr val="tx1"/>
                </a:solidFill>
              </a:rPr>
              <a:t>개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상세검색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1021776" y="5427698"/>
            <a:ext cx="4364610" cy="594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금액</a:t>
            </a:r>
            <a:r>
              <a:rPr lang="en-US" altLang="ko-KR" dirty="0">
                <a:solidFill>
                  <a:schemeClr val="tx1"/>
                </a:solidFill>
              </a:rPr>
              <a:t>:		              1,000,000</a:t>
            </a:r>
            <a:r>
              <a:rPr lang="ko-KR" altLang="en-US" dirty="0">
                <a:solidFill>
                  <a:schemeClr val="tx1"/>
                </a:solidFill>
              </a:rPr>
              <a:t>원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7414817" y="560543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구매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6301741" y="5590944"/>
            <a:ext cx="853924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견적문의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8599853" y="3265714"/>
            <a:ext cx="1644024" cy="282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>
                <a:solidFill>
                  <a:schemeClr val="tx1"/>
                </a:solidFill>
              </a:rPr>
              <a:t>부품리스트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10243876" y="3265712"/>
            <a:ext cx="1170856" cy="28220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CPU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메인보드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GPU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8599852" y="2714171"/>
            <a:ext cx="2814880" cy="5515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ko-KR" altLang="en-US" dirty="0">
                <a:solidFill>
                  <a:schemeClr val="tx1"/>
                </a:solidFill>
              </a:rPr>
              <a:t>상세검색</a:t>
            </a:r>
            <a:r>
              <a:rPr lang="en-US" altLang="ko-KR" dirty="0">
                <a:solidFill>
                  <a:schemeClr val="tx1"/>
                </a:solidFill>
              </a:rPr>
              <a:t>]</a:t>
            </a:r>
            <a:r>
              <a:rPr lang="ko-KR" altLang="en-US" dirty="0">
                <a:solidFill>
                  <a:schemeClr val="tx1"/>
                </a:solidFill>
              </a:rPr>
              <a:t>      </a:t>
            </a:r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ko-KR" altLang="en-US" dirty="0" err="1">
                <a:solidFill>
                  <a:schemeClr val="tx1"/>
                </a:solidFill>
              </a:rPr>
              <a:t>견적카트</a:t>
            </a:r>
            <a:r>
              <a:rPr lang="en-US" altLang="ko-KR" dirty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44" name="직선 연결선 43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문의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52" name="TextBox 51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196952418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29" name="직선 연결선 2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77268" y="1243914"/>
            <a:ext cx="5951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화면설계</a:t>
            </a:r>
            <a:r>
              <a:rPr lang="en-US" altLang="ko-KR" dirty="0"/>
              <a:t>] </a:t>
            </a:r>
            <a:r>
              <a:rPr lang="ko-KR" altLang="en-US" dirty="0"/>
              <a:t>견적문의</a:t>
            </a:r>
            <a:r>
              <a:rPr lang="en-US" altLang="ko-KR" dirty="0"/>
              <a:t> – </a:t>
            </a:r>
            <a:r>
              <a:rPr lang="ko-KR" altLang="en-US" dirty="0"/>
              <a:t>견적문의 페이지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1021776" y="3017520"/>
            <a:ext cx="4364610" cy="228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부품 리스트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5564909" y="3017520"/>
            <a:ext cx="2537432" cy="228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121790" y="2581394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문의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5564909" y="3017518"/>
            <a:ext cx="2537432" cy="594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PC </a:t>
            </a:r>
            <a:r>
              <a:rPr lang="ko-KR" altLang="en-US" dirty="0" err="1">
                <a:solidFill>
                  <a:schemeClr val="tx1"/>
                </a:solidFill>
              </a:rPr>
              <a:t>견적카트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564909" y="3611881"/>
            <a:ext cx="1155057" cy="16916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CPU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메인보드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GPU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021776" y="5427698"/>
            <a:ext cx="4364610" cy="594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금액</a:t>
            </a:r>
            <a:r>
              <a:rPr lang="en-US" altLang="ko-KR" dirty="0">
                <a:solidFill>
                  <a:schemeClr val="tx1"/>
                </a:solidFill>
              </a:rPr>
              <a:t>:		              1,000,000</a:t>
            </a:r>
            <a:r>
              <a:rPr lang="ko-KR" altLang="en-US" dirty="0">
                <a:solidFill>
                  <a:schemeClr val="tx1"/>
                </a:solidFill>
              </a:rPr>
              <a:t>원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7414817" y="560543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구매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6301741" y="5590944"/>
            <a:ext cx="853924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견적문의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8599853" y="3744687"/>
            <a:ext cx="2806620" cy="1588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>
                <a:solidFill>
                  <a:schemeClr val="tx1"/>
                </a:solidFill>
              </a:rPr>
              <a:t>부품리스트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8599852" y="3265713"/>
            <a:ext cx="2806621" cy="4789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CPU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8599852" y="5332942"/>
            <a:ext cx="2814880" cy="3758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ko-KR" altLang="en-US" dirty="0">
                <a:solidFill>
                  <a:schemeClr val="tx1"/>
                </a:solidFill>
              </a:rPr>
              <a:t>견적문의</a:t>
            </a:r>
            <a:r>
              <a:rPr lang="en-US" altLang="ko-KR" dirty="0">
                <a:solidFill>
                  <a:schemeClr val="tx1"/>
                </a:solidFill>
              </a:rPr>
              <a:t>]            [</a:t>
            </a:r>
            <a:r>
              <a:rPr lang="ko-KR" altLang="en-US" dirty="0">
                <a:solidFill>
                  <a:schemeClr val="tx1"/>
                </a:solidFill>
              </a:rPr>
              <a:t>구매</a:t>
            </a:r>
            <a:r>
              <a:rPr lang="en-US" altLang="ko-KR" dirty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8599852" y="2873331"/>
            <a:ext cx="2814880" cy="3923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ko-KR" altLang="en-US" dirty="0">
                <a:solidFill>
                  <a:schemeClr val="tx1"/>
                </a:solidFill>
              </a:rPr>
              <a:t>뒤로</a:t>
            </a:r>
            <a:r>
              <a:rPr lang="en-US" altLang="ko-KR" dirty="0">
                <a:solidFill>
                  <a:schemeClr val="tx1"/>
                </a:solidFill>
              </a:rPr>
              <a:t>]           [</a:t>
            </a:r>
            <a:r>
              <a:rPr lang="ko-KR" altLang="en-US" dirty="0">
                <a:solidFill>
                  <a:schemeClr val="tx1"/>
                </a:solidFill>
              </a:rPr>
              <a:t>견적목록</a:t>
            </a:r>
            <a:r>
              <a:rPr lang="en-US" altLang="ko-KR" dirty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021776" y="3017518"/>
            <a:ext cx="4364610" cy="7416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PC </a:t>
            </a:r>
            <a:r>
              <a:rPr lang="ko-KR" altLang="en-US" dirty="0">
                <a:solidFill>
                  <a:schemeClr val="tx1"/>
                </a:solidFill>
              </a:rPr>
              <a:t>주요 부품 </a:t>
            </a:r>
            <a:r>
              <a:rPr lang="en-US" altLang="ko-KR" dirty="0">
                <a:solidFill>
                  <a:schemeClr val="tx1"/>
                </a:solidFill>
              </a:rPr>
              <a:t>&gt; CPU ( 000</a:t>
            </a:r>
            <a:r>
              <a:rPr lang="ko-KR" altLang="en-US" dirty="0">
                <a:solidFill>
                  <a:schemeClr val="tx1"/>
                </a:solidFill>
              </a:rPr>
              <a:t>개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상세검색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48" name="직선 연결선 47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문의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54" name="TextBox 53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153995837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29" name="직선 연결선 2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77268" y="1243914"/>
            <a:ext cx="4522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견적문의 </a:t>
            </a:r>
            <a:r>
              <a:rPr lang="en-US" altLang="ko-KR" dirty="0"/>
              <a:t>– </a:t>
            </a:r>
            <a:r>
              <a:rPr lang="ko-KR" altLang="en-US" dirty="0"/>
              <a:t>견적문의 목록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cxnSp>
        <p:nvCxnSpPr>
          <p:cNvPr id="23" name="직선 연결선 22"/>
          <p:cNvCxnSpPr/>
          <p:nvPr/>
        </p:nvCxnSpPr>
        <p:spPr>
          <a:xfrm>
            <a:off x="1713470" y="340669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010124" y="3459283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제목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713470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글번호</a:t>
            </a:r>
            <a:endParaRPr lang="ko-KR" altLang="en-US" sz="800" dirty="0"/>
          </a:p>
        </p:txBody>
      </p:sp>
      <p:sp>
        <p:nvSpPr>
          <p:cNvPr id="33" name="TextBox 32"/>
          <p:cNvSpPr txBox="1"/>
          <p:nvPr/>
        </p:nvSpPr>
        <p:spPr>
          <a:xfrm>
            <a:off x="6214737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작성자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952735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작성일</a:t>
            </a:r>
          </a:p>
        </p:txBody>
      </p:sp>
      <p:cxnSp>
        <p:nvCxnSpPr>
          <p:cNvPr id="36" name="직선 연결선 35"/>
          <p:cNvCxnSpPr/>
          <p:nvPr/>
        </p:nvCxnSpPr>
        <p:spPr>
          <a:xfrm>
            <a:off x="1713470" y="37188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1713470" y="3962747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1713470" y="4201644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1713470" y="444878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1713470" y="46794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1713470" y="490330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1713470" y="513252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1713470" y="536317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1713470" y="5781078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 입력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3155069" y="5781078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검색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468130" y="5445211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1 2 3 4</a:t>
            </a:r>
            <a:endParaRPr lang="ko-KR" altLang="en-US" sz="800" dirty="0"/>
          </a:p>
        </p:txBody>
      </p:sp>
      <p:sp>
        <p:nvSpPr>
          <p:cNvPr id="50" name="TextBox 49"/>
          <p:cNvSpPr txBox="1"/>
          <p:nvPr/>
        </p:nvSpPr>
        <p:spPr>
          <a:xfrm>
            <a:off x="1713470" y="373793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10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1" name="TextBox 50"/>
          <p:cNvSpPr txBox="1"/>
          <p:nvPr/>
        </p:nvSpPr>
        <p:spPr>
          <a:xfrm>
            <a:off x="1713470" y="4223706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08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2" name="TextBox 51"/>
          <p:cNvSpPr txBox="1"/>
          <p:nvPr/>
        </p:nvSpPr>
        <p:spPr>
          <a:xfrm>
            <a:off x="1713470" y="446183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07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3" name="TextBox 52"/>
          <p:cNvSpPr txBox="1"/>
          <p:nvPr/>
        </p:nvSpPr>
        <p:spPr>
          <a:xfrm>
            <a:off x="1713470" y="469043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06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4" name="TextBox 53"/>
          <p:cNvSpPr txBox="1"/>
          <p:nvPr/>
        </p:nvSpPr>
        <p:spPr>
          <a:xfrm>
            <a:off x="1713470" y="491903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05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5" name="TextBox 54"/>
          <p:cNvSpPr txBox="1"/>
          <p:nvPr/>
        </p:nvSpPr>
        <p:spPr>
          <a:xfrm>
            <a:off x="1713470" y="514763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04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6" name="TextBox 55"/>
          <p:cNvSpPr txBox="1"/>
          <p:nvPr/>
        </p:nvSpPr>
        <p:spPr>
          <a:xfrm>
            <a:off x="1713470" y="398558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09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7" name="TextBox 56"/>
          <p:cNvSpPr txBox="1"/>
          <p:nvPr/>
        </p:nvSpPr>
        <p:spPr>
          <a:xfrm>
            <a:off x="1121790" y="2800469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목록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59" name="직선 연결선 58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목록</a:t>
            </a:r>
          </a:p>
        </p:txBody>
      </p:sp>
      <p:sp>
        <p:nvSpPr>
          <p:cNvPr id="67" name="직사각형 66"/>
          <p:cNvSpPr/>
          <p:nvPr/>
        </p:nvSpPr>
        <p:spPr>
          <a:xfrm>
            <a:off x="8599852" y="2754961"/>
            <a:ext cx="2806621" cy="4789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9181162" y="3489777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 제목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8649280" y="3494446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글번호</a:t>
            </a:r>
            <a:endParaRPr lang="ko-KR" altLang="en-US" sz="800" dirty="0"/>
          </a:p>
        </p:txBody>
      </p:sp>
      <p:sp>
        <p:nvSpPr>
          <p:cNvPr id="72" name="TextBox 71"/>
          <p:cNvSpPr txBox="1"/>
          <p:nvPr/>
        </p:nvSpPr>
        <p:spPr>
          <a:xfrm>
            <a:off x="9975547" y="3494446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작성자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10713545" y="3494446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작성일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8649280" y="3768286"/>
            <a:ext cx="27654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10     </a:t>
            </a:r>
            <a:r>
              <a:rPr lang="ko-KR" altLang="en-US" sz="800" dirty="0"/>
              <a:t>견적요청 홍길동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75" name="TextBox 74"/>
          <p:cNvSpPr txBox="1"/>
          <p:nvPr/>
        </p:nvSpPr>
        <p:spPr>
          <a:xfrm>
            <a:off x="8649280" y="4016555"/>
            <a:ext cx="27654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09     </a:t>
            </a:r>
            <a:r>
              <a:rPr lang="ko-KR" altLang="en-US" sz="800" dirty="0"/>
              <a:t>견적요청 홍길동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cxnSp>
        <p:nvCxnSpPr>
          <p:cNvPr id="76" name="직선 연결선 75"/>
          <p:cNvCxnSpPr/>
          <p:nvPr/>
        </p:nvCxnSpPr>
        <p:spPr>
          <a:xfrm>
            <a:off x="8649280" y="3437048"/>
            <a:ext cx="26780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직선 연결선 76"/>
          <p:cNvCxnSpPr/>
          <p:nvPr/>
        </p:nvCxnSpPr>
        <p:spPr>
          <a:xfrm>
            <a:off x="8649280" y="3749194"/>
            <a:ext cx="26780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직선 연결선 77"/>
          <p:cNvCxnSpPr/>
          <p:nvPr/>
        </p:nvCxnSpPr>
        <p:spPr>
          <a:xfrm>
            <a:off x="8649280" y="3993102"/>
            <a:ext cx="26780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직선 연결선 78"/>
          <p:cNvCxnSpPr/>
          <p:nvPr/>
        </p:nvCxnSpPr>
        <p:spPr>
          <a:xfrm>
            <a:off x="8649280" y="4231999"/>
            <a:ext cx="26780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직선 연결선 79"/>
          <p:cNvCxnSpPr/>
          <p:nvPr/>
        </p:nvCxnSpPr>
        <p:spPr>
          <a:xfrm>
            <a:off x="8649280" y="4479135"/>
            <a:ext cx="26780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8649280" y="4263691"/>
            <a:ext cx="27654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08     </a:t>
            </a:r>
            <a:r>
              <a:rPr lang="ko-KR" altLang="en-US" sz="800" dirty="0"/>
              <a:t>견적요청 홍길동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83" name="직사각형 82"/>
          <p:cNvSpPr/>
          <p:nvPr/>
        </p:nvSpPr>
        <p:spPr>
          <a:xfrm>
            <a:off x="8705315" y="2883346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 입력</a:t>
            </a:r>
          </a:p>
        </p:txBody>
      </p:sp>
      <p:sp>
        <p:nvSpPr>
          <p:cNvPr id="87" name="직사각형 86"/>
          <p:cNvSpPr/>
          <p:nvPr/>
        </p:nvSpPr>
        <p:spPr>
          <a:xfrm>
            <a:off x="10146914" y="2883346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검색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91" name="TextBox 90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143946185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29" name="직선 연결선 2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77268" y="1243914"/>
            <a:ext cx="4433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견적문의 </a:t>
            </a:r>
            <a:r>
              <a:rPr lang="en-US" altLang="ko-KR" dirty="0"/>
              <a:t>– </a:t>
            </a:r>
            <a:r>
              <a:rPr lang="ko-KR" altLang="en-US" dirty="0"/>
              <a:t>견적문의 상세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cxnSp>
        <p:nvCxnSpPr>
          <p:cNvPr id="48" name="직선 연결선 47"/>
          <p:cNvCxnSpPr/>
          <p:nvPr/>
        </p:nvCxnSpPr>
        <p:spPr>
          <a:xfrm>
            <a:off x="1713470" y="356435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4010124" y="3616943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제목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713470" y="362175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글번호</a:t>
            </a:r>
            <a:endParaRPr lang="ko-KR" altLang="en-US" sz="800" dirty="0"/>
          </a:p>
        </p:txBody>
      </p:sp>
      <p:sp>
        <p:nvSpPr>
          <p:cNvPr id="58" name="TextBox 57"/>
          <p:cNvSpPr txBox="1"/>
          <p:nvPr/>
        </p:nvSpPr>
        <p:spPr>
          <a:xfrm>
            <a:off x="6214737" y="362175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작성자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952735" y="362175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작성일</a:t>
            </a:r>
          </a:p>
        </p:txBody>
      </p:sp>
      <p:cxnSp>
        <p:nvCxnSpPr>
          <p:cNvPr id="60" name="직선 연결선 59"/>
          <p:cNvCxnSpPr/>
          <p:nvPr/>
        </p:nvCxnSpPr>
        <p:spPr>
          <a:xfrm>
            <a:off x="1713470" y="387649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>
            <a:off x="1713470" y="514745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1713470" y="491286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배그가</a:t>
            </a:r>
            <a:r>
              <a:rPr lang="ko-KR" altLang="en-US" sz="800" dirty="0"/>
              <a:t> 하고 싶어요</a:t>
            </a:r>
            <a:r>
              <a:rPr lang="en-US" altLang="ko-KR" sz="800" dirty="0"/>
              <a:t>..</a:t>
            </a:r>
            <a:endParaRPr lang="ko-KR" altLang="en-US" sz="800" dirty="0"/>
          </a:p>
        </p:txBody>
      </p:sp>
      <p:cxnSp>
        <p:nvCxnSpPr>
          <p:cNvPr id="63" name="직선 연결선 62"/>
          <p:cNvCxnSpPr/>
          <p:nvPr/>
        </p:nvCxnSpPr>
        <p:spPr>
          <a:xfrm>
            <a:off x="1713470" y="55208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직사각형 63"/>
          <p:cNvSpPr/>
          <p:nvPr/>
        </p:nvSpPr>
        <p:spPr>
          <a:xfrm>
            <a:off x="1713470" y="3989066"/>
            <a:ext cx="5791199" cy="5908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2360215" y="3988962"/>
            <a:ext cx="3669109" cy="5847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제품명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제품명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제품명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…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713470" y="530529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감사합니다</a:t>
            </a:r>
            <a:r>
              <a:rPr lang="en-US" altLang="ko-KR" sz="800" dirty="0"/>
              <a:t>. </a:t>
            </a:r>
            <a:r>
              <a:rPr lang="ko-KR" altLang="en-US" sz="800" dirty="0"/>
              <a:t>좋은 컴퓨터입니다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sp>
        <p:nvSpPr>
          <p:cNvPr id="67" name="직사각형 66"/>
          <p:cNvSpPr/>
          <p:nvPr/>
        </p:nvSpPr>
        <p:spPr>
          <a:xfrm>
            <a:off x="1713471" y="3988962"/>
            <a:ext cx="639204" cy="5847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CPU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메인보드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GPU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…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6029323" y="3988962"/>
            <a:ext cx="1475345" cy="5847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가격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가격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가격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…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6993901" y="5633301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목록</a:t>
            </a:r>
          </a:p>
        </p:txBody>
      </p:sp>
      <p:sp>
        <p:nvSpPr>
          <p:cNvPr id="72" name="직사각형 71"/>
          <p:cNvSpPr/>
          <p:nvPr/>
        </p:nvSpPr>
        <p:spPr>
          <a:xfrm>
            <a:off x="4194769" y="4645853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구매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1716906" y="5633301"/>
            <a:ext cx="66483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>
                <a:solidFill>
                  <a:schemeClr val="bg1">
                    <a:lumMod val="75000"/>
                  </a:schemeClr>
                </a:solidFill>
              </a:rPr>
              <a:t>이전글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2517653" y="5638099"/>
            <a:ext cx="65988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>
                <a:solidFill>
                  <a:schemeClr val="bg1">
                    <a:lumMod val="75000"/>
                  </a:schemeClr>
                </a:solidFill>
              </a:rPr>
              <a:t>다음글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6993901" y="5203624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등록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1121790" y="2800469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상세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44" name="직선 연결선 43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상세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8599853" y="3616943"/>
            <a:ext cx="2814160" cy="8245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부품리스트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8599853" y="3265713"/>
            <a:ext cx="2814160" cy="3512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CPU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8599852" y="5327154"/>
            <a:ext cx="2814880" cy="3816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dirty="0">
                <a:solidFill>
                  <a:schemeClr val="tx1"/>
                </a:solidFill>
              </a:rPr>
              <a:t>           [</a:t>
            </a:r>
            <a:r>
              <a:rPr lang="ko-KR" altLang="en-US" dirty="0">
                <a:solidFill>
                  <a:schemeClr val="tx1"/>
                </a:solidFill>
              </a:rPr>
              <a:t>구매</a:t>
            </a:r>
            <a:r>
              <a:rPr lang="en-US" altLang="ko-KR" dirty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8599852" y="2873331"/>
            <a:ext cx="2814880" cy="3923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ko-KR" altLang="en-US" dirty="0">
                <a:solidFill>
                  <a:schemeClr val="tx1"/>
                </a:solidFill>
              </a:rPr>
              <a:t>견적목록</a:t>
            </a:r>
            <a:r>
              <a:rPr lang="en-US" altLang="ko-KR" dirty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8599853" y="4441467"/>
            <a:ext cx="2814160" cy="5125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>
                <a:solidFill>
                  <a:schemeClr val="tx1"/>
                </a:solidFill>
              </a:rPr>
              <a:t>배그가</a:t>
            </a:r>
            <a:r>
              <a:rPr lang="ko-KR" altLang="en-US" sz="800" dirty="0">
                <a:solidFill>
                  <a:schemeClr val="tx1"/>
                </a:solidFill>
              </a:rPr>
              <a:t> 하고 싶어요</a:t>
            </a:r>
          </a:p>
        </p:txBody>
      </p:sp>
      <p:sp>
        <p:nvSpPr>
          <p:cNvPr id="79" name="직사각형 78"/>
          <p:cNvSpPr/>
          <p:nvPr/>
        </p:nvSpPr>
        <p:spPr>
          <a:xfrm>
            <a:off x="8599853" y="4954000"/>
            <a:ext cx="2814160" cy="3731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감사합니다</a:t>
            </a:r>
            <a:r>
              <a:rPr lang="en-US" altLang="ko-KR" sz="800" dirty="0">
                <a:solidFill>
                  <a:schemeClr val="tx1"/>
                </a:solidFill>
              </a:rPr>
              <a:t>. </a:t>
            </a:r>
            <a:r>
              <a:rPr lang="ko-KR" altLang="en-US" sz="800" dirty="0">
                <a:solidFill>
                  <a:schemeClr val="tx1"/>
                </a:solidFill>
              </a:rPr>
              <a:t>좋은 컴퓨터 입니다</a:t>
            </a:r>
            <a:r>
              <a:rPr lang="en-US" altLang="ko-KR" sz="800" dirty="0">
                <a:solidFill>
                  <a:schemeClr val="tx1"/>
                </a:solidFill>
              </a:rPr>
              <a:t>.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88" name="TextBox 87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2702635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개요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Outline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="" xmlns:a16="http://schemas.microsoft.com/office/drawing/2014/main" id="{138D037B-DA08-49E3-B2C9-B551BC965DBA}"/>
              </a:ext>
            </a:extLst>
          </p:cNvPr>
          <p:cNvGrpSpPr/>
          <p:nvPr/>
        </p:nvGrpSpPr>
        <p:grpSpPr>
          <a:xfrm>
            <a:off x="1555886" y="1059401"/>
            <a:ext cx="9080228" cy="4935935"/>
            <a:chOff x="304800" y="377457"/>
            <a:chExt cx="17516643" cy="9737902"/>
          </a:xfrm>
          <a:effectLst>
            <a:outerShdw dist="127000" dir="2700000" algn="tl" rotWithShape="0">
              <a:prstClr val="black">
                <a:alpha val="30000"/>
              </a:prstClr>
            </a:outerShdw>
          </a:effectLst>
        </p:grpSpPr>
        <p:sp>
          <p:nvSpPr>
            <p:cNvPr id="13" name="직사각형 12">
              <a:extLst>
                <a:ext uri="{FF2B5EF4-FFF2-40B4-BE49-F238E27FC236}">
                  <a16:creationId xmlns="" xmlns:a16="http://schemas.microsoft.com/office/drawing/2014/main" id="{394E8AA0-C2E6-4B6C-8FEF-FA01EE5E4A6C}"/>
                </a:ext>
              </a:extLst>
            </p:cNvPr>
            <p:cNvSpPr/>
            <p:nvPr/>
          </p:nvSpPr>
          <p:spPr>
            <a:xfrm>
              <a:off x="304800" y="377457"/>
              <a:ext cx="17516643" cy="682031"/>
            </a:xfrm>
            <a:prstGeom prst="rect">
              <a:avLst/>
            </a:prstGeom>
            <a:solidFill>
              <a:srgbClr val="DFDCD3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1"/>
              <a:endPara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="" xmlns:a16="http://schemas.microsoft.com/office/drawing/2014/main" id="{CAB99F55-C6AC-4525-96E4-6393F943AF0C}"/>
                </a:ext>
              </a:extLst>
            </p:cNvPr>
            <p:cNvSpPr/>
            <p:nvPr/>
          </p:nvSpPr>
          <p:spPr>
            <a:xfrm>
              <a:off x="304800" y="1059488"/>
              <a:ext cx="17516643" cy="905587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252000" rIns="18000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atinLnBrk="0">
                <a:lnSpc>
                  <a:spcPts val="2500"/>
                </a:lnSpc>
              </a:pPr>
              <a:r>
                <a:rPr lang="ko-KR" altLang="en-US" dirty="0">
                  <a:solidFill>
                    <a:sysClr val="windowText" lastClr="000000"/>
                  </a:solidFill>
                </a:rPr>
                <a:t>간단한 문서작업이나 인터넷 서핑</a:t>
              </a:r>
              <a:r>
                <a:rPr lang="en-US" altLang="ko-KR" dirty="0">
                  <a:solidFill>
                    <a:sysClr val="windowText" lastClr="000000"/>
                  </a:solidFill>
                </a:rPr>
                <a:t>, </a:t>
              </a:r>
              <a:r>
                <a:rPr lang="ko-KR" altLang="en-US" dirty="0">
                  <a:solidFill>
                    <a:sysClr val="windowText" lastClr="000000"/>
                  </a:solidFill>
                </a:rPr>
                <a:t>게임 등 단순한 목적으로 사용되었던 것과 달리 요즘 컴퓨터는 스트리밍부터 그래픽작업</a:t>
              </a:r>
              <a:r>
                <a:rPr lang="en-US" altLang="ko-KR" dirty="0">
                  <a:solidFill>
                    <a:sysClr val="windowText" lastClr="000000"/>
                  </a:solidFill>
                </a:rPr>
                <a:t>,</a:t>
              </a:r>
              <a:r>
                <a:rPr lang="ko-KR" altLang="en-US" dirty="0">
                  <a:solidFill>
                    <a:sysClr val="windowText" lastClr="000000"/>
                  </a:solidFill>
                </a:rPr>
                <a:t> 작곡</a:t>
              </a:r>
              <a:r>
                <a:rPr lang="en-US" altLang="ko-KR" dirty="0">
                  <a:solidFill>
                    <a:sysClr val="windowText" lastClr="000000"/>
                  </a:solidFill>
                </a:rPr>
                <a:t>/</a:t>
              </a:r>
              <a:r>
                <a:rPr lang="ko-KR" altLang="en-US" dirty="0">
                  <a:solidFill>
                    <a:sysClr val="windowText" lastClr="000000"/>
                  </a:solidFill>
                </a:rPr>
                <a:t>영상작업</a:t>
              </a:r>
              <a:r>
                <a:rPr lang="en-US" altLang="ko-KR" dirty="0">
                  <a:solidFill>
                    <a:sysClr val="windowText" lastClr="000000"/>
                  </a:solidFill>
                </a:rPr>
                <a:t>, </a:t>
              </a:r>
              <a:r>
                <a:rPr lang="ko-KR" altLang="en-US" dirty="0">
                  <a:solidFill>
                    <a:sysClr val="windowText" lastClr="000000"/>
                  </a:solidFill>
                </a:rPr>
                <a:t>개인방송</a:t>
              </a:r>
              <a:r>
                <a:rPr lang="en-US" altLang="ko-KR" dirty="0">
                  <a:solidFill>
                    <a:sysClr val="windowText" lastClr="000000"/>
                  </a:solidFill>
                </a:rPr>
                <a:t>, </a:t>
              </a:r>
              <a:r>
                <a:rPr lang="ko-KR" altLang="en-US" dirty="0">
                  <a:solidFill>
                    <a:sysClr val="windowText" lastClr="000000"/>
                  </a:solidFill>
                </a:rPr>
                <a:t>서버구축 등의 다양한 목적으로 사용된다</a:t>
              </a:r>
              <a:endParaRPr lang="en-US" altLang="ko-KR" dirty="0">
                <a:solidFill>
                  <a:sysClr val="windowText" lastClr="000000"/>
                </a:solidFill>
              </a:endParaRPr>
            </a:p>
            <a:p>
              <a:pPr latinLnBrk="0">
                <a:lnSpc>
                  <a:spcPts val="2500"/>
                </a:lnSpc>
              </a:pPr>
              <a:endParaRPr lang="en-US" altLang="ko-KR" dirty="0">
                <a:solidFill>
                  <a:sysClr val="windowText" lastClr="000000"/>
                </a:solidFill>
              </a:endParaRPr>
            </a:p>
            <a:p>
              <a:pPr latinLnBrk="0">
                <a:lnSpc>
                  <a:spcPts val="2500"/>
                </a:lnSpc>
              </a:pPr>
              <a:r>
                <a:rPr lang="ko-KR" altLang="en-US" dirty="0">
                  <a:solidFill>
                    <a:sysClr val="windowText" lastClr="000000"/>
                  </a:solidFill>
                </a:rPr>
                <a:t>이렇게 개인이 컴퓨터로 할 수 있는 범위가 넓어짐에 따라 본인이 원하는 사양으로 제작할 수 있는 조립컴퓨터의 수요가 증가하였다</a:t>
              </a:r>
              <a:endParaRPr lang="en-US" altLang="ko-KR" dirty="0">
                <a:solidFill>
                  <a:sysClr val="windowText" lastClr="000000"/>
                </a:solidFill>
              </a:endParaRPr>
            </a:p>
            <a:p>
              <a:pPr latinLnBrk="0">
                <a:lnSpc>
                  <a:spcPts val="2500"/>
                </a:lnSpc>
              </a:pPr>
              <a:endParaRPr lang="en-US" altLang="ko-KR" dirty="0">
                <a:solidFill>
                  <a:sysClr val="windowText" lastClr="000000"/>
                </a:solidFill>
              </a:endParaRPr>
            </a:p>
            <a:p>
              <a:pPr latinLnBrk="0">
                <a:lnSpc>
                  <a:spcPts val="2500"/>
                </a:lnSpc>
              </a:pPr>
              <a:r>
                <a:rPr lang="ko-KR" altLang="en-US" dirty="0">
                  <a:solidFill>
                    <a:sysClr val="windowText" lastClr="000000"/>
                  </a:solidFill>
                </a:rPr>
                <a:t>그러나 경험이 없는 사람은 부품을 사다가 </a:t>
              </a:r>
              <a:r>
                <a:rPr lang="en-US" altLang="ko-KR" dirty="0">
                  <a:solidFill>
                    <a:sysClr val="windowText" lastClr="000000"/>
                  </a:solidFill>
                </a:rPr>
                <a:t>PC</a:t>
              </a:r>
              <a:r>
                <a:rPr lang="ko-KR" altLang="en-US" dirty="0">
                  <a:solidFill>
                    <a:sysClr val="windowText" lastClr="000000"/>
                  </a:solidFill>
                </a:rPr>
                <a:t>조립을 하기엔 어려움이 있고 시간의 여건이 없는 사람들도 있기에 고객의 요구에 맞는 컴퓨터를 판매하는 서비스가 </a:t>
              </a:r>
              <a:r>
                <a:rPr lang="ko-KR" altLang="en-US" dirty="0" err="1">
                  <a:solidFill>
                    <a:sysClr val="windowText" lastClr="000000"/>
                  </a:solidFill>
                </a:rPr>
                <a:t>주목받고</a:t>
              </a:r>
              <a:r>
                <a:rPr lang="ko-KR" altLang="en-US" dirty="0">
                  <a:solidFill>
                    <a:sysClr val="windowText" lastClr="000000"/>
                  </a:solidFill>
                </a:rPr>
                <a:t> 있다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="" xmlns:a16="http://schemas.microsoft.com/office/drawing/2014/main" id="{D8BD032B-D15C-4432-B569-E99698B64FD6}"/>
                </a:ext>
              </a:extLst>
            </p:cNvPr>
            <p:cNvSpPr/>
            <p:nvPr/>
          </p:nvSpPr>
          <p:spPr>
            <a:xfrm>
              <a:off x="16128672" y="830761"/>
              <a:ext cx="288001" cy="36001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="" xmlns:a16="http://schemas.microsoft.com/office/drawing/2014/main" id="{656BB6E5-E7BA-40AC-8F7A-93EBD805B7A7}"/>
                </a:ext>
              </a:extLst>
            </p:cNvPr>
            <p:cNvSpPr/>
            <p:nvPr/>
          </p:nvSpPr>
          <p:spPr>
            <a:xfrm>
              <a:off x="16731127" y="540662"/>
              <a:ext cx="288001" cy="288000"/>
            </a:xfrm>
            <a:prstGeom prst="rect">
              <a:avLst/>
            </a:prstGeom>
            <a:solidFill>
              <a:srgbClr val="DFDCD3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="" xmlns:a16="http://schemas.microsoft.com/office/drawing/2014/main" id="{9E89E484-13AE-40A4-A302-D9AA9A1CD1D1}"/>
                </a:ext>
              </a:extLst>
            </p:cNvPr>
            <p:cNvSpPr/>
            <p:nvPr/>
          </p:nvSpPr>
          <p:spPr>
            <a:xfrm>
              <a:off x="16681705" y="593562"/>
              <a:ext cx="288001" cy="288000"/>
            </a:xfrm>
            <a:prstGeom prst="rect">
              <a:avLst/>
            </a:prstGeom>
            <a:solidFill>
              <a:srgbClr val="DFDCD3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grpSp>
          <p:nvGrpSpPr>
            <p:cNvPr id="20" name="그룹 19">
              <a:extLst>
                <a:ext uri="{FF2B5EF4-FFF2-40B4-BE49-F238E27FC236}">
                  <a16:creationId xmlns="" xmlns:a16="http://schemas.microsoft.com/office/drawing/2014/main" id="{DCA79345-680A-4E0C-9C39-FFADBD81961C}"/>
                </a:ext>
              </a:extLst>
            </p:cNvPr>
            <p:cNvGrpSpPr/>
            <p:nvPr/>
          </p:nvGrpSpPr>
          <p:grpSpPr>
            <a:xfrm>
              <a:off x="17241458" y="494605"/>
              <a:ext cx="447684" cy="447675"/>
              <a:chOff x="14912323" y="597474"/>
              <a:chExt cx="288003" cy="288000"/>
            </a:xfrm>
          </p:grpSpPr>
          <p:sp>
            <p:nvSpPr>
              <p:cNvPr id="21" name="직사각형 20">
                <a:extLst>
                  <a:ext uri="{FF2B5EF4-FFF2-40B4-BE49-F238E27FC236}">
                    <a16:creationId xmlns="" xmlns:a16="http://schemas.microsoft.com/office/drawing/2014/main" id="{72362BF4-977B-4005-9871-A5C2A05B56D9}"/>
                  </a:ext>
                </a:extLst>
              </p:cNvPr>
              <p:cNvSpPr/>
              <p:nvPr/>
            </p:nvSpPr>
            <p:spPr>
              <a:xfrm rot="2700000">
                <a:off x="14912314" y="732474"/>
                <a:ext cx="288000" cy="180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altLang="ko-KR" sz="28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endParaRPr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="" xmlns:a16="http://schemas.microsoft.com/office/drawing/2014/main" id="{902056D7-1469-4FAD-8835-E1F719C9F84E}"/>
                  </a:ext>
                </a:extLst>
              </p:cNvPr>
              <p:cNvSpPr/>
              <p:nvPr/>
            </p:nvSpPr>
            <p:spPr>
              <a:xfrm rot="18900000">
                <a:off x="14912323" y="732481"/>
                <a:ext cx="288003" cy="180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altLang="ko-KR" sz="28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30841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장바구니 </a:t>
            </a:r>
            <a:r>
              <a:rPr lang="en-US" altLang="ko-KR"/>
              <a:t>– </a:t>
            </a:r>
            <a:r>
              <a:rPr lang="ko-KR" altLang="en-US"/>
              <a:t>장바구니 목록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970876" y="3952123"/>
            <a:ext cx="7187073" cy="8603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ko-KR" altLang="en-US" sz="1400" dirty="0"/>
              <a:t>결제예상금액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5570968" y="4970046"/>
            <a:ext cx="1226628" cy="31303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선택주문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6931321" y="4970046"/>
            <a:ext cx="1226628" cy="31303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전체주문</a:t>
            </a:r>
          </a:p>
        </p:txBody>
      </p: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953300" y="2862366"/>
          <a:ext cx="7201582" cy="972447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35532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73997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7656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76569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76569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7656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32117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상품명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수량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가격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합계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적립금</a:t>
                      </a:r>
                      <a:endParaRPr lang="ko-KR" altLang="en-US" sz="1200" b="1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5636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25636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21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99aGpjVXmFohJAvnIRhX2IHZj3aIZ6BTvEQ6361moHc7Zz6Bvjhxl9f64SDimoc/9mAMJ4hAfVk13D+IB+bhwjwRfaWhr6uDe1JkaRFQ7zatFVNULNzMl1Em+qKhn93XsxABSZVsxl2OGqdxK2e73BCvYy/aKo3dfG6pakYL/D7Oh+SbjwdQbvh4/NimZXl+3PHF1lN4yzHrwhzMlEn1eJLlrvOfA4hGsEm8tE0a0lzbp2+m+asxNP83e3NCITjeXVxAfVV11W99dGzrChp0toqXQtjW6nnKRt/NEIHt9Jd3q/uj7vEMY+b9YKszvVR+LFxLsiAiTgplZRZxh0gd/tQjO4Th6cjaI/Ss6dFs6qabFJ6UtqhjAFhvA7nz8RaMWiRGvk14v1we/GAOmLtqy37a9ThwRPTkfOiGQuS9G9UWOElPKurhetry/XVnceewRmYLfPV53nbpFfznGZLp0xInU3bNSQmneRlRdJO3JQJlcj3e+dNpO0jMpl4lG7iMHa9pRvJc5G36S82RtObJLVBhzfa29sMvzonRu2QwQ4VilBdhg8bdT67zWhvLfdKkx5J01/4C+Mv4HEUHP9k0RQkRelnn/VjuSF9fLPOwNO8xyjgWNzGh8azQU3HxpVeZuU6T3+P4bfw3Hrs6aNvANCzjtvnPzfbih5zK5exnyiKMd+6WeWckCmrtz5UcbjYpWGBuTKqnzQVf3BRkEuaunRA3wbYXoaEyPeDI1owqnzfZ/z978CPDhaEI+LqmkdEMArnfVzfsM/xm+vVZqnkYaMVOOrzulqvSOY9ClBDypsAxC6+YO8ZX37VFiVSLe0LSjr4JgRNJUwkfffR+0sf46Am+gK/n1FWBn6wh9Pn9vMNPh0o4QGIBxr+c4ObPBgPmOeG9/HAldkC+xY0oN1D+vH4M2+UQmz6+JNPNuBpnlv0h0dsHFMv9Tv7XvH9DdTzHzY802ypfqvxbAaC1thzI+3Mc8sx4bGc/p5M/qzOc+REbkFh87wHVnhsgKuUEs6zcjWGyDgxGZKRoec9kcETOKSMwy3nzX/6DNDNO9zmGQipYs8tm96y2cagrfu8B415skPSvOeEDoeFDOyWBL4FGW5ocsPXtyLgLQg3OFynmm4a8wZMbx/JD8fOJ19+8c2Hz4VLz/7inV9CfzZttqRUPbs43dCWo+oRAgpora07rDLiTgaeuBOG5wMjmlc5xzLwwB43OQUydX7+2UfWw2ZkP7p7ZEfzdf0xHUDYIkLkjmYdtukDEzTIew7oxiSw0XyRFACejTkP/fFL/h/lZs938xoAAA==&lt;/Code&gt;&lt;CodeSignature&gt;d3kCEg6CNVFi2DvMhF9orNSR8JigTVVnr1qA2qGxMwPGndM9hx5SlO3leKxzALstVHwTTJXX2kvwsxUB1cG0Qf4/Kk7Y93Iss4hkBE2rfol7iCQWS+vXaXYLtrJhhcemPIz0Bza94C3z/zAImSF8yPngEcj5H3c6fcqj4bWdCATNk6iT0WDJhky0sBjiyFo36TcPmNUN86tBx3FRsMeeuTXe/nHKkuGDI6ELGSA2v97RHo3LlQ0EWbYoO8JODgX3HFYwd7t6G/Qfv9jY/ZbP6J8IaSXGbRDUtXTW4m2i3nhgNC2znqNKGFqQHhbJmMxKGKCWLKRTI3/u5FOvu6CngQ==&lt;/CodeSignature&gt;&lt;/SmartOptions&gt;&lt;SmartResize enabled=&quot;True&quot; minWidth=&quot;10.4&quot; minHeight=&quot;10.4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1063995" y="3288047"/>
            <a:ext cx="131556" cy="131556"/>
            <a:chOff x="554563" y="2632644"/>
            <a:chExt cx="131556" cy="131556"/>
          </a:xfrm>
        </p:grpSpPr>
        <p:sp>
          <p:nvSpPr>
            <p:cNvPr id="22" name="Box"/>
            <p:cNvSpPr/>
            <p:nvPr/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4" name="Check" hidden="1"/>
            <p:cNvSpPr>
              <a:spLocks noEditPoints="1"/>
            </p:cNvSpPr>
            <p:nvPr/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5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99aGpjVXmFohJAvnIRhX2IHZj3aIZ6BTvEQ6361moHc7Zz6Bvjhxl9f64SDimoc/9mAMJ4hAfVk13D+IB+bhwjwRfaWhr6uDe1JkaRFQ7zatFVNULNzMl1Em+qKhn93XsxABSZVsxl2OGqdxK2e73BCvYy/aKo3dfG6pakYL/D7Oh+SbjwdQbvh4/NimZXl+3PHF1lN4yzHrwhzMlEn1eJLlrvOfA4hGsEm8tE0a0lzbp2+m+asxNP83e3NCITjeXVxAfVV11W99dGzrChp0toqXQtjW6nnKRt/NEIHt9Jd3q/uj7vEMY+b9YKszvVR+LFxLsiAiTgplZRZxh0gd/tQjO4Th6cjaI/Ss6dFs6qabFJ6UtqhjAFhvA7nz8RaMWiRGvk14v1we/GAOmLtqy37a9ThwRPTkfOiGQuS9G9UWOElPKurhetry/XVnceewRmYLfPV53nbpFfznGZLp0xInU3bNSQmneRlRdJO3JQJlcj3e+dNpO0jMpl4lG7iMHa9pRvJc5G36S82RtObJLVBhzfa29sMvzonRu2QwQ4VilBdhg8bdT67zWhvLfdKkx5J01/4C+Mv4HEUHP9k0RQkRelnn/VjuSF9fLPOwNO8xyjgWNzGh8azQU3HxpVeZuU6T3+P4bfw3Hrs6aNvANCzjtvnPzfbih5zK5exnyiKMd+6WeWckCmrtz5UcbjYpWGBuTKqnzQVf3BRkEuaunRA3wbYXoaEyPeDI1owqnzfZ/z978CPDhaEI+LqmkdEMArnfVzfsM/xm+vVZqnkYaMVOOrzulqvSOY9ClBDypsAxC6+YO8ZX37VFiVSLe0LSjr4JgRNJUwkfffR+0sf46Am+gK/n1FWBn6wh9Pn9vMNPh0o4QGIBxr+c4ObPBgPmOeG9/HAldkC+xY0oN1D+vH4M2+UQmz6+JNPNuBpnlv0h0dsHFMv9Tv7XvH9DdTzHzY802ypfqvxbAaC1thzI+3Mc8sx4bGc/p5M/qzOc+REbkFh87wHVnhsgKuUEs6zcjWGyDgxGZKRoec9kcETOKSMwy3nzX/6DNDNO9zmGQipYs8tm96y2cagrfu8B415skPSvOeEDoeFDOyWBL4FGW5ocsPXtyLgLQg3OFynmm4a8wZMbx/JD8fOJ19+8c2Hz4VLz/7inV9CfzZttqRUPbs43dCWo+oRAgpora07rDLiTgaeuBOG5wMjmlc5xzLwwB43OQUydX7+2UfWw2ZkP7p7ZEfzdf0xHUDYIkLkjmYdtukDEzTIew7oxiSw0XyRFACejTkP/fFL/h/lZs938xoAAA==&lt;/Code&gt;&lt;CodeSignature&gt;d3kCEg6CNVFi2DvMhF9orNSR8JigTVVnr1qA2qGxMwPGndM9hx5SlO3leKxzALstVHwTTJXX2kvwsxUB1cG0Qf4/Kk7Y93Iss4hkBE2rfol7iCQWS+vXaXYLtrJhhcemPIz0Bza94C3z/zAImSF8yPngEcj5H3c6fcqj4bWdCATNk6iT0WDJhky0sBjiyFo36TcPmNUN86tBx3FRsMeeuTXe/nHKkuGDI6ELGSA2v97RHo3LlQ0EWbYoO8JODgX3HFYwd7t6G/Qfv9jY/ZbP6J8IaSXGbRDUtXTW4m2i3nhgNC2znqNKGFqQHhbJmMxKGKCWLKRTI3/u5FOvu6CngQ==&lt;/CodeSignature&gt;&lt;/SmartOptions&gt;&lt;SmartResize enabled=&quot;True&quot; minWidth=&quot;10.4&quot; minHeight=&quot;10.4&quot; /&gt;&lt;/SmartSettings&gt;"/>
          <p:cNvGrpSpPr/>
          <p:nvPr>
            <p:custDataLst>
              <p:tags r:id="rId2"/>
            </p:custDataLst>
          </p:nvPr>
        </p:nvGrpSpPr>
        <p:grpSpPr>
          <a:xfrm>
            <a:off x="1063995" y="3593908"/>
            <a:ext cx="131556" cy="131556"/>
            <a:chOff x="554563" y="2632644"/>
            <a:chExt cx="131556" cy="131556"/>
          </a:xfrm>
        </p:grpSpPr>
        <p:sp>
          <p:nvSpPr>
            <p:cNvPr id="27" name="Box"/>
            <p:cNvSpPr/>
            <p:nvPr/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8" name="Check" hidden="1"/>
            <p:cNvSpPr>
              <a:spLocks noEditPoints="1"/>
            </p:cNvSpPr>
            <p:nvPr/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777269" y="1655805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1" name="TextBox 18"/>
          <p:cNvSpPr txBox="1"/>
          <p:nvPr/>
        </p:nvSpPr>
        <p:spPr>
          <a:xfrm>
            <a:off x="5494638" y="1730403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32" name="TextBox 19"/>
          <p:cNvSpPr txBox="1"/>
          <p:nvPr/>
        </p:nvSpPr>
        <p:spPr>
          <a:xfrm>
            <a:off x="885586" y="1730861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로고</a:t>
            </a:r>
          </a:p>
        </p:txBody>
      </p:sp>
      <p:cxnSp>
        <p:nvCxnSpPr>
          <p:cNvPr id="33" name="직선 연결선 32"/>
          <p:cNvCxnSpPr/>
          <p:nvPr/>
        </p:nvCxnSpPr>
        <p:spPr>
          <a:xfrm>
            <a:off x="777269" y="2508966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8723869" y="2610165"/>
            <a:ext cx="2570205" cy="167024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상품정보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8723870" y="4369999"/>
            <a:ext cx="2570205" cy="42836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결제예상금액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8723869" y="4872507"/>
            <a:ext cx="1235677" cy="32127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선택주문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10058397" y="4872507"/>
            <a:ext cx="1235677" cy="32127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전체주문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37" name="직선 연결선 36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8723869" y="2186299"/>
            <a:ext cx="1199834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600" dirty="0"/>
              <a:t>장바구니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49" name="TextBox 48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104334746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결제 </a:t>
            </a:r>
            <a:r>
              <a:rPr lang="en-US" altLang="ko-KR"/>
              <a:t>– </a:t>
            </a:r>
            <a:r>
              <a:rPr lang="ko-KR" altLang="en-US"/>
              <a:t>결제 페이지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979872" y="2711918"/>
            <a:ext cx="7164371" cy="45382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결제 상품 정보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970677" y="3252869"/>
            <a:ext cx="7164371" cy="77898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주문정보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979872" y="4098301"/>
            <a:ext cx="7164371" cy="89554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배송정보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979872" y="5075016"/>
            <a:ext cx="7164371" cy="83898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결제정보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777269" y="1655805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2" name="TextBox 18"/>
          <p:cNvSpPr txBox="1"/>
          <p:nvPr/>
        </p:nvSpPr>
        <p:spPr>
          <a:xfrm>
            <a:off x="5494638" y="1730403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23" name="TextBox 19"/>
          <p:cNvSpPr txBox="1"/>
          <p:nvPr/>
        </p:nvSpPr>
        <p:spPr>
          <a:xfrm>
            <a:off x="885586" y="1730861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로고</a:t>
            </a:r>
          </a:p>
        </p:txBody>
      </p:sp>
      <p:cxnSp>
        <p:nvCxnSpPr>
          <p:cNvPr id="24" name="직선 연결선 23"/>
          <p:cNvCxnSpPr/>
          <p:nvPr/>
        </p:nvCxnSpPr>
        <p:spPr>
          <a:xfrm>
            <a:off x="777269" y="2508966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8731791" y="2438889"/>
            <a:ext cx="2553913" cy="45382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결제 상품 정보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8731791" y="2979840"/>
            <a:ext cx="2553913" cy="77898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주문정보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8731791" y="3825272"/>
            <a:ext cx="2553913" cy="89554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배송정보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8731791" y="4801987"/>
            <a:ext cx="2553913" cy="83898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결제정보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32" name="직선 연결선 31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8731791" y="2006127"/>
            <a:ext cx="1059788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600" dirty="0"/>
              <a:t>결제하기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43" name="TextBox 42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193263750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713470" y="340669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010124" y="3459283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제목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713470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글번호</a:t>
            </a:r>
            <a:endParaRPr lang="ko-KR" altLang="en-US" sz="800" dirty="0"/>
          </a:p>
        </p:txBody>
      </p:sp>
      <p:sp>
        <p:nvSpPr>
          <p:cNvPr id="33" name="TextBox 32"/>
          <p:cNvSpPr txBox="1"/>
          <p:nvPr/>
        </p:nvSpPr>
        <p:spPr>
          <a:xfrm>
            <a:off x="6214737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작성자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952735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작성일</a:t>
            </a:r>
          </a:p>
        </p:txBody>
      </p:sp>
      <p:cxnSp>
        <p:nvCxnSpPr>
          <p:cNvPr id="35" name="직선 연결선 34"/>
          <p:cNvCxnSpPr/>
          <p:nvPr/>
        </p:nvCxnSpPr>
        <p:spPr>
          <a:xfrm>
            <a:off x="1713470" y="37188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1713470" y="3962747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1713470" y="4201644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1713470" y="444878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1713470" y="46794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1713470" y="490330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1713470" y="513252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1713470" y="536317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1713470" y="5781078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 입력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3155069" y="5781078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검색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468130" y="5445211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1 2 3 4</a:t>
            </a:r>
            <a:endParaRPr lang="ko-KR" altLang="en-US" sz="800" dirty="0"/>
          </a:p>
        </p:txBody>
      </p:sp>
      <p:sp>
        <p:nvSpPr>
          <p:cNvPr id="46" name="직사각형 45"/>
          <p:cNvSpPr/>
          <p:nvPr/>
        </p:nvSpPr>
        <p:spPr>
          <a:xfrm>
            <a:off x="6829169" y="5781077"/>
            <a:ext cx="675501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글쓰기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77268" y="1243914"/>
            <a:ext cx="5038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고객센터 </a:t>
            </a:r>
            <a:r>
              <a:rPr lang="en-US" altLang="ko-KR" dirty="0"/>
              <a:t>– </a:t>
            </a:r>
            <a:r>
              <a:rPr lang="ko-KR" altLang="en-US" dirty="0"/>
              <a:t>공지사항 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713470" y="257641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서비스 센터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1713470" y="2951708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공지사항</a:t>
            </a:r>
          </a:p>
        </p:txBody>
      </p:sp>
      <p:sp>
        <p:nvSpPr>
          <p:cNvPr id="49" name="아래쪽 화살표 48"/>
          <p:cNvSpPr/>
          <p:nvPr/>
        </p:nvSpPr>
        <p:spPr>
          <a:xfrm>
            <a:off x="2619635" y="3023286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88" name="직사각형 87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91" name="직사각형 90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TextBox 96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53" name="직선 연결선 52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8670594" y="202868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서비스 센터</a:t>
            </a:r>
          </a:p>
        </p:txBody>
      </p:sp>
      <p:sp>
        <p:nvSpPr>
          <p:cNvPr id="76" name="직사각형 75"/>
          <p:cNvSpPr/>
          <p:nvPr/>
        </p:nvSpPr>
        <p:spPr>
          <a:xfrm>
            <a:off x="8670594" y="2403978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공지사항</a:t>
            </a:r>
          </a:p>
        </p:txBody>
      </p:sp>
      <p:sp>
        <p:nvSpPr>
          <p:cNvPr id="77" name="아래쪽 화살표 76"/>
          <p:cNvSpPr/>
          <p:nvPr/>
        </p:nvSpPr>
        <p:spPr>
          <a:xfrm>
            <a:off x="9576759" y="2475556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8" name="직선 연결선 77"/>
          <p:cNvCxnSpPr/>
          <p:nvPr/>
        </p:nvCxnSpPr>
        <p:spPr>
          <a:xfrm>
            <a:off x="8747773" y="3417010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직선 연결선 82"/>
          <p:cNvCxnSpPr/>
          <p:nvPr/>
        </p:nvCxnSpPr>
        <p:spPr>
          <a:xfrm>
            <a:off x="8747773" y="3194588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직선 연결선 86"/>
          <p:cNvCxnSpPr/>
          <p:nvPr/>
        </p:nvCxnSpPr>
        <p:spPr>
          <a:xfrm>
            <a:off x="8747773" y="2881546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직선 연결선 97"/>
          <p:cNvCxnSpPr/>
          <p:nvPr/>
        </p:nvCxnSpPr>
        <p:spPr>
          <a:xfrm>
            <a:off x="8756100" y="4448780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직선 연결선 98"/>
          <p:cNvCxnSpPr/>
          <p:nvPr/>
        </p:nvCxnSpPr>
        <p:spPr>
          <a:xfrm>
            <a:off x="8756100" y="3849495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직선 연결선 99"/>
          <p:cNvCxnSpPr/>
          <p:nvPr/>
        </p:nvCxnSpPr>
        <p:spPr>
          <a:xfrm>
            <a:off x="8747773" y="3639429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직선 연결선 100"/>
          <p:cNvCxnSpPr/>
          <p:nvPr/>
        </p:nvCxnSpPr>
        <p:spPr>
          <a:xfrm>
            <a:off x="8757506" y="4241136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직선 연결선 101"/>
          <p:cNvCxnSpPr/>
          <p:nvPr/>
        </p:nvCxnSpPr>
        <p:spPr>
          <a:xfrm>
            <a:off x="8756100" y="4043083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직사각형 102"/>
          <p:cNvSpPr/>
          <p:nvPr/>
        </p:nvSpPr>
        <p:spPr>
          <a:xfrm>
            <a:off x="9047810" y="5390660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 입력</a:t>
            </a:r>
          </a:p>
        </p:txBody>
      </p:sp>
      <p:sp>
        <p:nvSpPr>
          <p:cNvPr id="104" name="직사각형 103"/>
          <p:cNvSpPr/>
          <p:nvPr/>
        </p:nvSpPr>
        <p:spPr>
          <a:xfrm>
            <a:off x="10489409" y="539066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검색</a:t>
            </a:r>
          </a:p>
        </p:txBody>
      </p:sp>
      <p:sp>
        <p:nvSpPr>
          <p:cNvPr id="105" name="직사각형 104"/>
          <p:cNvSpPr/>
          <p:nvPr/>
        </p:nvSpPr>
        <p:spPr>
          <a:xfrm>
            <a:off x="10577188" y="2093991"/>
            <a:ext cx="675501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글쓰기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8706583" y="2941039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글번호</a:t>
            </a:r>
            <a:endParaRPr lang="ko-KR" altLang="en-US" sz="800" dirty="0"/>
          </a:p>
        </p:txBody>
      </p:sp>
      <p:sp>
        <p:nvSpPr>
          <p:cNvPr id="107" name="TextBox 106"/>
          <p:cNvSpPr txBox="1"/>
          <p:nvPr/>
        </p:nvSpPr>
        <p:spPr>
          <a:xfrm>
            <a:off x="9549150" y="2937282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제목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10305625" y="2941857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작성자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10807873" y="2941039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작성일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72" name="TextBox 71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47167456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6993903" y="5781077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등록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77269" y="1243914"/>
            <a:ext cx="5335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고객센터 </a:t>
            </a:r>
            <a:r>
              <a:rPr lang="en-US" altLang="ko-KR" dirty="0"/>
              <a:t>– </a:t>
            </a:r>
            <a:r>
              <a:rPr lang="ko-KR" altLang="en-US" dirty="0"/>
              <a:t>공지사항 등록 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771135" y="2594919"/>
            <a:ext cx="5733535" cy="31221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2751438" y="2670614"/>
            <a:ext cx="4563762" cy="2395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919418" y="2651903"/>
            <a:ext cx="815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제목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981219" y="3006810"/>
            <a:ext cx="5333981" cy="25830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65" name="직선 연결선 64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8686433" y="2066609"/>
            <a:ext cx="815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제목</a:t>
            </a:r>
          </a:p>
        </p:txBody>
      </p:sp>
      <p:sp>
        <p:nvSpPr>
          <p:cNvPr id="67" name="직사각형 66"/>
          <p:cNvSpPr/>
          <p:nvPr/>
        </p:nvSpPr>
        <p:spPr>
          <a:xfrm>
            <a:off x="9144000" y="2062219"/>
            <a:ext cx="2232086" cy="2395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>
            <a:off x="10791784" y="540752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등록</a:t>
            </a:r>
          </a:p>
        </p:txBody>
      </p:sp>
      <p:sp>
        <p:nvSpPr>
          <p:cNvPr id="72" name="직사각형 71"/>
          <p:cNvSpPr/>
          <p:nvPr/>
        </p:nvSpPr>
        <p:spPr>
          <a:xfrm>
            <a:off x="8657518" y="2418186"/>
            <a:ext cx="2704143" cy="29318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42" name="TextBox 41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291852446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77268" y="1243914"/>
            <a:ext cx="5067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고객센터 </a:t>
            </a:r>
            <a:r>
              <a:rPr lang="en-US" altLang="ko-KR" dirty="0"/>
              <a:t>– </a:t>
            </a:r>
            <a:r>
              <a:rPr lang="ko-KR" altLang="en-US" dirty="0"/>
              <a:t>공지사항 상세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1771135" y="2594919"/>
            <a:ext cx="5733535" cy="31221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6993903" y="5781077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이전</a:t>
            </a:r>
          </a:p>
        </p:txBody>
      </p:sp>
      <p:cxnSp>
        <p:nvCxnSpPr>
          <p:cNvPr id="9" name="직선 연결선 8"/>
          <p:cNvCxnSpPr/>
          <p:nvPr/>
        </p:nvCxnSpPr>
        <p:spPr>
          <a:xfrm flipV="1">
            <a:off x="1771135" y="2833818"/>
            <a:ext cx="57335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787607" y="2599780"/>
            <a:ext cx="6590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제목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474947" y="2587597"/>
            <a:ext cx="10210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/>
              <a:t>작성자 등록일</a:t>
            </a:r>
            <a:endParaRPr lang="ko-KR" altLang="en-US" sz="1000" dirty="0"/>
          </a:p>
        </p:txBody>
      </p:sp>
      <p:sp>
        <p:nvSpPr>
          <p:cNvPr id="32" name="TextBox 31"/>
          <p:cNvSpPr txBox="1"/>
          <p:nvPr/>
        </p:nvSpPr>
        <p:spPr>
          <a:xfrm>
            <a:off x="4312504" y="4036540"/>
            <a:ext cx="19729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내용</a:t>
            </a:r>
            <a:endParaRPr lang="en-US" altLang="ko-KR" sz="1600" dirty="0"/>
          </a:p>
        </p:txBody>
      </p:sp>
      <p:sp>
        <p:nvSpPr>
          <p:cNvPr id="27" name="직사각형 2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41" name="직선 연결선 40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8649280" y="2052277"/>
            <a:ext cx="6590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제목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10362209" y="2059458"/>
            <a:ext cx="10210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작성자 등록일</a:t>
            </a:r>
          </a:p>
        </p:txBody>
      </p:sp>
      <p:sp>
        <p:nvSpPr>
          <p:cNvPr id="70" name="직사각형 69"/>
          <p:cNvSpPr/>
          <p:nvPr/>
        </p:nvSpPr>
        <p:spPr>
          <a:xfrm>
            <a:off x="10797934" y="5399675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이전</a:t>
            </a:r>
          </a:p>
        </p:txBody>
      </p:sp>
      <p:sp>
        <p:nvSpPr>
          <p:cNvPr id="71" name="직사각형 70"/>
          <p:cNvSpPr/>
          <p:nvPr/>
        </p:nvSpPr>
        <p:spPr>
          <a:xfrm>
            <a:off x="8657518" y="2418186"/>
            <a:ext cx="2704143" cy="29318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/>
          <p:cNvSpPr txBox="1"/>
          <p:nvPr/>
        </p:nvSpPr>
        <p:spPr>
          <a:xfrm>
            <a:off x="9697681" y="3640276"/>
            <a:ext cx="8714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내용</a:t>
            </a:r>
            <a:endParaRPr lang="en-US" altLang="ko-KR" sz="1600" dirty="0"/>
          </a:p>
        </p:txBody>
      </p:sp>
      <p:sp>
        <p:nvSpPr>
          <p:cNvPr id="73" name="TextBox 72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46" name="TextBox 45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171129357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010124" y="3459283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제목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713470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글번호</a:t>
            </a:r>
            <a:endParaRPr lang="ko-KR" altLang="en-US" sz="800" dirty="0"/>
          </a:p>
        </p:txBody>
      </p:sp>
      <p:sp>
        <p:nvSpPr>
          <p:cNvPr id="33" name="TextBox 32"/>
          <p:cNvSpPr txBox="1"/>
          <p:nvPr/>
        </p:nvSpPr>
        <p:spPr>
          <a:xfrm>
            <a:off x="6214737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작성자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952735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작성일</a:t>
            </a:r>
          </a:p>
        </p:txBody>
      </p:sp>
      <p:cxnSp>
        <p:nvCxnSpPr>
          <p:cNvPr id="35" name="직선 연결선 34"/>
          <p:cNvCxnSpPr/>
          <p:nvPr/>
        </p:nvCxnSpPr>
        <p:spPr>
          <a:xfrm>
            <a:off x="1713470" y="37188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1713470" y="3962747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1713470" y="4201644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1713470" y="444878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1713470" y="46794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1713470" y="490330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1713470" y="513252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1713470" y="536317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1713470" y="5781078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 입력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3155069" y="5781078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검색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468130" y="5445211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1 2 3 4</a:t>
            </a:r>
            <a:endParaRPr lang="ko-KR" altLang="en-US" sz="800" dirty="0"/>
          </a:p>
        </p:txBody>
      </p:sp>
      <p:sp>
        <p:nvSpPr>
          <p:cNvPr id="45" name="TextBox 44"/>
          <p:cNvSpPr txBox="1"/>
          <p:nvPr/>
        </p:nvSpPr>
        <p:spPr>
          <a:xfrm>
            <a:off x="1713470" y="257641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서비스 센터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1713470" y="2951708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문의사항</a:t>
            </a:r>
          </a:p>
        </p:txBody>
      </p:sp>
      <p:sp>
        <p:nvSpPr>
          <p:cNvPr id="47" name="아래쪽 화살표 46"/>
          <p:cNvSpPr/>
          <p:nvPr/>
        </p:nvSpPr>
        <p:spPr>
          <a:xfrm>
            <a:off x="2619635" y="3023286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8" name="직선 연결선 47"/>
          <p:cNvCxnSpPr/>
          <p:nvPr/>
        </p:nvCxnSpPr>
        <p:spPr>
          <a:xfrm>
            <a:off x="1713470" y="340669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직사각형 48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777269" y="1243914"/>
            <a:ext cx="5335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고객센터 </a:t>
            </a:r>
            <a:r>
              <a:rPr lang="en-US" altLang="ko-KR" dirty="0"/>
              <a:t>– </a:t>
            </a:r>
            <a:r>
              <a:rPr lang="ko-KR" altLang="en-US" dirty="0"/>
              <a:t>문의사항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6829169" y="5781077"/>
            <a:ext cx="675501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글쓰기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64" name="직선 연결선 63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8670594" y="202868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서비스 센터</a:t>
            </a:r>
          </a:p>
        </p:txBody>
      </p:sp>
      <p:sp>
        <p:nvSpPr>
          <p:cNvPr id="89" name="직사각형 88"/>
          <p:cNvSpPr/>
          <p:nvPr/>
        </p:nvSpPr>
        <p:spPr>
          <a:xfrm>
            <a:off x="8670594" y="2403978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문의사항</a:t>
            </a:r>
          </a:p>
        </p:txBody>
      </p:sp>
      <p:sp>
        <p:nvSpPr>
          <p:cNvPr id="90" name="아래쪽 화살표 89"/>
          <p:cNvSpPr/>
          <p:nvPr/>
        </p:nvSpPr>
        <p:spPr>
          <a:xfrm>
            <a:off x="9576759" y="2475556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1" name="직선 연결선 90"/>
          <p:cNvCxnSpPr/>
          <p:nvPr/>
        </p:nvCxnSpPr>
        <p:spPr>
          <a:xfrm>
            <a:off x="8747773" y="3417010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직선 연결선 91"/>
          <p:cNvCxnSpPr/>
          <p:nvPr/>
        </p:nvCxnSpPr>
        <p:spPr>
          <a:xfrm>
            <a:off x="8747773" y="3194588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직선 연결선 92"/>
          <p:cNvCxnSpPr/>
          <p:nvPr/>
        </p:nvCxnSpPr>
        <p:spPr>
          <a:xfrm>
            <a:off x="8747773" y="2881546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직선 연결선 93"/>
          <p:cNvCxnSpPr/>
          <p:nvPr/>
        </p:nvCxnSpPr>
        <p:spPr>
          <a:xfrm>
            <a:off x="8756100" y="4448780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직선 연결선 94"/>
          <p:cNvCxnSpPr/>
          <p:nvPr/>
        </p:nvCxnSpPr>
        <p:spPr>
          <a:xfrm>
            <a:off x="8756100" y="3849495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직선 연결선 95"/>
          <p:cNvCxnSpPr/>
          <p:nvPr/>
        </p:nvCxnSpPr>
        <p:spPr>
          <a:xfrm>
            <a:off x="8747773" y="3639429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직선 연결선 96"/>
          <p:cNvCxnSpPr/>
          <p:nvPr/>
        </p:nvCxnSpPr>
        <p:spPr>
          <a:xfrm>
            <a:off x="8757506" y="4241136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직선 연결선 97"/>
          <p:cNvCxnSpPr/>
          <p:nvPr/>
        </p:nvCxnSpPr>
        <p:spPr>
          <a:xfrm>
            <a:off x="8756100" y="4043083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직사각형 98"/>
          <p:cNvSpPr/>
          <p:nvPr/>
        </p:nvSpPr>
        <p:spPr>
          <a:xfrm>
            <a:off x="9047810" y="5390660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 입력</a:t>
            </a:r>
          </a:p>
        </p:txBody>
      </p:sp>
      <p:sp>
        <p:nvSpPr>
          <p:cNvPr id="100" name="직사각형 99"/>
          <p:cNvSpPr/>
          <p:nvPr/>
        </p:nvSpPr>
        <p:spPr>
          <a:xfrm>
            <a:off x="10489409" y="539066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검색</a:t>
            </a:r>
          </a:p>
        </p:txBody>
      </p:sp>
      <p:sp>
        <p:nvSpPr>
          <p:cNvPr id="101" name="직사각형 100"/>
          <p:cNvSpPr/>
          <p:nvPr/>
        </p:nvSpPr>
        <p:spPr>
          <a:xfrm>
            <a:off x="10577188" y="2093991"/>
            <a:ext cx="675501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글쓰기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8706583" y="2941039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글번호</a:t>
            </a:r>
            <a:endParaRPr lang="ko-KR" altLang="en-US" sz="800" dirty="0"/>
          </a:p>
        </p:txBody>
      </p:sp>
      <p:sp>
        <p:nvSpPr>
          <p:cNvPr id="103" name="TextBox 102"/>
          <p:cNvSpPr txBox="1"/>
          <p:nvPr/>
        </p:nvSpPr>
        <p:spPr>
          <a:xfrm>
            <a:off x="9549150" y="2937282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제목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10305625" y="2941857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작성자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10807873" y="2941039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작성일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72" name="TextBox 71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227895470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6993903" y="5781077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등록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77268" y="1243914"/>
            <a:ext cx="4717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고객센터 </a:t>
            </a:r>
            <a:r>
              <a:rPr lang="en-US" altLang="ko-KR" dirty="0"/>
              <a:t>– </a:t>
            </a:r>
            <a:r>
              <a:rPr lang="ko-KR" altLang="en-US" dirty="0"/>
              <a:t>문의사항등록 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771135" y="2594919"/>
            <a:ext cx="5733535" cy="31221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2751438" y="2670614"/>
            <a:ext cx="4563762" cy="2395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919418" y="2651903"/>
            <a:ext cx="815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제목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981219" y="3006810"/>
            <a:ext cx="5333981" cy="25830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36" name="직선 연결선 35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8686433" y="2066609"/>
            <a:ext cx="815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제목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9144000" y="2062219"/>
            <a:ext cx="2232086" cy="2395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8657518" y="2418186"/>
            <a:ext cx="2704143" cy="29318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10791784" y="540752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등록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49" name="TextBox 48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370411700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77268" y="1243914"/>
            <a:ext cx="5508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고객센터 </a:t>
            </a:r>
            <a:r>
              <a:rPr lang="en-US" altLang="ko-KR" dirty="0"/>
              <a:t>– </a:t>
            </a:r>
            <a:r>
              <a:rPr lang="ko-KR" altLang="en-US" dirty="0"/>
              <a:t>공지사항 상세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1771135" y="2594919"/>
            <a:ext cx="5733535" cy="31221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6993903" y="5781077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이전</a:t>
            </a:r>
          </a:p>
        </p:txBody>
      </p:sp>
      <p:cxnSp>
        <p:nvCxnSpPr>
          <p:cNvPr id="9" name="직선 연결선 8"/>
          <p:cNvCxnSpPr/>
          <p:nvPr/>
        </p:nvCxnSpPr>
        <p:spPr>
          <a:xfrm flipV="1">
            <a:off x="1771135" y="2833818"/>
            <a:ext cx="57335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787607" y="2599780"/>
            <a:ext cx="6590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제목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474947" y="2587597"/>
            <a:ext cx="10210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작성자 등록일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312504" y="4036540"/>
            <a:ext cx="19729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내용</a:t>
            </a:r>
            <a:endParaRPr lang="en-US" altLang="ko-KR" sz="1600" dirty="0"/>
          </a:p>
        </p:txBody>
      </p:sp>
      <p:sp>
        <p:nvSpPr>
          <p:cNvPr id="27" name="직사각형 2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41" name="직선 연결선 40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8649280" y="2052277"/>
            <a:ext cx="6590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제목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0362209" y="2059458"/>
            <a:ext cx="10210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작성자 등록일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10797934" y="5399675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이전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8657518" y="2418186"/>
            <a:ext cx="2704143" cy="29318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9697681" y="3640276"/>
            <a:ext cx="8714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내용</a:t>
            </a:r>
            <a:endParaRPr lang="en-US" altLang="ko-KR" sz="1600" dirty="0"/>
          </a:p>
        </p:txBody>
      </p:sp>
      <p:sp>
        <p:nvSpPr>
          <p:cNvPr id="53" name="TextBox 52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55" name="TextBox 54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224838222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713470" y="340669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010124" y="3459283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제목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713470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글번호</a:t>
            </a:r>
            <a:endParaRPr lang="ko-KR" altLang="en-US" sz="800" dirty="0"/>
          </a:p>
        </p:txBody>
      </p:sp>
      <p:sp>
        <p:nvSpPr>
          <p:cNvPr id="33" name="TextBox 32"/>
          <p:cNvSpPr txBox="1"/>
          <p:nvPr/>
        </p:nvSpPr>
        <p:spPr>
          <a:xfrm>
            <a:off x="6214737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작성자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952735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작성일</a:t>
            </a:r>
          </a:p>
        </p:txBody>
      </p:sp>
      <p:cxnSp>
        <p:nvCxnSpPr>
          <p:cNvPr id="35" name="직선 연결선 34"/>
          <p:cNvCxnSpPr/>
          <p:nvPr/>
        </p:nvCxnSpPr>
        <p:spPr>
          <a:xfrm>
            <a:off x="1713470" y="37188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1713470" y="3962747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1713470" y="4201644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1713470" y="444878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1713470" y="46794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1713470" y="490330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1713470" y="513252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1713470" y="536317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1713470" y="5781078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 입력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3155069" y="5781078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검색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468130" y="5445211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1 2 3 4</a:t>
            </a:r>
            <a:endParaRPr lang="ko-KR" altLang="en-US" sz="800" dirty="0"/>
          </a:p>
        </p:txBody>
      </p:sp>
      <p:sp>
        <p:nvSpPr>
          <p:cNvPr id="45" name="TextBox 44"/>
          <p:cNvSpPr txBox="1"/>
          <p:nvPr/>
        </p:nvSpPr>
        <p:spPr>
          <a:xfrm>
            <a:off x="1713470" y="257641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서비스 센터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1713470" y="2951708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상품후기</a:t>
            </a:r>
          </a:p>
        </p:txBody>
      </p:sp>
      <p:sp>
        <p:nvSpPr>
          <p:cNvPr id="47" name="아래쪽 화살표 46"/>
          <p:cNvSpPr/>
          <p:nvPr/>
        </p:nvSpPr>
        <p:spPr>
          <a:xfrm>
            <a:off x="2619635" y="3023286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777268" y="1243914"/>
            <a:ext cx="4278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고객센터 </a:t>
            </a:r>
            <a:r>
              <a:rPr lang="en-US" altLang="ko-KR" dirty="0"/>
              <a:t>– </a:t>
            </a:r>
            <a:r>
              <a:rPr lang="ko-KR" altLang="en-US" dirty="0"/>
              <a:t>상품후기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6829169" y="5781077"/>
            <a:ext cx="675501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글쓰기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56" name="직사각형 55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63" name="직선 연결선 62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8670594" y="202868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서비스 센터</a:t>
            </a:r>
          </a:p>
        </p:txBody>
      </p:sp>
      <p:sp>
        <p:nvSpPr>
          <p:cNvPr id="65" name="직사각형 64"/>
          <p:cNvSpPr/>
          <p:nvPr/>
        </p:nvSpPr>
        <p:spPr>
          <a:xfrm>
            <a:off x="8670594" y="2403978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상품후기</a:t>
            </a:r>
          </a:p>
        </p:txBody>
      </p:sp>
      <p:sp>
        <p:nvSpPr>
          <p:cNvPr id="66" name="아래쪽 화살표 65"/>
          <p:cNvSpPr/>
          <p:nvPr/>
        </p:nvSpPr>
        <p:spPr>
          <a:xfrm>
            <a:off x="9576759" y="2475556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7" name="직선 연결선 66"/>
          <p:cNvCxnSpPr/>
          <p:nvPr/>
        </p:nvCxnSpPr>
        <p:spPr>
          <a:xfrm>
            <a:off x="8747773" y="3417010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직선 연결선 69"/>
          <p:cNvCxnSpPr/>
          <p:nvPr/>
        </p:nvCxnSpPr>
        <p:spPr>
          <a:xfrm>
            <a:off x="8747773" y="3194588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직선 연결선 70"/>
          <p:cNvCxnSpPr/>
          <p:nvPr/>
        </p:nvCxnSpPr>
        <p:spPr>
          <a:xfrm>
            <a:off x="8747773" y="2881546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>
            <a:off x="8756100" y="4448780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직선 연결선 72"/>
          <p:cNvCxnSpPr/>
          <p:nvPr/>
        </p:nvCxnSpPr>
        <p:spPr>
          <a:xfrm>
            <a:off x="8756100" y="3849495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직선 연결선 73"/>
          <p:cNvCxnSpPr/>
          <p:nvPr/>
        </p:nvCxnSpPr>
        <p:spPr>
          <a:xfrm>
            <a:off x="8747773" y="3639429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직선 연결선 74"/>
          <p:cNvCxnSpPr/>
          <p:nvPr/>
        </p:nvCxnSpPr>
        <p:spPr>
          <a:xfrm>
            <a:off x="8757506" y="4241136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직선 연결선 75"/>
          <p:cNvCxnSpPr/>
          <p:nvPr/>
        </p:nvCxnSpPr>
        <p:spPr>
          <a:xfrm>
            <a:off x="8756100" y="4043083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직사각형 76"/>
          <p:cNvSpPr/>
          <p:nvPr/>
        </p:nvSpPr>
        <p:spPr>
          <a:xfrm>
            <a:off x="9047810" y="5390660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 입력</a:t>
            </a:r>
          </a:p>
        </p:txBody>
      </p:sp>
      <p:sp>
        <p:nvSpPr>
          <p:cNvPr id="78" name="직사각형 77"/>
          <p:cNvSpPr/>
          <p:nvPr/>
        </p:nvSpPr>
        <p:spPr>
          <a:xfrm>
            <a:off x="10489409" y="539066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검색</a:t>
            </a:r>
          </a:p>
        </p:txBody>
      </p:sp>
      <p:sp>
        <p:nvSpPr>
          <p:cNvPr id="79" name="직사각형 78"/>
          <p:cNvSpPr/>
          <p:nvPr/>
        </p:nvSpPr>
        <p:spPr>
          <a:xfrm>
            <a:off x="10577188" y="2093991"/>
            <a:ext cx="675501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글쓰기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8706583" y="2941039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글번호</a:t>
            </a:r>
            <a:endParaRPr lang="ko-KR" altLang="en-US" sz="800" dirty="0"/>
          </a:p>
        </p:txBody>
      </p:sp>
      <p:sp>
        <p:nvSpPr>
          <p:cNvPr id="81" name="TextBox 80"/>
          <p:cNvSpPr txBox="1"/>
          <p:nvPr/>
        </p:nvSpPr>
        <p:spPr>
          <a:xfrm>
            <a:off x="9549150" y="2937282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제목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10305625" y="2941857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작성자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0807873" y="2941039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작성일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90" name="TextBox 89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213530242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6993903" y="5781077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등록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77269" y="1243914"/>
            <a:ext cx="4256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고객센터 </a:t>
            </a:r>
            <a:r>
              <a:rPr lang="en-US" altLang="ko-KR" dirty="0"/>
              <a:t>– </a:t>
            </a:r>
            <a:r>
              <a:rPr lang="ko-KR" altLang="en-US" dirty="0"/>
              <a:t>상품후기 등록 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771135" y="2594919"/>
            <a:ext cx="5733535" cy="31221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2751438" y="2670614"/>
            <a:ext cx="4563762" cy="2395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919418" y="2651903"/>
            <a:ext cx="815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제목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981219" y="3006810"/>
            <a:ext cx="5333981" cy="25830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36" name="직선 연결선 35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8686433" y="2066609"/>
            <a:ext cx="815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제목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9144000" y="2062219"/>
            <a:ext cx="2232086" cy="2395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8657518" y="2418186"/>
            <a:ext cx="2704143" cy="29318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10791784" y="540752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등록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49" name="TextBox 48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388235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574577" y="1824378"/>
            <a:ext cx="8906026" cy="282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02. </a:t>
            </a:r>
            <a:r>
              <a:rPr lang="ko-KR" altLang="en-US" sz="4400" i="1" dirty="0">
                <a:solidFill>
                  <a:schemeClr val="bg2">
                    <a:lumMod val="25000"/>
                  </a:schemeClr>
                </a:solidFill>
              </a:rPr>
              <a:t>요구사항정의서</a:t>
            </a:r>
            <a:r>
              <a:rPr lang="ko-KR" altLang="en-US" sz="4000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Requirement</a:t>
            </a:r>
            <a:r>
              <a:rPr lang="en-US" altLang="ko-KR" sz="4800" b="1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Definition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3125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77268" y="1243914"/>
            <a:ext cx="5508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고객센터 </a:t>
            </a:r>
            <a:r>
              <a:rPr lang="en-US" altLang="ko-KR" dirty="0"/>
              <a:t>– </a:t>
            </a:r>
            <a:r>
              <a:rPr lang="ko-KR" altLang="en-US" dirty="0"/>
              <a:t>공지사항 상세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1771135" y="2594919"/>
            <a:ext cx="5733535" cy="31221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6993903" y="5781077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이전</a:t>
            </a:r>
          </a:p>
        </p:txBody>
      </p:sp>
      <p:cxnSp>
        <p:nvCxnSpPr>
          <p:cNvPr id="9" name="직선 연결선 8"/>
          <p:cNvCxnSpPr/>
          <p:nvPr/>
        </p:nvCxnSpPr>
        <p:spPr>
          <a:xfrm flipV="1">
            <a:off x="1771135" y="2833818"/>
            <a:ext cx="57335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787607" y="2599780"/>
            <a:ext cx="6590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제목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474947" y="2587597"/>
            <a:ext cx="10210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/>
              <a:t>작성자 등록일</a:t>
            </a:r>
            <a:endParaRPr lang="ko-KR" altLang="en-US" sz="1000" dirty="0"/>
          </a:p>
        </p:txBody>
      </p:sp>
      <p:sp>
        <p:nvSpPr>
          <p:cNvPr id="32" name="TextBox 31"/>
          <p:cNvSpPr txBox="1"/>
          <p:nvPr/>
        </p:nvSpPr>
        <p:spPr>
          <a:xfrm>
            <a:off x="4312504" y="4036540"/>
            <a:ext cx="19729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내용</a:t>
            </a:r>
            <a:endParaRPr lang="en-US" altLang="ko-KR" sz="1600" dirty="0"/>
          </a:p>
        </p:txBody>
      </p:sp>
      <p:sp>
        <p:nvSpPr>
          <p:cNvPr id="27" name="직사각형 2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41" name="직선 연결선 40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8649280" y="2052277"/>
            <a:ext cx="6590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제목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0362209" y="2059458"/>
            <a:ext cx="10210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작성자 등록일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10797934" y="5399675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이전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8657518" y="2418186"/>
            <a:ext cx="2704143" cy="29318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9697681" y="3640276"/>
            <a:ext cx="8714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내용</a:t>
            </a:r>
            <a:endParaRPr lang="en-US" altLang="ko-KR" sz="1600" dirty="0"/>
          </a:p>
        </p:txBody>
      </p:sp>
      <p:sp>
        <p:nvSpPr>
          <p:cNvPr id="53" name="TextBox 52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56" name="TextBox 55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104020698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357870" y="2593486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서비스 센터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1713470" y="5781078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 입력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3155069" y="5781078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검색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468130" y="5445211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1 2 3 4</a:t>
            </a:r>
            <a:endParaRPr lang="ko-KR" altLang="en-US" sz="800" dirty="0"/>
          </a:p>
        </p:txBody>
      </p:sp>
      <p:sp>
        <p:nvSpPr>
          <p:cNvPr id="7" name="직사각형 6"/>
          <p:cNvSpPr/>
          <p:nvPr/>
        </p:nvSpPr>
        <p:spPr>
          <a:xfrm>
            <a:off x="1357870" y="2965664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AS</a:t>
            </a:r>
            <a:r>
              <a:rPr lang="ko-KR" altLang="en-US" sz="1000" dirty="0">
                <a:solidFill>
                  <a:schemeClr val="tx1"/>
                </a:solidFill>
              </a:rPr>
              <a:t>신청</a:t>
            </a:r>
          </a:p>
        </p:txBody>
      </p:sp>
      <p:sp>
        <p:nvSpPr>
          <p:cNvPr id="8" name="아래쪽 화살표 7"/>
          <p:cNvSpPr/>
          <p:nvPr/>
        </p:nvSpPr>
        <p:spPr>
          <a:xfrm>
            <a:off x="2248705" y="3042297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777268" y="1243914"/>
            <a:ext cx="4717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고객센터</a:t>
            </a:r>
            <a:r>
              <a:rPr lang="en-US" altLang="ko-KR"/>
              <a:t> – AS </a:t>
            </a:r>
            <a:r>
              <a:rPr lang="ko-KR" altLang="en-US"/>
              <a:t>신청 목록</a:t>
            </a:r>
            <a:endParaRPr lang="ko-KR" altLang="en-US" dirty="0"/>
          </a:p>
        </p:txBody>
      </p:sp>
      <p:sp>
        <p:nvSpPr>
          <p:cNvPr id="57" name="직사각형 5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6829169" y="5781077"/>
            <a:ext cx="675501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글쓰기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50" name="직선 연결선 49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10588585" y="2403143"/>
            <a:ext cx="675501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글쓰기</a:t>
            </a:r>
          </a:p>
        </p:txBody>
      </p:sp>
      <p:sp>
        <p:nvSpPr>
          <p:cNvPr id="60" name="직사각형 59"/>
          <p:cNvSpPr/>
          <p:nvPr/>
        </p:nvSpPr>
        <p:spPr>
          <a:xfrm>
            <a:off x="8752166" y="2392366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AS</a:t>
            </a:r>
            <a:r>
              <a:rPr lang="ko-KR" altLang="en-US" sz="1000" dirty="0">
                <a:solidFill>
                  <a:schemeClr val="tx1"/>
                </a:solidFill>
              </a:rPr>
              <a:t>신청</a:t>
            </a:r>
          </a:p>
        </p:txBody>
      </p:sp>
      <p:sp>
        <p:nvSpPr>
          <p:cNvPr id="131" name="직사각형 130"/>
          <p:cNvSpPr/>
          <p:nvPr/>
        </p:nvSpPr>
        <p:spPr>
          <a:xfrm>
            <a:off x="8705315" y="5325762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 입력</a:t>
            </a:r>
          </a:p>
        </p:txBody>
      </p:sp>
      <p:sp>
        <p:nvSpPr>
          <p:cNvPr id="132" name="직사각형 131"/>
          <p:cNvSpPr/>
          <p:nvPr/>
        </p:nvSpPr>
        <p:spPr>
          <a:xfrm>
            <a:off x="10146914" y="5325762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검색</a:t>
            </a:r>
          </a:p>
        </p:txBody>
      </p:sp>
      <p:graphicFrame>
        <p:nvGraphicFramePr>
          <p:cNvPr id="133" name="표 17">
            <a:extLst>
              <a:ext uri="{FF2B5EF4-FFF2-40B4-BE49-F238E27FC236}">
                <a16:creationId xmlns="" xmlns:a16="http://schemas.microsoft.com/office/drawing/2014/main" id="{3FF6B1A3-38F2-4B49-8D68-6EC80DE52C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653620"/>
              </p:ext>
            </p:extLst>
          </p:nvPr>
        </p:nvGraphicFramePr>
        <p:xfrm>
          <a:off x="1329268" y="3435582"/>
          <a:ext cx="6536265" cy="1806492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863908">
                  <a:extLst>
                    <a:ext uri="{9D8B030D-6E8A-4147-A177-3AD203B41FA5}">
                      <a16:colId xmlns="" xmlns:a16="http://schemas.microsoft.com/office/drawing/2014/main" val="3877182635"/>
                    </a:ext>
                  </a:extLst>
                </a:gridCol>
                <a:gridCol w="1196961">
                  <a:extLst>
                    <a:ext uri="{9D8B030D-6E8A-4147-A177-3AD203B41FA5}">
                      <a16:colId xmlns="" xmlns:a16="http://schemas.microsoft.com/office/drawing/2014/main" val="2582312683"/>
                    </a:ext>
                  </a:extLst>
                </a:gridCol>
                <a:gridCol w="2559732">
                  <a:extLst>
                    <a:ext uri="{9D8B030D-6E8A-4147-A177-3AD203B41FA5}">
                      <a16:colId xmlns="" xmlns:a16="http://schemas.microsoft.com/office/drawing/2014/main" val="2449263329"/>
                    </a:ext>
                  </a:extLst>
                </a:gridCol>
                <a:gridCol w="873977">
                  <a:extLst>
                    <a:ext uri="{9D8B030D-6E8A-4147-A177-3AD203B41FA5}">
                      <a16:colId xmlns="" xmlns:a16="http://schemas.microsoft.com/office/drawing/2014/main" val="1274486181"/>
                    </a:ext>
                  </a:extLst>
                </a:gridCol>
                <a:gridCol w="1041687">
                  <a:extLst>
                    <a:ext uri="{9D8B030D-6E8A-4147-A177-3AD203B41FA5}">
                      <a16:colId xmlns="" xmlns:a16="http://schemas.microsoft.com/office/drawing/2014/main" val="2601092234"/>
                    </a:ext>
                  </a:extLst>
                </a:gridCol>
              </a:tblGrid>
              <a:tr h="2434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/>
                        <a:t>글번호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분류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제목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작성자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작성일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451601782"/>
                  </a:ext>
                </a:extLst>
              </a:tr>
              <a:tr h="257902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130334169"/>
                  </a:ext>
                </a:extLst>
              </a:tr>
              <a:tr h="257902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316416757"/>
                  </a:ext>
                </a:extLst>
              </a:tr>
              <a:tr h="257902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247744131"/>
                  </a:ext>
                </a:extLst>
              </a:tr>
              <a:tr h="257902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366778472"/>
                  </a:ext>
                </a:extLst>
              </a:tr>
              <a:tr h="257902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637697936"/>
                  </a:ext>
                </a:extLst>
              </a:tr>
              <a:tr h="257902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93228180"/>
                  </a:ext>
                </a:extLst>
              </a:tr>
            </a:tbl>
          </a:graphicData>
        </a:graphic>
      </p:graphicFrame>
      <p:graphicFrame>
        <p:nvGraphicFramePr>
          <p:cNvPr id="134" name="표 17">
            <a:extLst>
              <a:ext uri="{FF2B5EF4-FFF2-40B4-BE49-F238E27FC236}">
                <a16:creationId xmlns="" xmlns:a16="http://schemas.microsoft.com/office/drawing/2014/main" id="{3FF6B1A3-38F2-4B49-8D68-6EC80DE52C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8310608"/>
              </p:ext>
            </p:extLst>
          </p:nvPr>
        </p:nvGraphicFramePr>
        <p:xfrm>
          <a:off x="8752166" y="2810933"/>
          <a:ext cx="2511920" cy="205713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476501">
                  <a:extLst>
                    <a:ext uri="{9D8B030D-6E8A-4147-A177-3AD203B41FA5}">
                      <a16:colId xmlns="" xmlns:a16="http://schemas.microsoft.com/office/drawing/2014/main" val="3877182635"/>
                    </a:ext>
                  </a:extLst>
                </a:gridCol>
                <a:gridCol w="355600">
                  <a:extLst>
                    <a:ext uri="{9D8B030D-6E8A-4147-A177-3AD203B41FA5}">
                      <a16:colId xmlns="" xmlns:a16="http://schemas.microsoft.com/office/drawing/2014/main" val="2582312683"/>
                    </a:ext>
                  </a:extLst>
                </a:gridCol>
                <a:gridCol w="745066">
                  <a:extLst>
                    <a:ext uri="{9D8B030D-6E8A-4147-A177-3AD203B41FA5}">
                      <a16:colId xmlns="" xmlns:a16="http://schemas.microsoft.com/office/drawing/2014/main" val="2449263329"/>
                    </a:ext>
                  </a:extLst>
                </a:gridCol>
                <a:gridCol w="482600">
                  <a:extLst>
                    <a:ext uri="{9D8B030D-6E8A-4147-A177-3AD203B41FA5}">
                      <a16:colId xmlns="" xmlns:a16="http://schemas.microsoft.com/office/drawing/2014/main" val="1274486181"/>
                    </a:ext>
                  </a:extLst>
                </a:gridCol>
                <a:gridCol w="452153">
                  <a:extLst>
                    <a:ext uri="{9D8B030D-6E8A-4147-A177-3AD203B41FA5}">
                      <a16:colId xmlns="" xmlns:a16="http://schemas.microsoft.com/office/drawing/2014/main" val="2601092234"/>
                    </a:ext>
                  </a:extLst>
                </a:gridCol>
              </a:tblGrid>
              <a:tr h="3979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/>
                        <a:t>글번호</a:t>
                      </a:r>
                      <a:endParaRPr lang="ko-KR" altLang="en-US" sz="9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분류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제목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작성자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작성일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="" xmlns:a16="http://schemas.microsoft.com/office/drawing/2014/main" val="1451601782"/>
                  </a:ext>
                </a:extLst>
              </a:tr>
              <a:tr h="276534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130334169"/>
                  </a:ext>
                </a:extLst>
              </a:tr>
              <a:tr h="276534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316416757"/>
                  </a:ext>
                </a:extLst>
              </a:tr>
              <a:tr h="276534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247744131"/>
                  </a:ext>
                </a:extLst>
              </a:tr>
              <a:tr h="276534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366778472"/>
                  </a:ext>
                </a:extLst>
              </a:tr>
              <a:tr h="276534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637697936"/>
                  </a:ext>
                </a:extLst>
              </a:tr>
              <a:tr h="276534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93228180"/>
                  </a:ext>
                </a:extLst>
              </a:tr>
            </a:tbl>
          </a:graphicData>
        </a:graphic>
      </p:graphicFrame>
      <p:sp>
        <p:nvSpPr>
          <p:cNvPr id="135" name="TextBox 134"/>
          <p:cNvSpPr txBox="1"/>
          <p:nvPr/>
        </p:nvSpPr>
        <p:spPr>
          <a:xfrm>
            <a:off x="8741921" y="2021499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서비스 센터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64" name="TextBox 63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355165923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고객센터</a:t>
            </a:r>
            <a:r>
              <a:rPr lang="en-US" altLang="ko-KR"/>
              <a:t> – AS</a:t>
            </a:r>
            <a:r>
              <a:rPr lang="ko-KR" altLang="en-US"/>
              <a:t> 신청 작성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008384" y="2700391"/>
            <a:ext cx="7088958" cy="62439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회원정보확인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008385" y="3412257"/>
            <a:ext cx="7088957" cy="203870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신청양식</a:t>
            </a:r>
            <a:endParaRPr lang="en-US" altLang="ko-KR" dirty="0"/>
          </a:p>
          <a:p>
            <a:pPr algn="ctr"/>
            <a:r>
              <a:rPr lang="ko-KR" altLang="en-US" dirty="0"/>
              <a:t>주문번호</a:t>
            </a:r>
            <a:r>
              <a:rPr lang="en-US" altLang="ko-KR" dirty="0"/>
              <a:t>/</a:t>
            </a:r>
            <a:r>
              <a:rPr lang="ko-KR" altLang="en-US" dirty="0"/>
              <a:t>상품명</a:t>
            </a:r>
            <a:r>
              <a:rPr lang="en-US" altLang="ko-KR" dirty="0"/>
              <a:t>/</a:t>
            </a:r>
            <a:r>
              <a:rPr lang="ko-KR" altLang="en-US" dirty="0"/>
              <a:t>분류</a:t>
            </a:r>
            <a:r>
              <a:rPr lang="en-US" altLang="ko-KR" dirty="0"/>
              <a:t>/</a:t>
            </a:r>
            <a:r>
              <a:rPr lang="ko-KR" altLang="en-US" dirty="0"/>
              <a:t>내용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3931919" y="5606718"/>
            <a:ext cx="1263192" cy="35821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신청하기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777269" y="1655805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0" name="TextBox 18"/>
          <p:cNvSpPr txBox="1"/>
          <p:nvPr/>
        </p:nvSpPr>
        <p:spPr>
          <a:xfrm>
            <a:off x="5494638" y="1730403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21" name="TextBox 19"/>
          <p:cNvSpPr txBox="1"/>
          <p:nvPr/>
        </p:nvSpPr>
        <p:spPr>
          <a:xfrm>
            <a:off x="885586" y="1730861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로고</a:t>
            </a:r>
          </a:p>
        </p:txBody>
      </p:sp>
      <p:cxnSp>
        <p:nvCxnSpPr>
          <p:cNvPr id="22" name="직선 연결선 21"/>
          <p:cNvCxnSpPr/>
          <p:nvPr/>
        </p:nvCxnSpPr>
        <p:spPr>
          <a:xfrm>
            <a:off x="777269" y="2508966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8750532" y="2229606"/>
            <a:ext cx="2516433" cy="62439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회원정보확인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8750532" y="2954564"/>
            <a:ext cx="2516433" cy="203870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신청양식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9519888" y="5092741"/>
            <a:ext cx="977721" cy="35821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신청하기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29" name="직선 연결선 28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39" name="TextBox 38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257618735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2500098"/>
            <a:ext cx="9266171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화면설계서 </a:t>
            </a:r>
            <a:r>
              <a:rPr lang="en-US" altLang="ko-KR" sz="4800" i="1" dirty="0">
                <a:solidFill>
                  <a:schemeClr val="bg2">
                    <a:lumMod val="25000"/>
                  </a:schemeClr>
                </a:solidFill>
              </a:rPr>
              <a:t>– </a:t>
            </a:r>
            <a:r>
              <a:rPr lang="ko-KR" altLang="en-US" sz="4800" i="1" dirty="0" err="1">
                <a:solidFill>
                  <a:schemeClr val="bg2">
                    <a:lumMod val="25000"/>
                  </a:schemeClr>
                </a:solidFill>
              </a:rPr>
              <a:t>마이페이지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038488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777269" y="2932670"/>
            <a:ext cx="7569580" cy="3707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tx1"/>
                </a:solidFill>
              </a:rPr>
              <a:t>내정보관리</a:t>
            </a:r>
            <a:r>
              <a:rPr lang="en-US" altLang="ko-KR" sz="1200" dirty="0">
                <a:solidFill>
                  <a:schemeClr val="tx1"/>
                </a:solidFill>
              </a:rPr>
              <a:t>	  </a:t>
            </a:r>
            <a:r>
              <a:rPr lang="ko-KR" altLang="en-US" sz="1200" dirty="0" err="1">
                <a:solidFill>
                  <a:schemeClr val="tx1"/>
                </a:solidFill>
              </a:rPr>
              <a:t>마일리지</a:t>
            </a:r>
            <a:r>
              <a:rPr lang="en-US" altLang="ko-KR" sz="1200" dirty="0">
                <a:solidFill>
                  <a:schemeClr val="tx1"/>
                </a:solidFill>
              </a:rPr>
              <a:t>	 </a:t>
            </a:r>
            <a:r>
              <a:rPr lang="ko-KR" altLang="en-US" sz="1200" dirty="0">
                <a:solidFill>
                  <a:schemeClr val="tx1"/>
                </a:solidFill>
              </a:rPr>
              <a:t>주문</a:t>
            </a:r>
            <a:r>
              <a:rPr lang="en-US" altLang="ko-KR" sz="1200" dirty="0">
                <a:solidFill>
                  <a:schemeClr val="tx1"/>
                </a:solidFill>
              </a:rPr>
              <a:t>/</a:t>
            </a:r>
            <a:r>
              <a:rPr lang="ko-KR" altLang="en-US" sz="1200" dirty="0">
                <a:solidFill>
                  <a:schemeClr val="tx1"/>
                </a:solidFill>
              </a:rPr>
              <a:t>배송관리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94968" y="2627870"/>
            <a:ext cx="20800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마이페이지</a:t>
            </a:r>
            <a:endParaRPr lang="ko-KR" altLang="en-US" sz="1200" dirty="0"/>
          </a:p>
        </p:txBody>
      </p:sp>
      <p:cxnSp>
        <p:nvCxnSpPr>
          <p:cNvPr id="43" name="직선 연결선 42"/>
          <p:cNvCxnSpPr/>
          <p:nvPr/>
        </p:nvCxnSpPr>
        <p:spPr>
          <a:xfrm>
            <a:off x="1713470" y="5618561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1713470" y="3740322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713470" y="3435177"/>
            <a:ext cx="1640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회원정보 수정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713470" y="3780371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아이디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713470" y="4019446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이름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713470" y="4247009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생년월일</a:t>
            </a:r>
          </a:p>
        </p:txBody>
      </p:sp>
      <p:cxnSp>
        <p:nvCxnSpPr>
          <p:cNvPr id="51" name="직선 연결선 50"/>
          <p:cNvCxnSpPr/>
          <p:nvPr/>
        </p:nvCxnSpPr>
        <p:spPr>
          <a:xfrm>
            <a:off x="1713470" y="449319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1713470" y="5134063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이메일</a:t>
            </a:r>
            <a:endParaRPr lang="ko-KR" altLang="en-US" sz="800" dirty="0"/>
          </a:p>
        </p:txBody>
      </p:sp>
      <p:sp>
        <p:nvSpPr>
          <p:cNvPr id="53" name="TextBox 52"/>
          <p:cNvSpPr txBox="1"/>
          <p:nvPr/>
        </p:nvSpPr>
        <p:spPr>
          <a:xfrm>
            <a:off x="1713470" y="5369212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휴대폰</a:t>
            </a:r>
          </a:p>
        </p:txBody>
      </p:sp>
      <p:cxnSp>
        <p:nvCxnSpPr>
          <p:cNvPr id="54" name="직선 연결선 53"/>
          <p:cNvCxnSpPr/>
          <p:nvPr/>
        </p:nvCxnSpPr>
        <p:spPr>
          <a:xfrm>
            <a:off x="1713470" y="511604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1713470" y="4547086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새 비밀번호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713470" y="4797779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재입력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3653481" y="5731128"/>
            <a:ext cx="1911178" cy="26361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수정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2513906" y="3800093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>
                <a:solidFill>
                  <a:schemeClr val="bg1">
                    <a:lumMod val="65000"/>
                  </a:schemeClr>
                </a:solidFill>
              </a:rPr>
              <a:t>아이디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2513244" y="4042842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>
                <a:solidFill>
                  <a:schemeClr val="bg1">
                    <a:lumMod val="65000"/>
                  </a:schemeClr>
                </a:solidFill>
              </a:rPr>
              <a:t>이름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2513905" y="4276593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생년월일</a:t>
            </a:r>
          </a:p>
        </p:txBody>
      </p:sp>
      <p:sp>
        <p:nvSpPr>
          <p:cNvPr id="60" name="직사각형 59"/>
          <p:cNvSpPr/>
          <p:nvPr/>
        </p:nvSpPr>
        <p:spPr>
          <a:xfrm>
            <a:off x="2513243" y="4568557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비밀번호 입력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2513243" y="4835481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비밀번호 재입력</a:t>
            </a:r>
          </a:p>
        </p:txBody>
      </p:sp>
      <p:sp>
        <p:nvSpPr>
          <p:cNvPr id="62" name="직사각형 61"/>
          <p:cNvSpPr/>
          <p:nvPr/>
        </p:nvSpPr>
        <p:spPr>
          <a:xfrm>
            <a:off x="2513243" y="5177170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>
                <a:solidFill>
                  <a:schemeClr val="bg1">
                    <a:lumMod val="65000"/>
                  </a:schemeClr>
                </a:solidFill>
              </a:rPr>
              <a:t>이메일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2513242" y="5404772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휴대폰번호</a:t>
            </a:r>
          </a:p>
        </p:txBody>
      </p:sp>
      <p:sp>
        <p:nvSpPr>
          <p:cNvPr id="64" name="직사각형 63"/>
          <p:cNvSpPr/>
          <p:nvPr/>
        </p:nvSpPr>
        <p:spPr>
          <a:xfrm>
            <a:off x="6713838" y="3445487"/>
            <a:ext cx="770454" cy="26361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회원탈퇴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777269" y="1243914"/>
            <a:ext cx="5533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마이페이지 </a:t>
            </a:r>
            <a:r>
              <a:rPr lang="en-US" altLang="ko-KR" dirty="0"/>
              <a:t>– </a:t>
            </a:r>
            <a:r>
              <a:rPr lang="ko-KR" altLang="en-US" dirty="0"/>
              <a:t>회원정보 수정</a:t>
            </a:r>
          </a:p>
        </p:txBody>
      </p:sp>
      <p:sp>
        <p:nvSpPr>
          <p:cNvPr id="66" name="직사각형 65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67" name="직사각형 6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72" name="직사각형 71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sp>
        <p:nvSpPr>
          <p:cNvPr id="79" name="TextBox 78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cxnSp>
        <p:nvCxnSpPr>
          <p:cNvPr id="80" name="직선 연결선 79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직사각형 81"/>
          <p:cNvSpPr/>
          <p:nvPr/>
        </p:nvSpPr>
        <p:spPr>
          <a:xfrm>
            <a:off x="9113465" y="5355126"/>
            <a:ext cx="1911178" cy="26361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수정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8649280" y="2248931"/>
            <a:ext cx="26780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608090" y="2009575"/>
            <a:ext cx="26780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내정보관리</a:t>
            </a:r>
            <a:r>
              <a:rPr lang="en-US" altLang="ko-KR" sz="800" dirty="0"/>
              <a:t>     </a:t>
            </a:r>
            <a:r>
              <a:rPr lang="ko-KR" altLang="en-US" sz="800" dirty="0" err="1"/>
              <a:t>마일리지</a:t>
            </a:r>
            <a:r>
              <a:rPr lang="en-US" altLang="ko-KR" sz="800" dirty="0"/>
              <a:t>     </a:t>
            </a:r>
            <a:r>
              <a:rPr lang="ko-KR" altLang="en-US" sz="800" dirty="0"/>
              <a:t>주문</a:t>
            </a:r>
            <a:r>
              <a:rPr lang="en-US" altLang="ko-KR" sz="800" dirty="0"/>
              <a:t>/</a:t>
            </a:r>
            <a:r>
              <a:rPr lang="ko-KR" altLang="en-US" sz="800" dirty="0"/>
              <a:t>배송관리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8804672" y="2729666"/>
            <a:ext cx="1640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회원정보 수정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8804672" y="3074860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아이디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8804672" y="3313935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이름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8804672" y="3541498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생년월일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8804672" y="4428552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이메일</a:t>
            </a:r>
            <a:endParaRPr lang="ko-KR" altLang="en-US" sz="800" dirty="0"/>
          </a:p>
        </p:txBody>
      </p:sp>
      <p:sp>
        <p:nvSpPr>
          <p:cNvPr id="91" name="TextBox 90"/>
          <p:cNvSpPr txBox="1"/>
          <p:nvPr/>
        </p:nvSpPr>
        <p:spPr>
          <a:xfrm>
            <a:off x="8804672" y="4663701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휴대폰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8804672" y="3841575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새 비밀번호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8804672" y="4092268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재입력</a:t>
            </a:r>
          </a:p>
        </p:txBody>
      </p:sp>
      <p:sp>
        <p:nvSpPr>
          <p:cNvPr id="94" name="직사각형 93"/>
          <p:cNvSpPr/>
          <p:nvPr/>
        </p:nvSpPr>
        <p:spPr>
          <a:xfrm>
            <a:off x="9605108" y="3094582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>
                <a:solidFill>
                  <a:schemeClr val="bg1">
                    <a:lumMod val="65000"/>
                  </a:schemeClr>
                </a:solidFill>
              </a:rPr>
              <a:t>아이디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9604446" y="3337331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>
                <a:solidFill>
                  <a:schemeClr val="bg1">
                    <a:lumMod val="65000"/>
                  </a:schemeClr>
                </a:solidFill>
              </a:rPr>
              <a:t>이름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9605107" y="3571082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생년월일</a:t>
            </a:r>
          </a:p>
        </p:txBody>
      </p:sp>
      <p:sp>
        <p:nvSpPr>
          <p:cNvPr id="97" name="직사각형 96"/>
          <p:cNvSpPr/>
          <p:nvPr/>
        </p:nvSpPr>
        <p:spPr>
          <a:xfrm>
            <a:off x="9604445" y="3863046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비밀번호 입력</a:t>
            </a:r>
          </a:p>
        </p:txBody>
      </p:sp>
      <p:sp>
        <p:nvSpPr>
          <p:cNvPr id="98" name="직사각형 97"/>
          <p:cNvSpPr/>
          <p:nvPr/>
        </p:nvSpPr>
        <p:spPr>
          <a:xfrm>
            <a:off x="9604445" y="4129970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비밀번호 재입력</a:t>
            </a:r>
          </a:p>
        </p:txBody>
      </p:sp>
      <p:sp>
        <p:nvSpPr>
          <p:cNvPr id="99" name="직사각형 98"/>
          <p:cNvSpPr/>
          <p:nvPr/>
        </p:nvSpPr>
        <p:spPr>
          <a:xfrm>
            <a:off x="9604445" y="4471659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>
                <a:solidFill>
                  <a:schemeClr val="bg1">
                    <a:lumMod val="65000"/>
                  </a:schemeClr>
                </a:solidFill>
              </a:rPr>
              <a:t>이메일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9604444" y="4699261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휴대폰번호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102" name="TextBox 101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136600982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777269" y="2932670"/>
            <a:ext cx="7569580" cy="3707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tx1"/>
                </a:solidFill>
              </a:rPr>
              <a:t>내정보관리</a:t>
            </a:r>
            <a:r>
              <a:rPr lang="en-US" altLang="ko-KR" sz="1200" dirty="0">
                <a:solidFill>
                  <a:schemeClr val="tx1"/>
                </a:solidFill>
              </a:rPr>
              <a:t>	  </a:t>
            </a:r>
            <a:r>
              <a:rPr lang="ko-KR" altLang="en-US" sz="1200" dirty="0" err="1">
                <a:solidFill>
                  <a:schemeClr val="tx1"/>
                </a:solidFill>
              </a:rPr>
              <a:t>마일리지</a:t>
            </a:r>
            <a:r>
              <a:rPr lang="en-US" altLang="ko-KR" sz="1200" dirty="0">
                <a:solidFill>
                  <a:schemeClr val="tx1"/>
                </a:solidFill>
              </a:rPr>
              <a:t>	 </a:t>
            </a:r>
            <a:r>
              <a:rPr lang="ko-KR" altLang="en-US" sz="1200" dirty="0">
                <a:solidFill>
                  <a:schemeClr val="tx1"/>
                </a:solidFill>
              </a:rPr>
              <a:t>주문</a:t>
            </a:r>
            <a:r>
              <a:rPr lang="en-US" altLang="ko-KR" sz="1200" dirty="0">
                <a:solidFill>
                  <a:schemeClr val="tx1"/>
                </a:solidFill>
              </a:rPr>
              <a:t>/</a:t>
            </a:r>
            <a:r>
              <a:rPr lang="ko-KR" altLang="en-US" sz="1200" dirty="0">
                <a:solidFill>
                  <a:schemeClr val="tx1"/>
                </a:solidFill>
              </a:rPr>
              <a:t>배송관리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94968" y="2627870"/>
            <a:ext cx="20800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마이페이지</a:t>
            </a:r>
            <a:endParaRPr lang="ko-KR" altLang="en-US" sz="1200" dirty="0"/>
          </a:p>
        </p:txBody>
      </p:sp>
      <p:cxnSp>
        <p:nvCxnSpPr>
          <p:cNvPr id="43" name="직선 연결선 42"/>
          <p:cNvCxnSpPr/>
          <p:nvPr/>
        </p:nvCxnSpPr>
        <p:spPr>
          <a:xfrm>
            <a:off x="1713470" y="5618561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1713470" y="3740322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713470" y="3435177"/>
            <a:ext cx="1640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회원탈퇴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713470" y="5049597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비밀번호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713470" y="5300290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재입력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3653481" y="5731128"/>
            <a:ext cx="1911178" cy="26361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확인</a:t>
            </a:r>
          </a:p>
        </p:txBody>
      </p:sp>
      <p:sp>
        <p:nvSpPr>
          <p:cNvPr id="60" name="직사각형 59"/>
          <p:cNvSpPr/>
          <p:nvPr/>
        </p:nvSpPr>
        <p:spPr>
          <a:xfrm>
            <a:off x="2513243" y="5071068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비밀번호 입력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2513243" y="5337992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비밀번호 재입력</a:t>
            </a:r>
          </a:p>
        </p:txBody>
      </p:sp>
      <p:cxnSp>
        <p:nvCxnSpPr>
          <p:cNvPr id="50" name="직선 연결선 49"/>
          <p:cNvCxnSpPr/>
          <p:nvPr/>
        </p:nvCxnSpPr>
        <p:spPr>
          <a:xfrm>
            <a:off x="1713470" y="4262536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>
            <a:off x="1713470" y="496275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693173" y="4291994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회원탈퇴 안내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1693173" y="3751679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사이트 이용 감사 내용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777269" y="1243914"/>
            <a:ext cx="4314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마이페이지 </a:t>
            </a:r>
            <a:r>
              <a:rPr lang="en-US" altLang="ko-KR" dirty="0"/>
              <a:t>-</a:t>
            </a:r>
            <a:r>
              <a:rPr lang="ko-KR" altLang="en-US" dirty="0"/>
              <a:t> 회원탈퇴</a:t>
            </a:r>
          </a:p>
        </p:txBody>
      </p:sp>
      <p:sp>
        <p:nvSpPr>
          <p:cNvPr id="71" name="직사각형 7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49" name="직선 연결선 48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8838391" y="2624893"/>
            <a:ext cx="1640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회원탈퇴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838391" y="4239313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비밀번호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8838391" y="4490006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재입력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9638164" y="4260784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비밀번호 입력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9638164" y="4527708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비밀번호 재입력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8818094" y="3481710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회원탈퇴 안내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8818094" y="2941395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사이트 이용 감사 내용</a:t>
            </a:r>
          </a:p>
        </p:txBody>
      </p:sp>
      <p:cxnSp>
        <p:nvCxnSpPr>
          <p:cNvPr id="62" name="직선 연결선 61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>
            <a:off x="8649280" y="2248931"/>
            <a:ext cx="26780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8608090" y="2009575"/>
            <a:ext cx="26780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내정보관리</a:t>
            </a:r>
            <a:r>
              <a:rPr lang="en-US" altLang="ko-KR" sz="800" dirty="0"/>
              <a:t>     </a:t>
            </a:r>
            <a:r>
              <a:rPr lang="ko-KR" altLang="en-US" sz="800" dirty="0" err="1"/>
              <a:t>마일리지</a:t>
            </a:r>
            <a:r>
              <a:rPr lang="en-US" altLang="ko-KR" sz="800" dirty="0"/>
              <a:t>     </a:t>
            </a:r>
            <a:r>
              <a:rPr lang="ko-KR" altLang="en-US" sz="800" dirty="0"/>
              <a:t>주문</a:t>
            </a:r>
            <a:r>
              <a:rPr lang="en-US" altLang="ko-KR" sz="800" dirty="0"/>
              <a:t>/</a:t>
            </a:r>
            <a:r>
              <a:rPr lang="ko-KR" altLang="en-US" sz="800" dirty="0"/>
              <a:t>배송관리</a:t>
            </a:r>
          </a:p>
        </p:txBody>
      </p:sp>
      <p:sp>
        <p:nvSpPr>
          <p:cNvPr id="72" name="직사각형 71"/>
          <p:cNvSpPr/>
          <p:nvPr/>
        </p:nvSpPr>
        <p:spPr>
          <a:xfrm>
            <a:off x="9113465" y="5355126"/>
            <a:ext cx="1911178" cy="26361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확인</a:t>
            </a:r>
          </a:p>
        </p:txBody>
      </p:sp>
      <p:sp>
        <p:nvSpPr>
          <p:cNvPr id="74" name="직사각형 73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81" name="TextBox 80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150720808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마이페이지 </a:t>
            </a:r>
            <a:r>
              <a:rPr lang="en-US" altLang="ko-KR" dirty="0"/>
              <a:t>– </a:t>
            </a:r>
            <a:r>
              <a:rPr lang="ko-KR" altLang="en-US" dirty="0" err="1"/>
              <a:t>마일리지</a:t>
            </a:r>
            <a:endParaRPr lang="ko-KR" altLang="en-US" dirty="0"/>
          </a:p>
        </p:txBody>
      </p:sp>
      <p:graphicFrame>
        <p:nvGraphicFramePr>
          <p:cNvPr id="17" name="표 16">
            <a:extLst>
              <a:ext uri="{FF2B5EF4-FFF2-40B4-BE49-F238E27FC236}">
                <a16:creationId xmlns="" xmlns:a16="http://schemas.microsoft.com/office/drawing/2014/main" id="{32BF1C33-F30F-4A63-AB95-F92D97CB9BC6}"/>
              </a:ext>
            </a:extLst>
          </p:cNvPr>
          <p:cNvGraphicFramePr>
            <a:graphicFrameLocks noGrp="1"/>
          </p:cNvGraphicFramePr>
          <p:nvPr/>
        </p:nvGraphicFramePr>
        <p:xfrm>
          <a:off x="1121790" y="3635480"/>
          <a:ext cx="6759018" cy="534088"/>
        </p:xfrm>
        <a:graphic>
          <a:graphicData uri="http://schemas.openxmlformats.org/drawingml/2006/table">
            <a:tbl>
              <a:tblPr>
                <a:tableStyleId>{F2DE63D5-997A-4646-A377-4702673A728D}</a:tableStyleId>
              </a:tblPr>
              <a:tblGrid>
                <a:gridCol w="2253006">
                  <a:extLst>
                    <a:ext uri="{9D8B030D-6E8A-4147-A177-3AD203B41FA5}">
                      <a16:colId xmlns="" xmlns:a16="http://schemas.microsoft.com/office/drawing/2014/main" val="3002944432"/>
                    </a:ext>
                  </a:extLst>
                </a:gridCol>
                <a:gridCol w="2253006">
                  <a:extLst>
                    <a:ext uri="{9D8B030D-6E8A-4147-A177-3AD203B41FA5}">
                      <a16:colId xmlns="" xmlns:a16="http://schemas.microsoft.com/office/drawing/2014/main" val="1520504708"/>
                    </a:ext>
                  </a:extLst>
                </a:gridCol>
                <a:gridCol w="2253006">
                  <a:extLst>
                    <a:ext uri="{9D8B030D-6E8A-4147-A177-3AD203B41FA5}">
                      <a16:colId xmlns="" xmlns:a16="http://schemas.microsoft.com/office/drawing/2014/main" val="1428192587"/>
                    </a:ext>
                  </a:extLst>
                </a:gridCol>
              </a:tblGrid>
              <a:tr h="5340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</a:rPr>
                        <a:t>현재 마일리지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</a:rPr>
                        <a:t>총 적립 마일리지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</a:rPr>
                        <a:t>사용한 마일리지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837441598"/>
                  </a:ext>
                </a:extLst>
              </a:tr>
            </a:tbl>
          </a:graphicData>
        </a:graphic>
      </p:graphicFrame>
      <p:graphicFrame>
        <p:nvGraphicFramePr>
          <p:cNvPr id="18" name="표 14">
            <a:extLst>
              <a:ext uri="{FF2B5EF4-FFF2-40B4-BE49-F238E27FC236}">
                <a16:creationId xmlns="" xmlns:a16="http://schemas.microsoft.com/office/drawing/2014/main" id="{431C4E36-26CF-4C7F-AE3B-99A0D620F7CF}"/>
              </a:ext>
            </a:extLst>
          </p:cNvPr>
          <p:cNvGraphicFramePr>
            <a:graphicFrameLocks noGrp="1"/>
          </p:cNvGraphicFramePr>
          <p:nvPr/>
        </p:nvGraphicFramePr>
        <p:xfrm>
          <a:off x="1121790" y="4452270"/>
          <a:ext cx="6749591" cy="1372655"/>
        </p:xfrm>
        <a:graphic>
          <a:graphicData uri="http://schemas.openxmlformats.org/drawingml/2006/table">
            <a:tbl>
              <a:tblPr firstRow="1">
                <a:tableStyleId>{C083E6E3-FA7D-4D7B-A595-EF9225AFEA82}</a:tableStyleId>
              </a:tblPr>
              <a:tblGrid>
                <a:gridCol w="1158279">
                  <a:extLst>
                    <a:ext uri="{9D8B030D-6E8A-4147-A177-3AD203B41FA5}">
                      <a16:colId xmlns="" xmlns:a16="http://schemas.microsoft.com/office/drawing/2014/main" val="2409671562"/>
                    </a:ext>
                  </a:extLst>
                </a:gridCol>
                <a:gridCol w="3973576">
                  <a:extLst>
                    <a:ext uri="{9D8B030D-6E8A-4147-A177-3AD203B41FA5}">
                      <a16:colId xmlns="" xmlns:a16="http://schemas.microsoft.com/office/drawing/2014/main" val="405319681"/>
                    </a:ext>
                  </a:extLst>
                </a:gridCol>
                <a:gridCol w="1617736">
                  <a:extLst>
                    <a:ext uri="{9D8B030D-6E8A-4147-A177-3AD203B41FA5}">
                      <a16:colId xmlns="" xmlns:a16="http://schemas.microsoft.com/office/drawing/2014/main" val="1574761109"/>
                    </a:ext>
                  </a:extLst>
                </a:gridCol>
              </a:tblGrid>
              <a:tr h="2837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적립날짜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내역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마일리지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72713825"/>
                  </a:ext>
                </a:extLst>
              </a:tr>
              <a:tr h="1088943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66036433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777269" y="1655805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1" name="TextBox 18"/>
          <p:cNvSpPr txBox="1"/>
          <p:nvPr/>
        </p:nvSpPr>
        <p:spPr>
          <a:xfrm>
            <a:off x="5494638" y="1730403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22" name="TextBox 19"/>
          <p:cNvSpPr txBox="1"/>
          <p:nvPr/>
        </p:nvSpPr>
        <p:spPr>
          <a:xfrm>
            <a:off x="885586" y="1730861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로고</a:t>
            </a:r>
          </a:p>
        </p:txBody>
      </p:sp>
      <p:cxnSp>
        <p:nvCxnSpPr>
          <p:cNvPr id="23" name="직선 연결선 22"/>
          <p:cNvCxnSpPr/>
          <p:nvPr/>
        </p:nvCxnSpPr>
        <p:spPr>
          <a:xfrm>
            <a:off x="777269" y="2508966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표 14">
            <a:extLst>
              <a:ext uri="{FF2B5EF4-FFF2-40B4-BE49-F238E27FC236}">
                <a16:creationId xmlns="" xmlns:a16="http://schemas.microsoft.com/office/drawing/2014/main" id="{8DC23354-2EA9-4DBF-89E0-7A0F001A31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635187"/>
              </p:ext>
            </p:extLst>
          </p:nvPr>
        </p:nvGraphicFramePr>
        <p:xfrm>
          <a:off x="8762324" y="3001808"/>
          <a:ext cx="2492848" cy="656328"/>
        </p:xfrm>
        <a:graphic>
          <a:graphicData uri="http://schemas.openxmlformats.org/drawingml/2006/table">
            <a:tbl>
              <a:tblPr>
                <a:tableStyleId>{F2DE63D5-997A-4646-A377-4702673A728D}</a:tableStyleId>
              </a:tblPr>
              <a:tblGrid>
                <a:gridCol w="1246424">
                  <a:extLst>
                    <a:ext uri="{9D8B030D-6E8A-4147-A177-3AD203B41FA5}">
                      <a16:colId xmlns="" xmlns:a16="http://schemas.microsoft.com/office/drawing/2014/main" val="2840569629"/>
                    </a:ext>
                  </a:extLst>
                </a:gridCol>
                <a:gridCol w="1246424">
                  <a:extLst>
                    <a:ext uri="{9D8B030D-6E8A-4147-A177-3AD203B41FA5}">
                      <a16:colId xmlns="" xmlns:a16="http://schemas.microsoft.com/office/drawing/2014/main" val="2938559991"/>
                    </a:ext>
                  </a:extLst>
                </a:gridCol>
              </a:tblGrid>
              <a:tr h="3281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002060"/>
                          </a:solidFill>
                        </a:rPr>
                        <a:t>현재 마일리지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002060"/>
                          </a:solidFill>
                        </a:rPr>
                        <a:t>총 적립 마일리지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71162120"/>
                  </a:ext>
                </a:extLst>
              </a:tr>
              <a:tr h="3281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002060"/>
                          </a:solidFill>
                        </a:rPr>
                        <a:t>사용한 마일리지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031867424"/>
                  </a:ext>
                </a:extLst>
              </a:tr>
            </a:tbl>
          </a:graphicData>
        </a:graphic>
      </p:graphicFrame>
      <p:graphicFrame>
        <p:nvGraphicFramePr>
          <p:cNvPr id="25" name="표 14">
            <a:extLst>
              <a:ext uri="{FF2B5EF4-FFF2-40B4-BE49-F238E27FC236}">
                <a16:creationId xmlns="" xmlns:a16="http://schemas.microsoft.com/office/drawing/2014/main" id="{55EA163E-AB2A-4D76-8749-7BC2691498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1190244"/>
              </p:ext>
            </p:extLst>
          </p:nvPr>
        </p:nvGraphicFramePr>
        <p:xfrm>
          <a:off x="8762324" y="3728726"/>
          <a:ext cx="2492849" cy="1486757"/>
        </p:xfrm>
        <a:graphic>
          <a:graphicData uri="http://schemas.openxmlformats.org/drawingml/2006/table">
            <a:tbl>
              <a:tblPr firstRow="1">
                <a:tableStyleId>{C083E6E3-FA7D-4D7B-A595-EF9225AFEA82}</a:tableStyleId>
              </a:tblPr>
              <a:tblGrid>
                <a:gridCol w="769041">
                  <a:extLst>
                    <a:ext uri="{9D8B030D-6E8A-4147-A177-3AD203B41FA5}">
                      <a16:colId xmlns="" xmlns:a16="http://schemas.microsoft.com/office/drawing/2014/main" val="2409671562"/>
                    </a:ext>
                  </a:extLst>
                </a:gridCol>
                <a:gridCol w="930838">
                  <a:extLst>
                    <a:ext uri="{9D8B030D-6E8A-4147-A177-3AD203B41FA5}">
                      <a16:colId xmlns="" xmlns:a16="http://schemas.microsoft.com/office/drawing/2014/main" val="405319681"/>
                    </a:ext>
                  </a:extLst>
                </a:gridCol>
                <a:gridCol w="792970">
                  <a:extLst>
                    <a:ext uri="{9D8B030D-6E8A-4147-A177-3AD203B41FA5}">
                      <a16:colId xmlns="" xmlns:a16="http://schemas.microsoft.com/office/drawing/2014/main" val="1574761109"/>
                    </a:ext>
                  </a:extLst>
                </a:gridCol>
              </a:tblGrid>
              <a:tr h="3072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002060"/>
                          </a:solidFill>
                        </a:rPr>
                        <a:t>적립날짜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002060"/>
                          </a:solidFill>
                        </a:rPr>
                        <a:t>내역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002060"/>
                          </a:solidFill>
                        </a:rPr>
                        <a:t>마일리지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72713825"/>
                  </a:ext>
                </a:extLst>
              </a:tr>
              <a:tr h="1179461"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660364331"/>
                  </a:ext>
                </a:extLst>
              </a:tr>
            </a:tbl>
          </a:graphicData>
        </a:graphic>
      </p:graphicFrame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A6B4248F-2864-4961-BBA6-2F76A49383C9}"/>
              </a:ext>
            </a:extLst>
          </p:cNvPr>
          <p:cNvSpPr/>
          <p:nvPr/>
        </p:nvSpPr>
        <p:spPr>
          <a:xfrm>
            <a:off x="777269" y="2932670"/>
            <a:ext cx="7569580" cy="3707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tx1"/>
                </a:solidFill>
              </a:rPr>
              <a:t>내정보관리</a:t>
            </a:r>
            <a:r>
              <a:rPr lang="en-US" altLang="ko-KR" sz="1200" dirty="0">
                <a:solidFill>
                  <a:schemeClr val="tx1"/>
                </a:solidFill>
              </a:rPr>
              <a:t>	</a:t>
            </a:r>
            <a:r>
              <a:rPr lang="ko-KR" altLang="en-US" sz="1200" b="1" dirty="0" err="1">
                <a:solidFill>
                  <a:schemeClr val="tx1"/>
                </a:solidFill>
              </a:rPr>
              <a:t>마일리지</a:t>
            </a:r>
            <a:r>
              <a:rPr lang="en-US" altLang="ko-KR" sz="1200" dirty="0">
                <a:solidFill>
                  <a:schemeClr val="tx1"/>
                </a:solidFill>
              </a:rPr>
              <a:t>	</a:t>
            </a:r>
            <a:r>
              <a:rPr lang="ko-KR" altLang="en-US" sz="1200" dirty="0">
                <a:solidFill>
                  <a:schemeClr val="tx1"/>
                </a:solidFill>
              </a:rPr>
              <a:t>주문</a:t>
            </a:r>
            <a:r>
              <a:rPr lang="en-US" altLang="ko-KR" sz="1200" dirty="0">
                <a:solidFill>
                  <a:schemeClr val="tx1"/>
                </a:solidFill>
              </a:rPr>
              <a:t>/</a:t>
            </a:r>
            <a:r>
              <a:rPr lang="ko-KR" altLang="en-US" sz="1200" dirty="0">
                <a:solidFill>
                  <a:schemeClr val="tx1"/>
                </a:solidFill>
              </a:rPr>
              <a:t>배송관리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0BACB566-5523-44DC-AAEE-18914651B111}"/>
              </a:ext>
            </a:extLst>
          </p:cNvPr>
          <p:cNvSpPr txBox="1"/>
          <p:nvPr/>
        </p:nvSpPr>
        <p:spPr>
          <a:xfrm>
            <a:off x="794968" y="2627870"/>
            <a:ext cx="20800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마이페이지</a:t>
            </a:r>
            <a:endParaRPr lang="ko-KR" alt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31" name="직선 연결선 30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="" xmlns:a16="http://schemas.microsoft.com/office/drawing/2014/main" id="{A6B4248F-2864-4961-BBA6-2F76A49383C9}"/>
              </a:ext>
            </a:extLst>
          </p:cNvPr>
          <p:cNvSpPr/>
          <p:nvPr/>
        </p:nvSpPr>
        <p:spPr>
          <a:xfrm>
            <a:off x="8602764" y="2395666"/>
            <a:ext cx="2811968" cy="3707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err="1">
                <a:solidFill>
                  <a:schemeClr val="tx1"/>
                </a:solidFill>
              </a:rPr>
              <a:t>내정보관리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ko-KR" altLang="en-US" sz="1000" b="1" dirty="0" err="1">
                <a:solidFill>
                  <a:schemeClr val="tx1"/>
                </a:solidFill>
              </a:rPr>
              <a:t>마일리지</a:t>
            </a:r>
            <a:r>
              <a:rPr lang="ko-KR" altLang="en-US" sz="1000" dirty="0">
                <a:solidFill>
                  <a:schemeClr val="tx1"/>
                </a:solidFill>
              </a:rPr>
              <a:t> 주문</a:t>
            </a:r>
            <a:r>
              <a:rPr lang="en-US" altLang="ko-KR" sz="1000" dirty="0">
                <a:solidFill>
                  <a:schemeClr val="tx1"/>
                </a:solidFill>
              </a:rPr>
              <a:t>/</a:t>
            </a:r>
            <a:r>
              <a:rPr lang="ko-KR" altLang="en-US" sz="1000" dirty="0">
                <a:solidFill>
                  <a:schemeClr val="tx1"/>
                </a:solidFill>
              </a:rPr>
              <a:t>배송관리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="" xmlns:a16="http://schemas.microsoft.com/office/drawing/2014/main" id="{0BACB566-5523-44DC-AAEE-18914651B111}"/>
              </a:ext>
            </a:extLst>
          </p:cNvPr>
          <p:cNvSpPr txBox="1"/>
          <p:nvPr/>
        </p:nvSpPr>
        <p:spPr>
          <a:xfrm>
            <a:off x="9491604" y="2040252"/>
            <a:ext cx="9491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마이페이지</a:t>
            </a:r>
            <a:endParaRPr lang="ko-KR" altLang="en-US" sz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43" name="TextBox 42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160898601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마이페이지 </a:t>
            </a:r>
            <a:r>
              <a:rPr lang="en-US" altLang="ko-KR" dirty="0"/>
              <a:t>– </a:t>
            </a:r>
            <a:r>
              <a:rPr lang="ko-KR" altLang="en-US" dirty="0"/>
              <a:t>주문</a:t>
            </a:r>
            <a:r>
              <a:rPr lang="en-US" altLang="ko-KR" dirty="0"/>
              <a:t>/</a:t>
            </a:r>
            <a:r>
              <a:rPr lang="ko-KR" altLang="en-US" dirty="0"/>
              <a:t>배송조회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777269" y="1655805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1" name="TextBox 18"/>
          <p:cNvSpPr txBox="1"/>
          <p:nvPr/>
        </p:nvSpPr>
        <p:spPr>
          <a:xfrm>
            <a:off x="5494638" y="1730403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22" name="TextBox 19"/>
          <p:cNvSpPr txBox="1"/>
          <p:nvPr/>
        </p:nvSpPr>
        <p:spPr>
          <a:xfrm>
            <a:off x="885586" y="1730861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로고</a:t>
            </a:r>
          </a:p>
        </p:txBody>
      </p:sp>
      <p:cxnSp>
        <p:nvCxnSpPr>
          <p:cNvPr id="23" name="직선 연결선 22"/>
          <p:cNvCxnSpPr/>
          <p:nvPr/>
        </p:nvCxnSpPr>
        <p:spPr>
          <a:xfrm>
            <a:off x="777269" y="2508966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A6B4248F-2864-4961-BBA6-2F76A49383C9}"/>
              </a:ext>
            </a:extLst>
          </p:cNvPr>
          <p:cNvSpPr/>
          <p:nvPr/>
        </p:nvSpPr>
        <p:spPr>
          <a:xfrm>
            <a:off x="777269" y="2932670"/>
            <a:ext cx="7569580" cy="3707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tx1"/>
                </a:solidFill>
              </a:rPr>
              <a:t>내정보관리</a:t>
            </a:r>
            <a:r>
              <a:rPr lang="en-US" altLang="ko-KR" sz="1200" dirty="0">
                <a:solidFill>
                  <a:schemeClr val="tx1"/>
                </a:solidFill>
              </a:rPr>
              <a:t>	</a:t>
            </a:r>
            <a:r>
              <a:rPr lang="ko-KR" altLang="en-US" sz="1200" dirty="0" err="1">
                <a:solidFill>
                  <a:schemeClr val="tx1"/>
                </a:solidFill>
              </a:rPr>
              <a:t>마일리지</a:t>
            </a:r>
            <a:r>
              <a:rPr lang="en-US" altLang="ko-KR" sz="1200" dirty="0">
                <a:solidFill>
                  <a:schemeClr val="tx1"/>
                </a:solidFill>
              </a:rPr>
              <a:t>	</a:t>
            </a:r>
            <a:r>
              <a:rPr lang="ko-KR" altLang="en-US" sz="1200" b="1" dirty="0">
                <a:solidFill>
                  <a:schemeClr val="tx1"/>
                </a:solidFill>
              </a:rPr>
              <a:t>주문</a:t>
            </a:r>
            <a:r>
              <a:rPr lang="en-US" altLang="ko-KR" sz="1200" b="1" dirty="0">
                <a:solidFill>
                  <a:schemeClr val="tx1"/>
                </a:solidFill>
              </a:rPr>
              <a:t>/</a:t>
            </a:r>
            <a:r>
              <a:rPr lang="ko-KR" altLang="en-US" sz="1200" b="1" dirty="0">
                <a:solidFill>
                  <a:schemeClr val="tx1"/>
                </a:solidFill>
              </a:rPr>
              <a:t>배송관리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0BACB566-5523-44DC-AAEE-18914651B111}"/>
              </a:ext>
            </a:extLst>
          </p:cNvPr>
          <p:cNvSpPr txBox="1"/>
          <p:nvPr/>
        </p:nvSpPr>
        <p:spPr>
          <a:xfrm>
            <a:off x="794968" y="2627870"/>
            <a:ext cx="20800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마이페이지</a:t>
            </a:r>
            <a:endParaRPr lang="ko-KR" altLang="en-US" sz="1200" dirty="0"/>
          </a:p>
        </p:txBody>
      </p:sp>
      <p:sp>
        <p:nvSpPr>
          <p:cNvPr id="29" name="직사각형 28">
            <a:extLst>
              <a:ext uri="{FF2B5EF4-FFF2-40B4-BE49-F238E27FC236}">
                <a16:creationId xmlns="" xmlns:a16="http://schemas.microsoft.com/office/drawing/2014/main" id="{1042C344-2E34-410D-952B-43D36CCCB460}"/>
              </a:ext>
            </a:extLst>
          </p:cNvPr>
          <p:cNvSpPr/>
          <p:nvPr/>
        </p:nvSpPr>
        <p:spPr>
          <a:xfrm>
            <a:off x="937417" y="3554628"/>
            <a:ext cx="7230892" cy="107465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주문일자 </a:t>
            </a:r>
            <a:r>
              <a:rPr lang="en-US" altLang="ko-KR" dirty="0"/>
              <a:t>/ </a:t>
            </a:r>
            <a:r>
              <a:rPr lang="ko-KR" altLang="en-US" dirty="0"/>
              <a:t>수령인</a:t>
            </a:r>
            <a:r>
              <a:rPr lang="en-US" altLang="ko-KR" dirty="0"/>
              <a:t> / </a:t>
            </a:r>
            <a:r>
              <a:rPr lang="ko-KR" altLang="en-US" dirty="0"/>
              <a:t>주문상품 </a:t>
            </a:r>
            <a:r>
              <a:rPr lang="en-US" altLang="ko-KR" dirty="0"/>
              <a:t>/  </a:t>
            </a:r>
            <a:r>
              <a:rPr lang="ko-KR" altLang="en-US" dirty="0"/>
              <a:t>결제금액 </a:t>
            </a:r>
            <a:r>
              <a:rPr lang="en-US" altLang="ko-KR" dirty="0"/>
              <a:t>/ </a:t>
            </a:r>
            <a:r>
              <a:rPr lang="ko-KR" altLang="en-US" dirty="0"/>
              <a:t>상태 </a:t>
            </a:r>
            <a:r>
              <a:rPr lang="en-US" altLang="ko-KR" dirty="0"/>
              <a:t>/ </a:t>
            </a:r>
            <a:r>
              <a:rPr lang="ko-KR" altLang="en-US" dirty="0"/>
              <a:t>배송조회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30" name="직선 연결선 29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8707486" y="2907875"/>
            <a:ext cx="2602523" cy="40013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주문번호 주문일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8708075" y="3417681"/>
            <a:ext cx="2602523" cy="104778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주문상품 결제금액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8707486" y="4575139"/>
            <a:ext cx="2602523" cy="48401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주문처리상태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="" xmlns:a16="http://schemas.microsoft.com/office/drawing/2014/main" id="{A6B4248F-2864-4961-BBA6-2F76A49383C9}"/>
              </a:ext>
            </a:extLst>
          </p:cNvPr>
          <p:cNvSpPr/>
          <p:nvPr/>
        </p:nvSpPr>
        <p:spPr>
          <a:xfrm>
            <a:off x="8602764" y="2395666"/>
            <a:ext cx="2811968" cy="3707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err="1">
                <a:solidFill>
                  <a:schemeClr val="tx1"/>
                </a:solidFill>
              </a:rPr>
              <a:t>내정보관리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 err="1">
                <a:solidFill>
                  <a:schemeClr val="tx1"/>
                </a:solidFill>
              </a:rPr>
              <a:t>마일리지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ko-KR" altLang="en-US" sz="1000" b="1" dirty="0">
                <a:solidFill>
                  <a:schemeClr val="tx1"/>
                </a:solidFill>
              </a:rPr>
              <a:t>주문</a:t>
            </a:r>
            <a:r>
              <a:rPr lang="en-US" altLang="ko-KR" sz="1000" b="1" dirty="0">
                <a:solidFill>
                  <a:schemeClr val="tx1"/>
                </a:solidFill>
              </a:rPr>
              <a:t>/</a:t>
            </a:r>
            <a:r>
              <a:rPr lang="ko-KR" altLang="en-US" sz="1000" b="1" dirty="0">
                <a:solidFill>
                  <a:schemeClr val="tx1"/>
                </a:solidFill>
              </a:rPr>
              <a:t>배송관리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="" xmlns:a16="http://schemas.microsoft.com/office/drawing/2014/main" id="{0BACB566-5523-44DC-AAEE-18914651B111}"/>
              </a:ext>
            </a:extLst>
          </p:cNvPr>
          <p:cNvSpPr txBox="1"/>
          <p:nvPr/>
        </p:nvSpPr>
        <p:spPr>
          <a:xfrm>
            <a:off x="9491604" y="2040252"/>
            <a:ext cx="9491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마이페이지</a:t>
            </a:r>
            <a:endParaRPr lang="ko-KR" altLang="en-US" sz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44" name="TextBox 43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78994026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2500098"/>
            <a:ext cx="9266171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화면설계서 </a:t>
            </a:r>
            <a:r>
              <a:rPr lang="en-US" altLang="ko-KR" sz="4800" i="1" dirty="0">
                <a:solidFill>
                  <a:schemeClr val="bg2">
                    <a:lumMod val="25000"/>
                  </a:schemeClr>
                </a:solidFill>
              </a:rPr>
              <a:t>–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관리자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326428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7269" y="1243914"/>
            <a:ext cx="4166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관리자 </a:t>
            </a:r>
            <a:r>
              <a:rPr lang="ko-KR" altLang="en-US" dirty="0"/>
              <a:t>페이지 </a:t>
            </a:r>
            <a:r>
              <a:rPr lang="en-US" altLang="ko-KR" dirty="0"/>
              <a:t>-</a:t>
            </a:r>
            <a:r>
              <a:rPr lang="ko-KR" altLang="en-US" dirty="0"/>
              <a:t> 회원관리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146854" y="5803276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1 2 3 4</a:t>
            </a:r>
            <a:endParaRPr lang="ko-KR" altLang="en-US" sz="800" dirty="0"/>
          </a:p>
        </p:txBody>
      </p:sp>
      <p:sp>
        <p:nvSpPr>
          <p:cNvPr id="37" name="TextBox 36"/>
          <p:cNvSpPr txBox="1"/>
          <p:nvPr/>
        </p:nvSpPr>
        <p:spPr>
          <a:xfrm>
            <a:off x="1057948" y="2716987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회원관리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287567" y="2103102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회원관리</a:t>
            </a:r>
            <a:r>
              <a:rPr lang="en-US" altLang="ko-KR" dirty="0"/>
              <a:t>      	 </a:t>
            </a:r>
            <a:r>
              <a:rPr lang="ko-KR" altLang="en-US" dirty="0"/>
              <a:t>상품관리      </a:t>
            </a:r>
            <a:r>
              <a:rPr lang="en-US" altLang="ko-KR" dirty="0"/>
              <a:t>	</a:t>
            </a:r>
            <a:r>
              <a:rPr lang="ko-KR" altLang="en-US" dirty="0"/>
              <a:t> 주문관리      </a:t>
            </a:r>
            <a:r>
              <a:rPr lang="en-US" altLang="ko-KR" dirty="0"/>
              <a:t>	</a:t>
            </a:r>
            <a:r>
              <a:rPr lang="ko-KR" altLang="en-US" dirty="0"/>
              <a:t> </a:t>
            </a:r>
            <a:r>
              <a:rPr lang="en-US" altLang="ko-KR" dirty="0"/>
              <a:t>AS</a:t>
            </a:r>
            <a:r>
              <a:rPr lang="ko-KR" altLang="en-US" dirty="0"/>
              <a:t>관리</a:t>
            </a:r>
          </a:p>
        </p:txBody>
      </p:sp>
      <p:graphicFrame>
        <p:nvGraphicFramePr>
          <p:cNvPr id="40" name="표 17">
            <a:extLst>
              <a:ext uri="{FF2B5EF4-FFF2-40B4-BE49-F238E27FC236}">
                <a16:creationId xmlns="" xmlns:a16="http://schemas.microsoft.com/office/drawing/2014/main" id="{2632C587-46D0-4E94-A7FF-F38055EE9A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7675389"/>
              </p:ext>
            </p:extLst>
          </p:nvPr>
        </p:nvGraphicFramePr>
        <p:xfrm>
          <a:off x="968789" y="3069278"/>
          <a:ext cx="7168147" cy="276283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595507">
                  <a:extLst>
                    <a:ext uri="{9D8B030D-6E8A-4147-A177-3AD203B41FA5}">
                      <a16:colId xmlns="" xmlns:a16="http://schemas.microsoft.com/office/drawing/2014/main" val="3877182635"/>
                    </a:ext>
                  </a:extLst>
                </a:gridCol>
                <a:gridCol w="1620078">
                  <a:extLst>
                    <a:ext uri="{9D8B030D-6E8A-4147-A177-3AD203B41FA5}">
                      <a16:colId xmlns="" xmlns:a16="http://schemas.microsoft.com/office/drawing/2014/main" val="2449263329"/>
                    </a:ext>
                  </a:extLst>
                </a:gridCol>
                <a:gridCol w="1540565">
                  <a:extLst>
                    <a:ext uri="{9D8B030D-6E8A-4147-A177-3AD203B41FA5}">
                      <a16:colId xmlns="" xmlns:a16="http://schemas.microsoft.com/office/drawing/2014/main" val="1274486181"/>
                    </a:ext>
                  </a:extLst>
                </a:gridCol>
                <a:gridCol w="2411997">
                  <a:extLst>
                    <a:ext uri="{9D8B030D-6E8A-4147-A177-3AD203B41FA5}">
                      <a16:colId xmlns="" xmlns:a16="http://schemas.microsoft.com/office/drawing/2014/main" val="2601092234"/>
                    </a:ext>
                  </a:extLst>
                </a:gridCol>
              </a:tblGrid>
              <a:tr h="3946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/>
                        <a:t>회원번호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아이디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연락처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451601782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130334169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316416757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247744131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366778472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637697936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932281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0819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6274264"/>
              </p:ext>
            </p:extLst>
          </p:nvPr>
        </p:nvGraphicFramePr>
        <p:xfrm>
          <a:off x="1230083" y="1653997"/>
          <a:ext cx="9522116" cy="4679976"/>
        </p:xfrm>
        <a:graphic>
          <a:graphicData uri="http://schemas.openxmlformats.org/drawingml/2006/table">
            <a:tbl>
              <a:tblPr/>
              <a:tblGrid>
                <a:gridCol w="208944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21704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9319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43549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84648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889462"/>
                <a:gridCol w="623455"/>
                <a:gridCol w="527544"/>
              </a:tblGrid>
              <a:tr h="199011"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8147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구분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유형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중요도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담당자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화면설계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DB(SQL)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웹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앱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9011"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35389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회원등록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로그인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4609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 가입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35389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회원서비스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조립 컴퓨터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전현규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353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컴퓨터 부품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353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컴퓨터 견적 문의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한송우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66%(2/3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50%(1/2)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353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장바구니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최민기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353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결제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66%(2/3)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4609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고객센터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,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최민기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66%(2/3)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35389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마이페이지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내정보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,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최민기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66%(2/3)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24609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주문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/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배송관리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최민기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  <a:tr h="235389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관리자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 관리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3"/>
                  </a:ext>
                </a:extLst>
              </a:tr>
              <a:tr h="2353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상품 관리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전현규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</a:t>
                      </a:r>
                      <a:endParaRPr lang="ko-KR" altLang="en-US" sz="1000" b="0" i="0" u="none" strike="noStrike" smtClean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4"/>
                  </a:ext>
                </a:extLst>
              </a:tr>
              <a:tr h="2353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주문관리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최민기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5"/>
                  </a:ext>
                </a:extLst>
              </a:tr>
              <a:tr h="24609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AS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관리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6"/>
                  </a:ext>
                </a:extLst>
              </a:tr>
              <a:tr h="24609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메인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메인 페이지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7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777267" y="1243914"/>
            <a:ext cx="4758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진행도</a:t>
            </a:r>
            <a:r>
              <a:rPr lang="en-US" altLang="ko-KR"/>
              <a:t>] </a:t>
            </a:r>
            <a:r>
              <a:rPr lang="ko-KR" altLang="en-US"/>
              <a:t>전체 진행도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진행도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Progress</a:t>
            </a:r>
          </a:p>
        </p:txBody>
      </p:sp>
    </p:spTree>
    <p:extLst>
      <p:ext uri="{BB962C8B-B14F-4D97-AF65-F5344CB8AC3E}">
        <p14:creationId xmlns:p14="http://schemas.microsoft.com/office/powerpoint/2010/main" val="207707628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287567" y="2103102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회원관리</a:t>
            </a:r>
            <a:r>
              <a:rPr lang="en-US" altLang="ko-KR" dirty="0"/>
              <a:t>      	 </a:t>
            </a:r>
            <a:r>
              <a:rPr lang="ko-KR" altLang="en-US" dirty="0"/>
              <a:t>상품관리      </a:t>
            </a:r>
            <a:r>
              <a:rPr lang="en-US" altLang="ko-KR" dirty="0"/>
              <a:t>	</a:t>
            </a:r>
            <a:r>
              <a:rPr lang="ko-KR" altLang="en-US" dirty="0"/>
              <a:t> 주문관리      </a:t>
            </a:r>
            <a:r>
              <a:rPr lang="en-US" altLang="ko-KR" dirty="0"/>
              <a:t>	</a:t>
            </a:r>
            <a:r>
              <a:rPr lang="ko-KR" altLang="en-US" dirty="0"/>
              <a:t> </a:t>
            </a:r>
            <a:r>
              <a:rPr lang="en-US" altLang="ko-KR" dirty="0"/>
              <a:t>AS</a:t>
            </a:r>
            <a:r>
              <a:rPr lang="ko-KR" altLang="en-US" dirty="0"/>
              <a:t>관리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77268" y="1243914"/>
            <a:ext cx="4717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관리자 </a:t>
            </a:r>
            <a:r>
              <a:rPr lang="ko-KR" altLang="en-US" dirty="0"/>
              <a:t>페이지 </a:t>
            </a:r>
            <a:r>
              <a:rPr lang="en-US" altLang="ko-KR" dirty="0"/>
              <a:t>-</a:t>
            </a:r>
            <a:r>
              <a:rPr lang="ko-KR" altLang="en-US" dirty="0"/>
              <a:t> 회원상세정보</a:t>
            </a:r>
          </a:p>
        </p:txBody>
      </p:sp>
      <p:cxnSp>
        <p:nvCxnSpPr>
          <p:cNvPr id="21" name="직선 연결선 20"/>
          <p:cNvCxnSpPr/>
          <p:nvPr/>
        </p:nvCxnSpPr>
        <p:spPr>
          <a:xfrm>
            <a:off x="1713470" y="3365506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1713470" y="505837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713470" y="3087158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회원상세정보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713470" y="3483811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아이디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713470" y="3722886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이름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713470" y="3966925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생년월일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713470" y="4458559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이메일</a:t>
            </a:r>
            <a:endParaRPr lang="ko-KR" altLang="en-US" sz="800" dirty="0"/>
          </a:p>
        </p:txBody>
      </p:sp>
      <p:sp>
        <p:nvSpPr>
          <p:cNvPr id="42" name="TextBox 41"/>
          <p:cNvSpPr txBox="1"/>
          <p:nvPr/>
        </p:nvSpPr>
        <p:spPr>
          <a:xfrm>
            <a:off x="1713470" y="4718422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휴대폰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713470" y="4225812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마일리지</a:t>
            </a:r>
            <a:endParaRPr lang="ko-KR" altLang="en-US" sz="800" dirty="0"/>
          </a:p>
        </p:txBody>
      </p:sp>
      <p:sp>
        <p:nvSpPr>
          <p:cNvPr id="45" name="직사각형 44"/>
          <p:cNvSpPr/>
          <p:nvPr/>
        </p:nvSpPr>
        <p:spPr>
          <a:xfrm>
            <a:off x="2513906" y="3503533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>
                <a:solidFill>
                  <a:schemeClr val="bg1">
                    <a:lumMod val="65000"/>
                  </a:schemeClr>
                </a:solidFill>
              </a:rPr>
              <a:t>아이디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2513244" y="3746282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>
                <a:solidFill>
                  <a:schemeClr val="bg1">
                    <a:lumMod val="65000"/>
                  </a:schemeClr>
                </a:solidFill>
              </a:rPr>
              <a:t>이름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2513905" y="3996509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생년월일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2513243" y="4247283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2513243" y="4501666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>
                <a:solidFill>
                  <a:schemeClr val="bg1">
                    <a:lumMod val="65000"/>
                  </a:schemeClr>
                </a:solidFill>
              </a:rPr>
              <a:t>이메일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2513242" y="4753982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휴대폰번호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7026876" y="5170940"/>
            <a:ext cx="477794" cy="26361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이전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6433753" y="5170939"/>
            <a:ext cx="477794" cy="26361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삭제</a:t>
            </a:r>
          </a:p>
        </p:txBody>
      </p:sp>
    </p:spTree>
    <p:extLst>
      <p:ext uri="{BB962C8B-B14F-4D97-AF65-F5344CB8AC3E}">
        <p14:creationId xmlns:p14="http://schemas.microsoft.com/office/powerpoint/2010/main" val="149879349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44115" y="72123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7267" y="1243914"/>
            <a:ext cx="52420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관리자 페이지 </a:t>
            </a:r>
            <a:r>
              <a:rPr lang="en-US" altLang="ko-KR"/>
              <a:t>– </a:t>
            </a:r>
            <a:r>
              <a:rPr lang="ko-KR" altLang="en-US"/>
              <a:t>상품목록</a:t>
            </a:r>
          </a:p>
          <a:p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388167" y="5832533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1 2 3 4</a:t>
            </a:r>
            <a:endParaRPr lang="ko-KR" altLang="en-US" sz="800" dirty="0"/>
          </a:p>
        </p:txBody>
      </p:sp>
      <p:sp>
        <p:nvSpPr>
          <p:cNvPr id="38" name="TextBox 37"/>
          <p:cNvSpPr txBox="1"/>
          <p:nvPr/>
        </p:nvSpPr>
        <p:spPr>
          <a:xfrm>
            <a:off x="1017395" y="257641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상품관리</a:t>
            </a:r>
            <a:endParaRPr lang="ko-KR" altLang="en-US" sz="1200" dirty="0"/>
          </a:p>
        </p:txBody>
      </p:sp>
      <p:sp>
        <p:nvSpPr>
          <p:cNvPr id="41" name="직사각형 40"/>
          <p:cNvSpPr/>
          <p:nvPr/>
        </p:nvSpPr>
        <p:spPr>
          <a:xfrm>
            <a:off x="2029176" y="2615503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>
                <a:solidFill>
                  <a:schemeClr val="tx1"/>
                </a:solidFill>
              </a:rPr>
              <a:t>전체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아래쪽 화살표 41"/>
          <p:cNvSpPr/>
          <p:nvPr/>
        </p:nvSpPr>
        <p:spPr>
          <a:xfrm>
            <a:off x="2951367" y="2664394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7579078" y="5747787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</a:rPr>
              <a:t>등록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287567" y="2103102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회원관리</a:t>
            </a:r>
            <a:r>
              <a:rPr lang="en-US" altLang="ko-KR" dirty="0"/>
              <a:t>      	 </a:t>
            </a:r>
            <a:r>
              <a:rPr lang="ko-KR" altLang="en-US" b="1" dirty="0"/>
              <a:t>상품관리</a:t>
            </a:r>
            <a:r>
              <a:rPr lang="ko-KR" altLang="en-US" dirty="0"/>
              <a:t>      </a:t>
            </a:r>
            <a:r>
              <a:rPr lang="en-US" altLang="ko-KR" dirty="0"/>
              <a:t>	</a:t>
            </a:r>
            <a:r>
              <a:rPr lang="ko-KR" altLang="en-US" dirty="0"/>
              <a:t> 주문관리      </a:t>
            </a:r>
            <a:r>
              <a:rPr lang="en-US" altLang="ko-KR" dirty="0"/>
              <a:t>	</a:t>
            </a:r>
            <a:r>
              <a:rPr lang="ko-KR" altLang="en-US" dirty="0"/>
              <a:t> </a:t>
            </a:r>
            <a:r>
              <a:rPr lang="en-US" altLang="ko-KR" dirty="0"/>
              <a:t>AS</a:t>
            </a:r>
            <a:r>
              <a:rPr lang="ko-KR" altLang="en-US" dirty="0"/>
              <a:t>관리</a:t>
            </a:r>
          </a:p>
        </p:txBody>
      </p:sp>
      <p:graphicFrame>
        <p:nvGraphicFramePr>
          <p:cNvPr id="44" name="표 17">
            <a:extLst>
              <a:ext uri="{FF2B5EF4-FFF2-40B4-BE49-F238E27FC236}">
                <a16:creationId xmlns="" xmlns:a16="http://schemas.microsoft.com/office/drawing/2014/main" id="{2632C587-46D0-4E94-A7FF-F38055EE9A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8975895"/>
              </p:ext>
            </p:extLst>
          </p:nvPr>
        </p:nvGraphicFramePr>
        <p:xfrm>
          <a:off x="968789" y="3069278"/>
          <a:ext cx="7181297" cy="2633736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598434">
                  <a:extLst>
                    <a:ext uri="{9D8B030D-6E8A-4147-A177-3AD203B41FA5}">
                      <a16:colId xmlns="" xmlns:a16="http://schemas.microsoft.com/office/drawing/2014/main" val="3877182635"/>
                    </a:ext>
                  </a:extLst>
                </a:gridCol>
                <a:gridCol w="1623050">
                  <a:extLst>
                    <a:ext uri="{9D8B030D-6E8A-4147-A177-3AD203B41FA5}">
                      <a16:colId xmlns="" xmlns:a16="http://schemas.microsoft.com/office/drawing/2014/main" val="2449263329"/>
                    </a:ext>
                  </a:extLst>
                </a:gridCol>
                <a:gridCol w="1543391">
                  <a:extLst>
                    <a:ext uri="{9D8B030D-6E8A-4147-A177-3AD203B41FA5}">
                      <a16:colId xmlns="" xmlns:a16="http://schemas.microsoft.com/office/drawing/2014/main" val="1274486181"/>
                    </a:ext>
                  </a:extLst>
                </a:gridCol>
                <a:gridCol w="2416422">
                  <a:extLst>
                    <a:ext uri="{9D8B030D-6E8A-4147-A177-3AD203B41FA5}">
                      <a16:colId xmlns="" xmlns:a16="http://schemas.microsoft.com/office/drawing/2014/main" val="2601092234"/>
                    </a:ext>
                  </a:extLst>
                </a:gridCol>
              </a:tblGrid>
              <a:tr h="3762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/>
                        <a:t>상품번호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상품명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분류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등록일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451601782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130334169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316416757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247744131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366778472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637697936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932281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63222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44115" y="72123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388167" y="5832533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1 2 3 4</a:t>
            </a:r>
            <a:endParaRPr lang="ko-KR" altLang="en-US" sz="800" dirty="0"/>
          </a:p>
        </p:txBody>
      </p:sp>
      <p:sp>
        <p:nvSpPr>
          <p:cNvPr id="38" name="TextBox 37"/>
          <p:cNvSpPr txBox="1"/>
          <p:nvPr/>
        </p:nvSpPr>
        <p:spPr>
          <a:xfrm>
            <a:off x="1017395" y="257641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상품관리</a:t>
            </a:r>
            <a:endParaRPr lang="ko-KR" altLang="en-US" sz="1200" dirty="0"/>
          </a:p>
        </p:txBody>
      </p:sp>
      <p:sp>
        <p:nvSpPr>
          <p:cNvPr id="41" name="직사각형 40"/>
          <p:cNvSpPr/>
          <p:nvPr/>
        </p:nvSpPr>
        <p:spPr>
          <a:xfrm>
            <a:off x="2029176" y="2615503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>
                <a:solidFill>
                  <a:schemeClr val="tx1"/>
                </a:solidFill>
              </a:rPr>
              <a:t>전체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아래쪽 화살표 41"/>
          <p:cNvSpPr/>
          <p:nvPr/>
        </p:nvSpPr>
        <p:spPr>
          <a:xfrm>
            <a:off x="2951367" y="2664394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7579078" y="5747787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</a:rPr>
              <a:t>등록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287567" y="2103102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회원관리</a:t>
            </a:r>
            <a:r>
              <a:rPr lang="en-US" altLang="ko-KR" dirty="0"/>
              <a:t>      	 </a:t>
            </a:r>
            <a:r>
              <a:rPr lang="ko-KR" altLang="en-US" b="1" dirty="0"/>
              <a:t>상품관리</a:t>
            </a:r>
            <a:r>
              <a:rPr lang="ko-KR" altLang="en-US" dirty="0"/>
              <a:t>      </a:t>
            </a:r>
            <a:r>
              <a:rPr lang="en-US" altLang="ko-KR" dirty="0"/>
              <a:t>	</a:t>
            </a:r>
            <a:r>
              <a:rPr lang="ko-KR" altLang="en-US" dirty="0"/>
              <a:t> 주문관리      </a:t>
            </a:r>
            <a:r>
              <a:rPr lang="en-US" altLang="ko-KR" dirty="0"/>
              <a:t>	</a:t>
            </a:r>
            <a:r>
              <a:rPr lang="ko-KR" altLang="en-US" dirty="0"/>
              <a:t> </a:t>
            </a:r>
            <a:r>
              <a:rPr lang="en-US" altLang="ko-KR" dirty="0"/>
              <a:t>AS</a:t>
            </a:r>
            <a:r>
              <a:rPr lang="ko-KR" altLang="en-US" dirty="0"/>
              <a:t>관리</a:t>
            </a:r>
          </a:p>
        </p:txBody>
      </p:sp>
      <p:graphicFrame>
        <p:nvGraphicFramePr>
          <p:cNvPr id="44" name="표 17">
            <a:extLst>
              <a:ext uri="{FF2B5EF4-FFF2-40B4-BE49-F238E27FC236}">
                <a16:creationId xmlns="" xmlns:a16="http://schemas.microsoft.com/office/drawing/2014/main" id="{2632C587-46D0-4E94-A7FF-F38055EE9AB7}"/>
              </a:ext>
            </a:extLst>
          </p:cNvPr>
          <p:cNvGraphicFramePr>
            <a:graphicFrameLocks noGrp="1"/>
          </p:cNvGraphicFramePr>
          <p:nvPr/>
        </p:nvGraphicFramePr>
        <p:xfrm>
          <a:off x="968789" y="3069278"/>
          <a:ext cx="7181297" cy="2633736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598434">
                  <a:extLst>
                    <a:ext uri="{9D8B030D-6E8A-4147-A177-3AD203B41FA5}">
                      <a16:colId xmlns="" xmlns:a16="http://schemas.microsoft.com/office/drawing/2014/main" val="3877182635"/>
                    </a:ext>
                  </a:extLst>
                </a:gridCol>
                <a:gridCol w="1623050">
                  <a:extLst>
                    <a:ext uri="{9D8B030D-6E8A-4147-A177-3AD203B41FA5}">
                      <a16:colId xmlns="" xmlns:a16="http://schemas.microsoft.com/office/drawing/2014/main" val="2449263329"/>
                    </a:ext>
                  </a:extLst>
                </a:gridCol>
                <a:gridCol w="1543391">
                  <a:extLst>
                    <a:ext uri="{9D8B030D-6E8A-4147-A177-3AD203B41FA5}">
                      <a16:colId xmlns="" xmlns:a16="http://schemas.microsoft.com/office/drawing/2014/main" val="1274486181"/>
                    </a:ext>
                  </a:extLst>
                </a:gridCol>
                <a:gridCol w="2416422">
                  <a:extLst>
                    <a:ext uri="{9D8B030D-6E8A-4147-A177-3AD203B41FA5}">
                      <a16:colId xmlns="" xmlns:a16="http://schemas.microsoft.com/office/drawing/2014/main" val="2601092234"/>
                    </a:ext>
                  </a:extLst>
                </a:gridCol>
              </a:tblGrid>
              <a:tr h="3762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/>
                        <a:t>상품번호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상품명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분류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등록일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451601782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130334169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316416757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247744131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366778472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637697936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93228180"/>
                  </a:ext>
                </a:extLst>
              </a:tr>
            </a:tbl>
          </a:graphicData>
        </a:graphic>
      </p:graphicFrame>
      <p:sp>
        <p:nvSpPr>
          <p:cNvPr id="28" name="아래쪽 화살표 27"/>
          <p:cNvSpPr/>
          <p:nvPr/>
        </p:nvSpPr>
        <p:spPr>
          <a:xfrm>
            <a:off x="2619635" y="3023286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2035458" y="2853408"/>
            <a:ext cx="5108396" cy="28555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>
                <a:solidFill>
                  <a:schemeClr val="tx1"/>
                </a:solidFill>
              </a:rPr>
              <a:t>상품 등록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2848295" y="3308012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129504" y="3305009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상품명</a:t>
            </a:r>
            <a:endParaRPr lang="ko-KR" altLang="en-US" sz="900" dirty="0"/>
          </a:p>
        </p:txBody>
      </p:sp>
      <p:sp>
        <p:nvSpPr>
          <p:cNvPr id="32" name="TextBox 31"/>
          <p:cNvSpPr txBox="1"/>
          <p:nvPr/>
        </p:nvSpPr>
        <p:spPr>
          <a:xfrm>
            <a:off x="3219295" y="2970550"/>
            <a:ext cx="8476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/>
              <a:t>조립컴퓨터</a:t>
            </a:r>
            <a:endParaRPr lang="ko-KR" altLang="en-US" sz="9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3970038" y="2970550"/>
            <a:ext cx="8476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/>
              <a:t>컴퓨터부품</a:t>
            </a:r>
            <a:endParaRPr lang="ko-KR" altLang="en-US" sz="900" dirty="0"/>
          </a:p>
        </p:txBody>
      </p:sp>
      <p:sp>
        <p:nvSpPr>
          <p:cNvPr id="34" name="직사각형 33"/>
          <p:cNvSpPr/>
          <p:nvPr/>
        </p:nvSpPr>
        <p:spPr>
          <a:xfrm>
            <a:off x="2848295" y="3604924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129504" y="3601921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CPU</a:t>
            </a:r>
            <a:endParaRPr lang="ko-KR" altLang="en-US" sz="900" dirty="0"/>
          </a:p>
        </p:txBody>
      </p:sp>
      <p:sp>
        <p:nvSpPr>
          <p:cNvPr id="36" name="직사각형 35"/>
          <p:cNvSpPr/>
          <p:nvPr/>
        </p:nvSpPr>
        <p:spPr>
          <a:xfrm>
            <a:off x="2848294" y="3881446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129503" y="3878443"/>
            <a:ext cx="6960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메인보드</a:t>
            </a:r>
            <a:endParaRPr lang="ko-KR" altLang="en-US" sz="900" dirty="0"/>
          </a:p>
        </p:txBody>
      </p:sp>
      <p:sp>
        <p:nvSpPr>
          <p:cNvPr id="45" name="직사각형 44"/>
          <p:cNvSpPr/>
          <p:nvPr/>
        </p:nvSpPr>
        <p:spPr>
          <a:xfrm>
            <a:off x="2848294" y="4201644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129503" y="4198641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RAM</a:t>
            </a:r>
            <a:endParaRPr lang="ko-KR" altLang="en-US" sz="900" dirty="0"/>
          </a:p>
        </p:txBody>
      </p:sp>
      <p:sp>
        <p:nvSpPr>
          <p:cNvPr id="47" name="직사각형 46"/>
          <p:cNvSpPr/>
          <p:nvPr/>
        </p:nvSpPr>
        <p:spPr>
          <a:xfrm>
            <a:off x="2848294" y="4492136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129503" y="4489133"/>
            <a:ext cx="6960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저장소</a:t>
            </a:r>
            <a:endParaRPr lang="ko-KR" altLang="en-US" sz="900" dirty="0"/>
          </a:p>
        </p:txBody>
      </p:sp>
      <p:sp>
        <p:nvSpPr>
          <p:cNvPr id="49" name="직사각형 48"/>
          <p:cNvSpPr/>
          <p:nvPr/>
        </p:nvSpPr>
        <p:spPr>
          <a:xfrm>
            <a:off x="2848294" y="4789385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129503" y="4786382"/>
            <a:ext cx="7187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그래픽</a:t>
            </a:r>
            <a:endParaRPr lang="ko-KR" altLang="en-US" sz="900" dirty="0"/>
          </a:p>
        </p:txBody>
      </p:sp>
      <p:sp>
        <p:nvSpPr>
          <p:cNvPr id="51" name="직사각형 50"/>
          <p:cNvSpPr/>
          <p:nvPr/>
        </p:nvSpPr>
        <p:spPr>
          <a:xfrm>
            <a:off x="2848294" y="5064840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129503" y="5061837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파워</a:t>
            </a:r>
            <a:endParaRPr lang="ko-KR" altLang="en-US" sz="900" dirty="0"/>
          </a:p>
        </p:txBody>
      </p:sp>
      <p:sp>
        <p:nvSpPr>
          <p:cNvPr id="53" name="직사각형 52"/>
          <p:cNvSpPr/>
          <p:nvPr/>
        </p:nvSpPr>
        <p:spPr>
          <a:xfrm>
            <a:off x="4806069" y="3604924"/>
            <a:ext cx="2038868" cy="16877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이미지등록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4177410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</a:rPr>
              <a:t>등록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4756996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</a:rPr>
              <a:t>취소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5524860" y="3308012"/>
            <a:ext cx="132007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상품분류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4806069" y="3305009"/>
            <a:ext cx="68856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상품분류</a:t>
            </a:r>
            <a:endParaRPr lang="ko-KR" altLang="en-US" sz="900" dirty="0"/>
          </a:p>
        </p:txBody>
      </p:sp>
      <p:sp>
        <p:nvSpPr>
          <p:cNvPr id="58" name="TextBox 57"/>
          <p:cNvSpPr txBox="1"/>
          <p:nvPr/>
        </p:nvSpPr>
        <p:spPr>
          <a:xfrm>
            <a:off x="777268" y="1243914"/>
            <a:ext cx="5731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관리자 </a:t>
            </a:r>
            <a:r>
              <a:rPr lang="ko-KR" altLang="en-US" dirty="0"/>
              <a:t>페이지 </a:t>
            </a:r>
            <a:r>
              <a:rPr lang="en-US" altLang="ko-KR" dirty="0"/>
              <a:t>– </a:t>
            </a:r>
            <a:r>
              <a:rPr lang="ko-KR" altLang="en-US" dirty="0"/>
              <a:t>상품등록</a:t>
            </a:r>
            <a:r>
              <a:rPr lang="en-US" altLang="ko-KR" dirty="0"/>
              <a:t>(</a:t>
            </a:r>
            <a:r>
              <a:rPr lang="ko-KR" altLang="en-US" dirty="0" err="1"/>
              <a:t>조립컴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6074431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44115" y="72123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7268" y="1243914"/>
            <a:ext cx="5498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관리자 </a:t>
            </a:r>
            <a:r>
              <a:rPr lang="ko-KR" altLang="en-US" dirty="0"/>
              <a:t>페이지 </a:t>
            </a:r>
            <a:r>
              <a:rPr lang="en-US" altLang="ko-KR" dirty="0"/>
              <a:t>– </a:t>
            </a:r>
            <a:r>
              <a:rPr lang="ko-KR" altLang="en-US" dirty="0"/>
              <a:t>상품등록</a:t>
            </a:r>
            <a:r>
              <a:rPr lang="en-US" altLang="ko-KR" dirty="0"/>
              <a:t>(</a:t>
            </a:r>
            <a:r>
              <a:rPr lang="ko-KR" altLang="en-US" dirty="0"/>
              <a:t>부품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388167" y="5832533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1 2 3 4</a:t>
            </a:r>
            <a:endParaRPr lang="ko-KR" altLang="en-US" sz="800" dirty="0"/>
          </a:p>
        </p:txBody>
      </p:sp>
      <p:sp>
        <p:nvSpPr>
          <p:cNvPr id="38" name="TextBox 37"/>
          <p:cNvSpPr txBox="1"/>
          <p:nvPr/>
        </p:nvSpPr>
        <p:spPr>
          <a:xfrm>
            <a:off x="1017395" y="257641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상품관리</a:t>
            </a:r>
            <a:endParaRPr lang="ko-KR" altLang="en-US" sz="1200" dirty="0"/>
          </a:p>
        </p:txBody>
      </p:sp>
      <p:sp>
        <p:nvSpPr>
          <p:cNvPr id="41" name="직사각형 40"/>
          <p:cNvSpPr/>
          <p:nvPr/>
        </p:nvSpPr>
        <p:spPr>
          <a:xfrm>
            <a:off x="2029176" y="2615503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>
                <a:solidFill>
                  <a:schemeClr val="tx1"/>
                </a:solidFill>
              </a:rPr>
              <a:t>전체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아래쪽 화살표 41"/>
          <p:cNvSpPr/>
          <p:nvPr/>
        </p:nvSpPr>
        <p:spPr>
          <a:xfrm>
            <a:off x="2951367" y="2664394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7579078" y="5747787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</a:rPr>
              <a:t>등록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287567" y="2103102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회원관리</a:t>
            </a:r>
            <a:r>
              <a:rPr lang="en-US" altLang="ko-KR" dirty="0"/>
              <a:t>      	 </a:t>
            </a:r>
            <a:r>
              <a:rPr lang="ko-KR" altLang="en-US" b="1" dirty="0"/>
              <a:t>상품관리</a:t>
            </a:r>
            <a:r>
              <a:rPr lang="ko-KR" altLang="en-US" dirty="0"/>
              <a:t>      </a:t>
            </a:r>
            <a:r>
              <a:rPr lang="en-US" altLang="ko-KR" dirty="0"/>
              <a:t>	</a:t>
            </a:r>
            <a:r>
              <a:rPr lang="ko-KR" altLang="en-US" dirty="0"/>
              <a:t> 주문관리      </a:t>
            </a:r>
            <a:r>
              <a:rPr lang="en-US" altLang="ko-KR" dirty="0"/>
              <a:t>	</a:t>
            </a:r>
            <a:r>
              <a:rPr lang="ko-KR" altLang="en-US" dirty="0"/>
              <a:t> </a:t>
            </a:r>
            <a:r>
              <a:rPr lang="en-US" altLang="ko-KR" dirty="0"/>
              <a:t>AS</a:t>
            </a:r>
            <a:r>
              <a:rPr lang="ko-KR" altLang="en-US" dirty="0"/>
              <a:t>관리</a:t>
            </a:r>
          </a:p>
        </p:txBody>
      </p:sp>
      <p:graphicFrame>
        <p:nvGraphicFramePr>
          <p:cNvPr id="44" name="표 17">
            <a:extLst>
              <a:ext uri="{FF2B5EF4-FFF2-40B4-BE49-F238E27FC236}">
                <a16:creationId xmlns="" xmlns:a16="http://schemas.microsoft.com/office/drawing/2014/main" id="{2632C587-46D0-4E94-A7FF-F38055EE9AB7}"/>
              </a:ext>
            </a:extLst>
          </p:cNvPr>
          <p:cNvGraphicFramePr>
            <a:graphicFrameLocks noGrp="1"/>
          </p:cNvGraphicFramePr>
          <p:nvPr/>
        </p:nvGraphicFramePr>
        <p:xfrm>
          <a:off x="968789" y="3069278"/>
          <a:ext cx="7181297" cy="2633736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598434">
                  <a:extLst>
                    <a:ext uri="{9D8B030D-6E8A-4147-A177-3AD203B41FA5}">
                      <a16:colId xmlns="" xmlns:a16="http://schemas.microsoft.com/office/drawing/2014/main" val="3877182635"/>
                    </a:ext>
                  </a:extLst>
                </a:gridCol>
                <a:gridCol w="1623050">
                  <a:extLst>
                    <a:ext uri="{9D8B030D-6E8A-4147-A177-3AD203B41FA5}">
                      <a16:colId xmlns="" xmlns:a16="http://schemas.microsoft.com/office/drawing/2014/main" val="2449263329"/>
                    </a:ext>
                  </a:extLst>
                </a:gridCol>
                <a:gridCol w="1543391">
                  <a:extLst>
                    <a:ext uri="{9D8B030D-6E8A-4147-A177-3AD203B41FA5}">
                      <a16:colId xmlns="" xmlns:a16="http://schemas.microsoft.com/office/drawing/2014/main" val="1274486181"/>
                    </a:ext>
                  </a:extLst>
                </a:gridCol>
                <a:gridCol w="2416422">
                  <a:extLst>
                    <a:ext uri="{9D8B030D-6E8A-4147-A177-3AD203B41FA5}">
                      <a16:colId xmlns="" xmlns:a16="http://schemas.microsoft.com/office/drawing/2014/main" val="2601092234"/>
                    </a:ext>
                  </a:extLst>
                </a:gridCol>
              </a:tblGrid>
              <a:tr h="3762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/>
                        <a:t>상품번호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상품명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분류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등록일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451601782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130334169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316416757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247744131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366778472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637697936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93228180"/>
                  </a:ext>
                </a:extLst>
              </a:tr>
            </a:tbl>
          </a:graphicData>
        </a:graphic>
      </p:graphicFrame>
      <p:sp>
        <p:nvSpPr>
          <p:cNvPr id="28" name="직사각형 27"/>
          <p:cNvSpPr/>
          <p:nvPr/>
        </p:nvSpPr>
        <p:spPr>
          <a:xfrm>
            <a:off x="2035458" y="2853408"/>
            <a:ext cx="5108396" cy="28555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>
                <a:solidFill>
                  <a:schemeClr val="tx1"/>
                </a:solidFill>
              </a:rPr>
              <a:t>상품 등록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2848295" y="3308012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129504" y="3305009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상품명</a:t>
            </a:r>
            <a:endParaRPr lang="ko-KR" altLang="en-US" sz="900" dirty="0"/>
          </a:p>
        </p:txBody>
      </p:sp>
      <p:sp>
        <p:nvSpPr>
          <p:cNvPr id="31" name="TextBox 30"/>
          <p:cNvSpPr txBox="1"/>
          <p:nvPr/>
        </p:nvSpPr>
        <p:spPr>
          <a:xfrm>
            <a:off x="3219295" y="2970550"/>
            <a:ext cx="8476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/>
              <a:t>조립컴퓨터</a:t>
            </a:r>
            <a:endParaRPr lang="ko-KR" altLang="en-US" sz="900" dirty="0"/>
          </a:p>
        </p:txBody>
      </p:sp>
      <p:sp>
        <p:nvSpPr>
          <p:cNvPr id="32" name="TextBox 31"/>
          <p:cNvSpPr txBox="1"/>
          <p:nvPr/>
        </p:nvSpPr>
        <p:spPr>
          <a:xfrm>
            <a:off x="3970038" y="2970550"/>
            <a:ext cx="8476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/>
              <a:t>컴퓨터부품</a:t>
            </a:r>
            <a:endParaRPr lang="ko-KR" altLang="en-US" sz="900" b="1" dirty="0"/>
          </a:p>
        </p:txBody>
      </p:sp>
      <p:sp>
        <p:nvSpPr>
          <p:cNvPr id="33" name="직사각형 32"/>
          <p:cNvSpPr/>
          <p:nvPr/>
        </p:nvSpPr>
        <p:spPr>
          <a:xfrm>
            <a:off x="2848295" y="3604924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상품분류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129504" y="3601921"/>
            <a:ext cx="6960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상품분류</a:t>
            </a:r>
            <a:endParaRPr lang="ko-KR" altLang="en-US" sz="900" dirty="0"/>
          </a:p>
        </p:txBody>
      </p:sp>
      <p:sp>
        <p:nvSpPr>
          <p:cNvPr id="35" name="직사각형 34"/>
          <p:cNvSpPr/>
          <p:nvPr/>
        </p:nvSpPr>
        <p:spPr>
          <a:xfrm>
            <a:off x="4806069" y="3305009"/>
            <a:ext cx="2038868" cy="19876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이미지등록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4177410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</a:rPr>
              <a:t>등록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4756996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</a:rPr>
              <a:t>취소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174914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44115" y="72123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388167" y="5832533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1 2 3 4</a:t>
            </a:r>
            <a:endParaRPr lang="ko-KR" altLang="en-US" sz="800" dirty="0"/>
          </a:p>
        </p:txBody>
      </p:sp>
      <p:sp>
        <p:nvSpPr>
          <p:cNvPr id="38" name="TextBox 37"/>
          <p:cNvSpPr txBox="1"/>
          <p:nvPr/>
        </p:nvSpPr>
        <p:spPr>
          <a:xfrm>
            <a:off x="1017395" y="257641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상품관리</a:t>
            </a:r>
            <a:endParaRPr lang="ko-KR" altLang="en-US" sz="1200" dirty="0"/>
          </a:p>
        </p:txBody>
      </p:sp>
      <p:sp>
        <p:nvSpPr>
          <p:cNvPr id="41" name="직사각형 40"/>
          <p:cNvSpPr/>
          <p:nvPr/>
        </p:nvSpPr>
        <p:spPr>
          <a:xfrm>
            <a:off x="2029176" y="2615503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>
                <a:solidFill>
                  <a:schemeClr val="tx1"/>
                </a:solidFill>
              </a:rPr>
              <a:t>전체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아래쪽 화살표 41"/>
          <p:cNvSpPr/>
          <p:nvPr/>
        </p:nvSpPr>
        <p:spPr>
          <a:xfrm>
            <a:off x="2951367" y="2664394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7579078" y="5747787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</a:rPr>
              <a:t>등록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287567" y="2103102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회원관리</a:t>
            </a:r>
            <a:r>
              <a:rPr lang="en-US" altLang="ko-KR" dirty="0"/>
              <a:t>      	 </a:t>
            </a:r>
            <a:r>
              <a:rPr lang="ko-KR" altLang="en-US" b="1" dirty="0"/>
              <a:t>상품관리</a:t>
            </a:r>
            <a:r>
              <a:rPr lang="ko-KR" altLang="en-US" dirty="0"/>
              <a:t>      </a:t>
            </a:r>
            <a:r>
              <a:rPr lang="en-US" altLang="ko-KR" dirty="0"/>
              <a:t>	</a:t>
            </a:r>
            <a:r>
              <a:rPr lang="ko-KR" altLang="en-US" dirty="0"/>
              <a:t> 주문관리      </a:t>
            </a:r>
            <a:r>
              <a:rPr lang="en-US" altLang="ko-KR" dirty="0"/>
              <a:t>	</a:t>
            </a:r>
            <a:r>
              <a:rPr lang="ko-KR" altLang="en-US" dirty="0"/>
              <a:t> </a:t>
            </a:r>
            <a:r>
              <a:rPr lang="en-US" altLang="ko-KR" dirty="0"/>
              <a:t>AS</a:t>
            </a:r>
            <a:r>
              <a:rPr lang="ko-KR" altLang="en-US" dirty="0"/>
              <a:t>관리</a:t>
            </a:r>
          </a:p>
        </p:txBody>
      </p:sp>
      <p:graphicFrame>
        <p:nvGraphicFramePr>
          <p:cNvPr id="44" name="표 17">
            <a:extLst>
              <a:ext uri="{FF2B5EF4-FFF2-40B4-BE49-F238E27FC236}">
                <a16:creationId xmlns="" xmlns:a16="http://schemas.microsoft.com/office/drawing/2014/main" id="{2632C587-46D0-4E94-A7FF-F38055EE9AB7}"/>
              </a:ext>
            </a:extLst>
          </p:cNvPr>
          <p:cNvGraphicFramePr>
            <a:graphicFrameLocks noGrp="1"/>
          </p:cNvGraphicFramePr>
          <p:nvPr/>
        </p:nvGraphicFramePr>
        <p:xfrm>
          <a:off x="968789" y="3069278"/>
          <a:ext cx="7181297" cy="2633736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598434">
                  <a:extLst>
                    <a:ext uri="{9D8B030D-6E8A-4147-A177-3AD203B41FA5}">
                      <a16:colId xmlns="" xmlns:a16="http://schemas.microsoft.com/office/drawing/2014/main" val="3877182635"/>
                    </a:ext>
                  </a:extLst>
                </a:gridCol>
                <a:gridCol w="1623050">
                  <a:extLst>
                    <a:ext uri="{9D8B030D-6E8A-4147-A177-3AD203B41FA5}">
                      <a16:colId xmlns="" xmlns:a16="http://schemas.microsoft.com/office/drawing/2014/main" val="2449263329"/>
                    </a:ext>
                  </a:extLst>
                </a:gridCol>
                <a:gridCol w="1543391">
                  <a:extLst>
                    <a:ext uri="{9D8B030D-6E8A-4147-A177-3AD203B41FA5}">
                      <a16:colId xmlns="" xmlns:a16="http://schemas.microsoft.com/office/drawing/2014/main" val="1274486181"/>
                    </a:ext>
                  </a:extLst>
                </a:gridCol>
                <a:gridCol w="2416422">
                  <a:extLst>
                    <a:ext uri="{9D8B030D-6E8A-4147-A177-3AD203B41FA5}">
                      <a16:colId xmlns="" xmlns:a16="http://schemas.microsoft.com/office/drawing/2014/main" val="2601092234"/>
                    </a:ext>
                  </a:extLst>
                </a:gridCol>
              </a:tblGrid>
              <a:tr h="3762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/>
                        <a:t>상품번호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상품명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분류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등록일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451601782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130334169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316416757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247744131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366778472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637697936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93228180"/>
                  </a:ext>
                </a:extLst>
              </a:tr>
            </a:tbl>
          </a:graphicData>
        </a:graphic>
      </p:graphicFrame>
      <p:sp>
        <p:nvSpPr>
          <p:cNvPr id="28" name="직사각형 27"/>
          <p:cNvSpPr/>
          <p:nvPr/>
        </p:nvSpPr>
        <p:spPr>
          <a:xfrm>
            <a:off x="2035458" y="2853408"/>
            <a:ext cx="5108396" cy="28555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>
                <a:solidFill>
                  <a:schemeClr val="tx1"/>
                </a:solidFill>
              </a:rPr>
              <a:t>상품 상세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2848295" y="3308012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129504" y="3305009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상품명</a:t>
            </a:r>
            <a:endParaRPr lang="ko-KR" altLang="en-US" sz="900" dirty="0"/>
          </a:p>
        </p:txBody>
      </p:sp>
      <p:sp>
        <p:nvSpPr>
          <p:cNvPr id="31" name="직사각형 30"/>
          <p:cNvSpPr/>
          <p:nvPr/>
        </p:nvSpPr>
        <p:spPr>
          <a:xfrm>
            <a:off x="2848295" y="3604924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129504" y="3601921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CPU</a:t>
            </a:r>
            <a:endParaRPr lang="ko-KR" altLang="en-US" sz="900" dirty="0"/>
          </a:p>
        </p:txBody>
      </p:sp>
      <p:sp>
        <p:nvSpPr>
          <p:cNvPr id="33" name="직사각형 32"/>
          <p:cNvSpPr/>
          <p:nvPr/>
        </p:nvSpPr>
        <p:spPr>
          <a:xfrm>
            <a:off x="2848294" y="3881446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129503" y="3878443"/>
            <a:ext cx="6960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메인보드</a:t>
            </a:r>
            <a:endParaRPr lang="ko-KR" altLang="en-US" sz="900" dirty="0"/>
          </a:p>
        </p:txBody>
      </p:sp>
      <p:sp>
        <p:nvSpPr>
          <p:cNvPr id="35" name="직사각형 34"/>
          <p:cNvSpPr/>
          <p:nvPr/>
        </p:nvSpPr>
        <p:spPr>
          <a:xfrm>
            <a:off x="2848294" y="4201644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129503" y="4198641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RAM</a:t>
            </a:r>
            <a:endParaRPr lang="ko-KR" altLang="en-US" sz="900" dirty="0"/>
          </a:p>
        </p:txBody>
      </p:sp>
      <p:sp>
        <p:nvSpPr>
          <p:cNvPr id="39" name="직사각형 38"/>
          <p:cNvSpPr/>
          <p:nvPr/>
        </p:nvSpPr>
        <p:spPr>
          <a:xfrm>
            <a:off x="2848294" y="4492136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129503" y="4489133"/>
            <a:ext cx="6960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저장소</a:t>
            </a:r>
            <a:endParaRPr lang="ko-KR" altLang="en-US" sz="900" dirty="0"/>
          </a:p>
        </p:txBody>
      </p:sp>
      <p:sp>
        <p:nvSpPr>
          <p:cNvPr id="46" name="직사각형 45"/>
          <p:cNvSpPr/>
          <p:nvPr/>
        </p:nvSpPr>
        <p:spPr>
          <a:xfrm>
            <a:off x="2848294" y="4789385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129503" y="4786382"/>
            <a:ext cx="7187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그래픽</a:t>
            </a:r>
            <a:endParaRPr lang="ko-KR" altLang="en-US" sz="900" dirty="0"/>
          </a:p>
        </p:txBody>
      </p:sp>
      <p:sp>
        <p:nvSpPr>
          <p:cNvPr id="48" name="직사각형 47"/>
          <p:cNvSpPr/>
          <p:nvPr/>
        </p:nvSpPr>
        <p:spPr>
          <a:xfrm>
            <a:off x="2848294" y="5064840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129503" y="5061837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파워</a:t>
            </a:r>
            <a:endParaRPr lang="ko-KR" altLang="en-US" sz="900" dirty="0"/>
          </a:p>
        </p:txBody>
      </p:sp>
      <p:sp>
        <p:nvSpPr>
          <p:cNvPr id="50" name="직사각형 49"/>
          <p:cNvSpPr/>
          <p:nvPr/>
        </p:nvSpPr>
        <p:spPr>
          <a:xfrm>
            <a:off x="4806069" y="3604924"/>
            <a:ext cx="2038868" cy="16877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이미지등록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4177410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</a:rPr>
              <a:t>삭제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4756996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</a:rPr>
              <a:t>취소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5524860" y="3308012"/>
            <a:ext cx="132007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상품분류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806069" y="3305009"/>
            <a:ext cx="68856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상품분류</a:t>
            </a:r>
            <a:endParaRPr lang="ko-KR" altLang="en-US" sz="900" dirty="0"/>
          </a:p>
        </p:txBody>
      </p:sp>
      <p:sp>
        <p:nvSpPr>
          <p:cNvPr id="55" name="직사각형 54"/>
          <p:cNvSpPr/>
          <p:nvPr/>
        </p:nvSpPr>
        <p:spPr>
          <a:xfrm>
            <a:off x="3602291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</a:rPr>
              <a:t>수정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77267" y="1243914"/>
            <a:ext cx="6134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관리자 </a:t>
            </a:r>
            <a:r>
              <a:rPr lang="ko-KR" altLang="en-US" dirty="0"/>
              <a:t>페이지 </a:t>
            </a:r>
            <a:r>
              <a:rPr lang="en-US" altLang="ko-KR" dirty="0"/>
              <a:t>– </a:t>
            </a:r>
            <a:r>
              <a:rPr lang="ko-KR" altLang="en-US" dirty="0"/>
              <a:t>상품상세</a:t>
            </a:r>
            <a:r>
              <a:rPr lang="en-US" altLang="ko-KR" dirty="0"/>
              <a:t>(</a:t>
            </a:r>
            <a:r>
              <a:rPr lang="ko-KR" altLang="en-US" dirty="0" err="1"/>
              <a:t>조립컴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2782983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44115" y="72123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7267" y="1243914"/>
            <a:ext cx="6134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관리자 </a:t>
            </a:r>
            <a:r>
              <a:rPr lang="ko-KR" altLang="en-US" dirty="0"/>
              <a:t>페이지 </a:t>
            </a:r>
            <a:r>
              <a:rPr lang="en-US" altLang="ko-KR" dirty="0"/>
              <a:t>– </a:t>
            </a:r>
            <a:r>
              <a:rPr lang="ko-KR" altLang="en-US" dirty="0"/>
              <a:t>상품상세</a:t>
            </a:r>
            <a:r>
              <a:rPr lang="en-US" altLang="ko-KR" dirty="0"/>
              <a:t>(</a:t>
            </a:r>
            <a:r>
              <a:rPr lang="ko-KR" altLang="en-US" dirty="0"/>
              <a:t>부품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388167" y="5832533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1 2 3 4</a:t>
            </a:r>
            <a:endParaRPr lang="ko-KR" altLang="en-US" sz="800" dirty="0"/>
          </a:p>
        </p:txBody>
      </p:sp>
      <p:sp>
        <p:nvSpPr>
          <p:cNvPr id="38" name="TextBox 37"/>
          <p:cNvSpPr txBox="1"/>
          <p:nvPr/>
        </p:nvSpPr>
        <p:spPr>
          <a:xfrm>
            <a:off x="1017395" y="257641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상품관리</a:t>
            </a:r>
            <a:endParaRPr lang="ko-KR" altLang="en-US" sz="1200" dirty="0"/>
          </a:p>
        </p:txBody>
      </p:sp>
      <p:sp>
        <p:nvSpPr>
          <p:cNvPr id="41" name="직사각형 40"/>
          <p:cNvSpPr/>
          <p:nvPr/>
        </p:nvSpPr>
        <p:spPr>
          <a:xfrm>
            <a:off x="2029176" y="2615503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>
                <a:solidFill>
                  <a:schemeClr val="tx1"/>
                </a:solidFill>
              </a:rPr>
              <a:t>전체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아래쪽 화살표 41"/>
          <p:cNvSpPr/>
          <p:nvPr/>
        </p:nvSpPr>
        <p:spPr>
          <a:xfrm>
            <a:off x="2951367" y="2664394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7579078" y="5747787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</a:rPr>
              <a:t>등록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287567" y="2103102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회원관리</a:t>
            </a:r>
            <a:r>
              <a:rPr lang="en-US" altLang="ko-KR" dirty="0"/>
              <a:t>      	 </a:t>
            </a:r>
            <a:r>
              <a:rPr lang="ko-KR" altLang="en-US" b="1" dirty="0"/>
              <a:t>상품관리</a:t>
            </a:r>
            <a:r>
              <a:rPr lang="ko-KR" altLang="en-US" dirty="0"/>
              <a:t>      </a:t>
            </a:r>
            <a:r>
              <a:rPr lang="en-US" altLang="ko-KR" dirty="0"/>
              <a:t>	</a:t>
            </a:r>
            <a:r>
              <a:rPr lang="ko-KR" altLang="en-US" dirty="0"/>
              <a:t> 주문관리      </a:t>
            </a:r>
            <a:r>
              <a:rPr lang="en-US" altLang="ko-KR" dirty="0"/>
              <a:t>	</a:t>
            </a:r>
            <a:r>
              <a:rPr lang="ko-KR" altLang="en-US" dirty="0"/>
              <a:t> </a:t>
            </a:r>
            <a:r>
              <a:rPr lang="en-US" altLang="ko-KR" dirty="0"/>
              <a:t>AS</a:t>
            </a:r>
            <a:r>
              <a:rPr lang="ko-KR" altLang="en-US" dirty="0"/>
              <a:t>관리</a:t>
            </a:r>
          </a:p>
        </p:txBody>
      </p:sp>
      <p:graphicFrame>
        <p:nvGraphicFramePr>
          <p:cNvPr id="44" name="표 17">
            <a:extLst>
              <a:ext uri="{FF2B5EF4-FFF2-40B4-BE49-F238E27FC236}">
                <a16:creationId xmlns="" xmlns:a16="http://schemas.microsoft.com/office/drawing/2014/main" id="{2632C587-46D0-4E94-A7FF-F38055EE9AB7}"/>
              </a:ext>
            </a:extLst>
          </p:cNvPr>
          <p:cNvGraphicFramePr>
            <a:graphicFrameLocks noGrp="1"/>
          </p:cNvGraphicFramePr>
          <p:nvPr/>
        </p:nvGraphicFramePr>
        <p:xfrm>
          <a:off x="968789" y="3069278"/>
          <a:ext cx="7181297" cy="2633736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598434">
                  <a:extLst>
                    <a:ext uri="{9D8B030D-6E8A-4147-A177-3AD203B41FA5}">
                      <a16:colId xmlns="" xmlns:a16="http://schemas.microsoft.com/office/drawing/2014/main" val="3877182635"/>
                    </a:ext>
                  </a:extLst>
                </a:gridCol>
                <a:gridCol w="1623050">
                  <a:extLst>
                    <a:ext uri="{9D8B030D-6E8A-4147-A177-3AD203B41FA5}">
                      <a16:colId xmlns="" xmlns:a16="http://schemas.microsoft.com/office/drawing/2014/main" val="2449263329"/>
                    </a:ext>
                  </a:extLst>
                </a:gridCol>
                <a:gridCol w="1543391">
                  <a:extLst>
                    <a:ext uri="{9D8B030D-6E8A-4147-A177-3AD203B41FA5}">
                      <a16:colId xmlns="" xmlns:a16="http://schemas.microsoft.com/office/drawing/2014/main" val="1274486181"/>
                    </a:ext>
                  </a:extLst>
                </a:gridCol>
                <a:gridCol w="2416422">
                  <a:extLst>
                    <a:ext uri="{9D8B030D-6E8A-4147-A177-3AD203B41FA5}">
                      <a16:colId xmlns="" xmlns:a16="http://schemas.microsoft.com/office/drawing/2014/main" val="2601092234"/>
                    </a:ext>
                  </a:extLst>
                </a:gridCol>
              </a:tblGrid>
              <a:tr h="3762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/>
                        <a:t>상품번호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상품명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분류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등록일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451601782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130334169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316416757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247744131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366778472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637697936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93228180"/>
                  </a:ext>
                </a:extLst>
              </a:tr>
            </a:tbl>
          </a:graphicData>
        </a:graphic>
      </p:graphicFrame>
      <p:sp>
        <p:nvSpPr>
          <p:cNvPr id="28" name="아래쪽 화살표 27"/>
          <p:cNvSpPr/>
          <p:nvPr/>
        </p:nvSpPr>
        <p:spPr>
          <a:xfrm>
            <a:off x="2619635" y="3023286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2035458" y="2853408"/>
            <a:ext cx="5108396" cy="28555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>
                <a:solidFill>
                  <a:schemeClr val="tx1"/>
                </a:solidFill>
              </a:rPr>
              <a:t>상품 상세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2848295" y="3308012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129504" y="3305009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상품명</a:t>
            </a:r>
            <a:endParaRPr lang="ko-KR" altLang="en-US" sz="900" dirty="0"/>
          </a:p>
        </p:txBody>
      </p:sp>
      <p:sp>
        <p:nvSpPr>
          <p:cNvPr id="32" name="직사각형 31"/>
          <p:cNvSpPr/>
          <p:nvPr/>
        </p:nvSpPr>
        <p:spPr>
          <a:xfrm>
            <a:off x="2848295" y="3604924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상품분류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129504" y="3601921"/>
            <a:ext cx="6960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상품분류</a:t>
            </a:r>
            <a:endParaRPr lang="ko-KR" altLang="en-US" sz="900" dirty="0"/>
          </a:p>
        </p:txBody>
      </p:sp>
      <p:sp>
        <p:nvSpPr>
          <p:cNvPr id="34" name="직사각형 33"/>
          <p:cNvSpPr/>
          <p:nvPr/>
        </p:nvSpPr>
        <p:spPr>
          <a:xfrm>
            <a:off x="4806069" y="3305009"/>
            <a:ext cx="2038868" cy="19876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이미지등록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4177410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</a:rPr>
              <a:t>삭제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4756996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</a:rPr>
              <a:t>취소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3602291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</a:rPr>
              <a:t>수정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550058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관리자 </a:t>
            </a:r>
            <a:r>
              <a:rPr lang="ko-KR" altLang="en-US" dirty="0"/>
              <a:t>페이지 </a:t>
            </a:r>
            <a:r>
              <a:rPr lang="en-US" altLang="ko-KR" dirty="0"/>
              <a:t>– </a:t>
            </a:r>
            <a:r>
              <a:rPr lang="ko-KR" altLang="en-US" dirty="0"/>
              <a:t>주문관리 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3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/>
              <a:t>로그아웃</a:t>
            </a:r>
          </a:p>
        </p:txBody>
      </p:sp>
      <p:sp>
        <p:nvSpPr>
          <p:cNvPr id="24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로고</a:t>
            </a:r>
          </a:p>
        </p:txBody>
      </p:sp>
      <p:cxnSp>
        <p:nvCxnSpPr>
          <p:cNvPr id="25" name="직선 연결선 24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표 17">
            <a:extLst>
              <a:ext uri="{FF2B5EF4-FFF2-40B4-BE49-F238E27FC236}">
                <a16:creationId xmlns="" xmlns:a16="http://schemas.microsoft.com/office/drawing/2014/main" id="{3FF6B1A3-38F2-4B49-8D68-6EC80DE52C81}"/>
              </a:ext>
            </a:extLst>
          </p:cNvPr>
          <p:cNvGraphicFramePr>
            <a:graphicFrameLocks noGrp="1"/>
          </p:cNvGraphicFramePr>
          <p:nvPr/>
        </p:nvGraphicFramePr>
        <p:xfrm>
          <a:off x="965201" y="2972187"/>
          <a:ext cx="7239687" cy="2633596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903704">
                  <a:extLst>
                    <a:ext uri="{9D8B030D-6E8A-4147-A177-3AD203B41FA5}">
                      <a16:colId xmlns="" xmlns:a16="http://schemas.microsoft.com/office/drawing/2014/main" val="3877182635"/>
                    </a:ext>
                  </a:extLst>
                </a:gridCol>
                <a:gridCol w="810127">
                  <a:extLst>
                    <a:ext uri="{9D8B030D-6E8A-4147-A177-3AD203B41FA5}">
                      <a16:colId xmlns="" xmlns:a16="http://schemas.microsoft.com/office/drawing/2014/main" val="2582312683"/>
                    </a:ext>
                  </a:extLst>
                </a:gridCol>
                <a:gridCol w="713873">
                  <a:extLst>
                    <a:ext uri="{9D8B030D-6E8A-4147-A177-3AD203B41FA5}">
                      <a16:colId xmlns="" xmlns:a16="http://schemas.microsoft.com/office/drawing/2014/main" val="2449263329"/>
                    </a:ext>
                  </a:extLst>
                </a:gridCol>
                <a:gridCol w="2141621">
                  <a:extLst>
                    <a:ext uri="{9D8B030D-6E8A-4147-A177-3AD203B41FA5}">
                      <a16:colId xmlns="" xmlns:a16="http://schemas.microsoft.com/office/drawing/2014/main" val="1274486181"/>
                    </a:ext>
                  </a:extLst>
                </a:gridCol>
                <a:gridCol w="866274">
                  <a:extLst>
                    <a:ext uri="{9D8B030D-6E8A-4147-A177-3AD203B41FA5}">
                      <a16:colId xmlns="" xmlns:a16="http://schemas.microsoft.com/office/drawing/2014/main" val="2601092234"/>
                    </a:ext>
                  </a:extLst>
                </a:gridCol>
                <a:gridCol w="898358">
                  <a:extLst>
                    <a:ext uri="{9D8B030D-6E8A-4147-A177-3AD203B41FA5}">
                      <a16:colId xmlns="" xmlns:a16="http://schemas.microsoft.com/office/drawing/2014/main" val="2277025614"/>
                    </a:ext>
                  </a:extLst>
                </a:gridCol>
                <a:gridCol w="905730">
                  <a:extLst>
                    <a:ext uri="{9D8B030D-6E8A-4147-A177-3AD203B41FA5}">
                      <a16:colId xmlns="" xmlns:a16="http://schemas.microsoft.com/office/drawing/2014/main" val="1891608752"/>
                    </a:ext>
                  </a:extLst>
                </a:gridCol>
              </a:tblGrid>
              <a:tr h="3762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주문번호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주문날짜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주문자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상품명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결제금액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결제상태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배송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451601782"/>
                  </a:ext>
                </a:extLst>
              </a:tr>
              <a:tr h="376228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130334169"/>
                  </a:ext>
                </a:extLst>
              </a:tr>
              <a:tr h="376228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316416757"/>
                  </a:ext>
                </a:extLst>
              </a:tr>
              <a:tr h="376228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247744131"/>
                  </a:ext>
                </a:extLst>
              </a:tr>
              <a:tr h="376228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366778472"/>
                  </a:ext>
                </a:extLst>
              </a:tr>
              <a:tr h="376228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637697936"/>
                  </a:ext>
                </a:extLst>
              </a:tr>
              <a:tr h="376228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93228180"/>
                  </a:ext>
                </a:extLst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1287567" y="2103102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회원관리</a:t>
            </a:r>
            <a:r>
              <a:rPr lang="en-US" altLang="ko-KR" dirty="0"/>
              <a:t>      	 </a:t>
            </a:r>
            <a:r>
              <a:rPr lang="ko-KR" altLang="en-US" dirty="0"/>
              <a:t>상품관리      </a:t>
            </a:r>
            <a:r>
              <a:rPr lang="en-US" altLang="ko-KR" dirty="0"/>
              <a:t>	</a:t>
            </a:r>
            <a:r>
              <a:rPr lang="ko-KR" altLang="en-US" dirty="0"/>
              <a:t> </a:t>
            </a:r>
            <a:r>
              <a:rPr lang="ko-KR" altLang="en-US" b="1" dirty="0"/>
              <a:t>주문관리</a:t>
            </a:r>
            <a:r>
              <a:rPr lang="ko-KR" altLang="en-US" dirty="0"/>
              <a:t>      </a:t>
            </a:r>
            <a:r>
              <a:rPr lang="en-US" altLang="ko-KR" dirty="0"/>
              <a:t>	</a:t>
            </a:r>
            <a:r>
              <a:rPr lang="ko-KR" altLang="en-US" dirty="0"/>
              <a:t> </a:t>
            </a:r>
            <a:r>
              <a:rPr lang="en-US" altLang="ko-KR" dirty="0"/>
              <a:t>AS</a:t>
            </a:r>
            <a:r>
              <a:rPr lang="ko-KR" altLang="en-US" dirty="0"/>
              <a:t>관리</a:t>
            </a:r>
          </a:p>
        </p:txBody>
      </p:sp>
    </p:spTree>
    <p:extLst>
      <p:ext uri="{BB962C8B-B14F-4D97-AF65-F5344CB8AC3E}">
        <p14:creationId xmlns:p14="http://schemas.microsoft.com/office/powerpoint/2010/main" val="79414143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관리자 </a:t>
            </a:r>
            <a:r>
              <a:rPr lang="ko-KR" altLang="en-US" dirty="0"/>
              <a:t>페이지 </a:t>
            </a:r>
            <a:r>
              <a:rPr lang="en-US" altLang="ko-KR" dirty="0"/>
              <a:t>– </a:t>
            </a:r>
            <a:r>
              <a:rPr lang="ko-KR" altLang="en-US" dirty="0"/>
              <a:t>주문관리</a:t>
            </a:r>
            <a:r>
              <a:rPr lang="en-US" altLang="ko-KR" dirty="0"/>
              <a:t>(</a:t>
            </a:r>
            <a:r>
              <a:rPr lang="ko-KR" altLang="en-US" dirty="0"/>
              <a:t>상세보기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8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/>
              <a:t>로그아웃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로고</a:t>
            </a:r>
          </a:p>
        </p:txBody>
      </p:sp>
      <p:cxnSp>
        <p:nvCxnSpPr>
          <p:cNvPr id="20" name="직선 연결선 19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표 5">
            <a:extLst>
              <a:ext uri="{FF2B5EF4-FFF2-40B4-BE49-F238E27FC236}">
                <a16:creationId xmlns="" xmlns:a16="http://schemas.microsoft.com/office/drawing/2014/main" id="{BC010E0B-BF91-4513-88F8-AD0D73ED04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7943187"/>
              </p:ext>
            </p:extLst>
          </p:nvPr>
        </p:nvGraphicFramePr>
        <p:xfrm>
          <a:off x="1034131" y="3009983"/>
          <a:ext cx="7055856" cy="1603340"/>
        </p:xfrm>
        <a:graphic>
          <a:graphicData uri="http://schemas.openxmlformats.org/drawingml/2006/table">
            <a:tbl>
              <a:tblPr firstRow="1">
                <a:tableStyleId>{8799B23B-EC83-4686-B30A-512413B5E67A}</a:tableStyleId>
              </a:tblPr>
              <a:tblGrid>
                <a:gridCol w="799432">
                  <a:extLst>
                    <a:ext uri="{9D8B030D-6E8A-4147-A177-3AD203B41FA5}">
                      <a16:colId xmlns="" xmlns:a16="http://schemas.microsoft.com/office/drawing/2014/main" val="2797634151"/>
                    </a:ext>
                  </a:extLst>
                </a:gridCol>
                <a:gridCol w="641684">
                  <a:extLst>
                    <a:ext uri="{9D8B030D-6E8A-4147-A177-3AD203B41FA5}">
                      <a16:colId xmlns="" xmlns:a16="http://schemas.microsoft.com/office/drawing/2014/main" val="3149050501"/>
                    </a:ext>
                  </a:extLst>
                </a:gridCol>
                <a:gridCol w="649705">
                  <a:extLst>
                    <a:ext uri="{9D8B030D-6E8A-4147-A177-3AD203B41FA5}">
                      <a16:colId xmlns="" xmlns:a16="http://schemas.microsoft.com/office/drawing/2014/main" val="2202958376"/>
                    </a:ext>
                  </a:extLst>
                </a:gridCol>
                <a:gridCol w="1283369">
                  <a:extLst>
                    <a:ext uri="{9D8B030D-6E8A-4147-A177-3AD203B41FA5}">
                      <a16:colId xmlns="" xmlns:a16="http://schemas.microsoft.com/office/drawing/2014/main" val="1699699687"/>
                    </a:ext>
                  </a:extLst>
                </a:gridCol>
                <a:gridCol w="1035720">
                  <a:extLst>
                    <a:ext uri="{9D8B030D-6E8A-4147-A177-3AD203B41FA5}">
                      <a16:colId xmlns="" xmlns:a16="http://schemas.microsoft.com/office/drawing/2014/main" val="2879348820"/>
                    </a:ext>
                  </a:extLst>
                </a:gridCol>
                <a:gridCol w="881982">
                  <a:extLst>
                    <a:ext uri="{9D8B030D-6E8A-4147-A177-3AD203B41FA5}">
                      <a16:colId xmlns="" xmlns:a16="http://schemas.microsoft.com/office/drawing/2014/main" val="310636346"/>
                    </a:ext>
                  </a:extLst>
                </a:gridCol>
                <a:gridCol w="881982">
                  <a:extLst>
                    <a:ext uri="{9D8B030D-6E8A-4147-A177-3AD203B41FA5}">
                      <a16:colId xmlns="" xmlns:a16="http://schemas.microsoft.com/office/drawing/2014/main" val="3968176647"/>
                    </a:ext>
                  </a:extLst>
                </a:gridCol>
                <a:gridCol w="881982">
                  <a:extLst>
                    <a:ext uri="{9D8B030D-6E8A-4147-A177-3AD203B41FA5}">
                      <a16:colId xmlns="" xmlns:a16="http://schemas.microsoft.com/office/drawing/2014/main" val="2027859809"/>
                    </a:ext>
                  </a:extLst>
                </a:gridCol>
              </a:tblGrid>
              <a:tr h="3225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주문번호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주문일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주문자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운송장등록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상품명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수량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상품금액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결제금액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433786919"/>
                  </a:ext>
                </a:extLst>
              </a:tr>
              <a:tr h="322500">
                <a:tc rowSpan="3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893007161"/>
                  </a:ext>
                </a:extLst>
              </a:tr>
              <a:tr h="322500"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313854635"/>
                  </a:ext>
                </a:extLst>
              </a:tr>
              <a:tr h="635840"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/>
                        <a:t>배송지</a:t>
                      </a:r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975836830"/>
                  </a:ext>
                </a:extLst>
              </a:tr>
            </a:tbl>
          </a:graphicData>
        </a:graphic>
      </p:graphicFrame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5B359D79-797B-4E16-B020-74D819A3A06A}"/>
              </a:ext>
            </a:extLst>
          </p:cNvPr>
          <p:cNvSpPr/>
          <p:nvPr/>
        </p:nvSpPr>
        <p:spPr>
          <a:xfrm>
            <a:off x="3176336" y="3379963"/>
            <a:ext cx="1179095" cy="24891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택배회사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="" xmlns:a16="http://schemas.microsoft.com/office/drawing/2014/main" id="{C2B27300-E4D7-432C-8323-7A4536CAC072}"/>
              </a:ext>
            </a:extLst>
          </p:cNvPr>
          <p:cNvSpPr/>
          <p:nvPr/>
        </p:nvSpPr>
        <p:spPr>
          <a:xfrm>
            <a:off x="3176336" y="3690686"/>
            <a:ext cx="1179095" cy="24891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운송장번호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87567" y="2103102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회원관리</a:t>
            </a:r>
            <a:r>
              <a:rPr lang="en-US" altLang="ko-KR" dirty="0"/>
              <a:t>      	 </a:t>
            </a:r>
            <a:r>
              <a:rPr lang="ko-KR" altLang="en-US" dirty="0"/>
              <a:t>상품관리      </a:t>
            </a:r>
            <a:r>
              <a:rPr lang="en-US" altLang="ko-KR" dirty="0"/>
              <a:t>	</a:t>
            </a:r>
            <a:r>
              <a:rPr lang="ko-KR" altLang="en-US" dirty="0"/>
              <a:t> </a:t>
            </a:r>
            <a:r>
              <a:rPr lang="ko-KR" altLang="en-US" b="1" dirty="0"/>
              <a:t>주문관리</a:t>
            </a:r>
            <a:r>
              <a:rPr lang="ko-KR" altLang="en-US" dirty="0"/>
              <a:t>      </a:t>
            </a:r>
            <a:r>
              <a:rPr lang="en-US" altLang="ko-KR" dirty="0"/>
              <a:t>	</a:t>
            </a:r>
            <a:r>
              <a:rPr lang="ko-KR" altLang="en-US" dirty="0"/>
              <a:t> </a:t>
            </a:r>
            <a:r>
              <a:rPr lang="en-US" altLang="ko-KR" dirty="0"/>
              <a:t>AS</a:t>
            </a:r>
            <a:r>
              <a:rPr lang="ko-KR" altLang="en-US" dirty="0"/>
              <a:t>관리</a:t>
            </a:r>
          </a:p>
        </p:txBody>
      </p:sp>
    </p:spTree>
    <p:extLst>
      <p:ext uri="{BB962C8B-B14F-4D97-AF65-F5344CB8AC3E}">
        <p14:creationId xmlns:p14="http://schemas.microsoft.com/office/powerpoint/2010/main" val="357462525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관리자 </a:t>
            </a:r>
            <a:r>
              <a:rPr lang="ko-KR" altLang="en-US" dirty="0"/>
              <a:t>페이지 </a:t>
            </a:r>
            <a:r>
              <a:rPr lang="en-US" altLang="ko-KR" dirty="0"/>
              <a:t>– A/S </a:t>
            </a:r>
            <a:r>
              <a:rPr lang="ko-KR" altLang="en-US" dirty="0"/>
              <a:t>관리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8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/>
              <a:t>로그아웃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로고</a:t>
            </a:r>
          </a:p>
        </p:txBody>
      </p:sp>
      <p:cxnSp>
        <p:nvCxnSpPr>
          <p:cNvPr id="20" name="직선 연결선 19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17">
            <a:extLst>
              <a:ext uri="{FF2B5EF4-FFF2-40B4-BE49-F238E27FC236}">
                <a16:creationId xmlns="" xmlns:a16="http://schemas.microsoft.com/office/drawing/2014/main" id="{2632C587-46D0-4E94-A7FF-F38055EE9AB7}"/>
              </a:ext>
            </a:extLst>
          </p:cNvPr>
          <p:cNvGraphicFramePr>
            <a:graphicFrameLocks noGrp="1"/>
          </p:cNvGraphicFramePr>
          <p:nvPr/>
        </p:nvGraphicFramePr>
        <p:xfrm>
          <a:off x="965201" y="2972186"/>
          <a:ext cx="7168147" cy="276283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022723">
                  <a:extLst>
                    <a:ext uri="{9D8B030D-6E8A-4147-A177-3AD203B41FA5}">
                      <a16:colId xmlns="" xmlns:a16="http://schemas.microsoft.com/office/drawing/2014/main" val="3877182635"/>
                    </a:ext>
                  </a:extLst>
                </a:gridCol>
                <a:gridCol w="916822">
                  <a:extLst>
                    <a:ext uri="{9D8B030D-6E8A-4147-A177-3AD203B41FA5}">
                      <a16:colId xmlns="" xmlns:a16="http://schemas.microsoft.com/office/drawing/2014/main" val="2582312683"/>
                    </a:ext>
                  </a:extLst>
                </a:gridCol>
                <a:gridCol w="945359">
                  <a:extLst>
                    <a:ext uri="{9D8B030D-6E8A-4147-A177-3AD203B41FA5}">
                      <a16:colId xmlns="" xmlns:a16="http://schemas.microsoft.com/office/drawing/2014/main" val="2449263329"/>
                    </a:ext>
                  </a:extLst>
                </a:gridCol>
                <a:gridCol w="2286207">
                  <a:extLst>
                    <a:ext uri="{9D8B030D-6E8A-4147-A177-3AD203B41FA5}">
                      <a16:colId xmlns="" xmlns:a16="http://schemas.microsoft.com/office/drawing/2014/main" val="1274486181"/>
                    </a:ext>
                  </a:extLst>
                </a:gridCol>
                <a:gridCol w="980363">
                  <a:extLst>
                    <a:ext uri="{9D8B030D-6E8A-4147-A177-3AD203B41FA5}">
                      <a16:colId xmlns="" xmlns:a16="http://schemas.microsoft.com/office/drawing/2014/main" val="2601092234"/>
                    </a:ext>
                  </a:extLst>
                </a:gridCol>
                <a:gridCol w="1016673">
                  <a:extLst>
                    <a:ext uri="{9D8B030D-6E8A-4147-A177-3AD203B41FA5}">
                      <a16:colId xmlns="" xmlns:a16="http://schemas.microsoft.com/office/drawing/2014/main" val="2277025614"/>
                    </a:ext>
                  </a:extLst>
                </a:gridCol>
              </a:tblGrid>
              <a:tr h="3946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신청번호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신청일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분류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신청자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입고날짜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진행상태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451601782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130334169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316416757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247744131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366778472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637697936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93228180"/>
                  </a:ext>
                </a:extLst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1287567" y="2103102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회원관리</a:t>
            </a:r>
            <a:r>
              <a:rPr lang="en-US" altLang="ko-KR" dirty="0"/>
              <a:t>      	 </a:t>
            </a:r>
            <a:r>
              <a:rPr lang="ko-KR" altLang="en-US" dirty="0"/>
              <a:t>상품관리      </a:t>
            </a:r>
            <a:r>
              <a:rPr lang="en-US" altLang="ko-KR" dirty="0"/>
              <a:t>	</a:t>
            </a:r>
            <a:r>
              <a:rPr lang="ko-KR" altLang="en-US" dirty="0"/>
              <a:t> 주문관리      </a:t>
            </a:r>
            <a:r>
              <a:rPr lang="en-US" altLang="ko-KR" dirty="0"/>
              <a:t>	</a:t>
            </a:r>
            <a:r>
              <a:rPr lang="ko-KR" altLang="en-US" dirty="0"/>
              <a:t> </a:t>
            </a:r>
            <a:r>
              <a:rPr lang="en-US" altLang="ko-KR" b="1" dirty="0"/>
              <a:t>AS</a:t>
            </a:r>
            <a:r>
              <a:rPr lang="ko-KR" altLang="en-US" b="1" dirty="0"/>
              <a:t>관리</a:t>
            </a:r>
          </a:p>
        </p:txBody>
      </p:sp>
    </p:spTree>
    <p:extLst>
      <p:ext uri="{BB962C8B-B14F-4D97-AF65-F5344CB8AC3E}">
        <p14:creationId xmlns:p14="http://schemas.microsoft.com/office/powerpoint/2010/main" val="161882918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관리자 </a:t>
            </a:r>
            <a:r>
              <a:rPr lang="ko-KR" altLang="en-US" dirty="0"/>
              <a:t>페이지 </a:t>
            </a:r>
            <a:r>
              <a:rPr lang="en-US" altLang="ko-KR" dirty="0"/>
              <a:t>– A/S </a:t>
            </a:r>
            <a:r>
              <a:rPr lang="ko-KR" altLang="en-US" dirty="0"/>
              <a:t>관리</a:t>
            </a:r>
            <a:r>
              <a:rPr lang="en-US" altLang="ko-KR" dirty="0"/>
              <a:t>(</a:t>
            </a:r>
            <a:r>
              <a:rPr lang="ko-KR" altLang="en-US" dirty="0"/>
              <a:t>상세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8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/>
              <a:t>로그아웃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로고</a:t>
            </a:r>
          </a:p>
        </p:txBody>
      </p:sp>
      <p:cxnSp>
        <p:nvCxnSpPr>
          <p:cNvPr id="20" name="직선 연결선 19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17">
            <a:extLst>
              <a:ext uri="{FF2B5EF4-FFF2-40B4-BE49-F238E27FC236}">
                <a16:creationId xmlns="" xmlns:a16="http://schemas.microsoft.com/office/drawing/2014/main" id="{8A2E7E0F-3395-4629-BCB2-233634C623F2}"/>
              </a:ext>
            </a:extLst>
          </p:cNvPr>
          <p:cNvGraphicFramePr>
            <a:graphicFrameLocks noGrp="1"/>
          </p:cNvGraphicFramePr>
          <p:nvPr/>
        </p:nvGraphicFramePr>
        <p:xfrm>
          <a:off x="977985" y="2879197"/>
          <a:ext cx="7168147" cy="78938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022723">
                  <a:extLst>
                    <a:ext uri="{9D8B030D-6E8A-4147-A177-3AD203B41FA5}">
                      <a16:colId xmlns="" xmlns:a16="http://schemas.microsoft.com/office/drawing/2014/main" val="3877182635"/>
                    </a:ext>
                  </a:extLst>
                </a:gridCol>
                <a:gridCol w="916822">
                  <a:extLst>
                    <a:ext uri="{9D8B030D-6E8A-4147-A177-3AD203B41FA5}">
                      <a16:colId xmlns="" xmlns:a16="http://schemas.microsoft.com/office/drawing/2014/main" val="2582312683"/>
                    </a:ext>
                  </a:extLst>
                </a:gridCol>
                <a:gridCol w="945359">
                  <a:extLst>
                    <a:ext uri="{9D8B030D-6E8A-4147-A177-3AD203B41FA5}">
                      <a16:colId xmlns="" xmlns:a16="http://schemas.microsoft.com/office/drawing/2014/main" val="2449263329"/>
                    </a:ext>
                  </a:extLst>
                </a:gridCol>
                <a:gridCol w="2286207">
                  <a:extLst>
                    <a:ext uri="{9D8B030D-6E8A-4147-A177-3AD203B41FA5}">
                      <a16:colId xmlns="" xmlns:a16="http://schemas.microsoft.com/office/drawing/2014/main" val="1274486181"/>
                    </a:ext>
                  </a:extLst>
                </a:gridCol>
                <a:gridCol w="980363">
                  <a:extLst>
                    <a:ext uri="{9D8B030D-6E8A-4147-A177-3AD203B41FA5}">
                      <a16:colId xmlns="" xmlns:a16="http://schemas.microsoft.com/office/drawing/2014/main" val="2601092234"/>
                    </a:ext>
                  </a:extLst>
                </a:gridCol>
                <a:gridCol w="1016673">
                  <a:extLst>
                    <a:ext uri="{9D8B030D-6E8A-4147-A177-3AD203B41FA5}">
                      <a16:colId xmlns="" xmlns:a16="http://schemas.microsoft.com/office/drawing/2014/main" val="2277025614"/>
                    </a:ext>
                  </a:extLst>
                </a:gridCol>
              </a:tblGrid>
              <a:tr h="3946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신청번호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신청일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분류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신청자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입고날짜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진행상태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451601782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130334169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9AEB876C-5FAA-4C4A-84E0-B7AC452892AF}"/>
              </a:ext>
            </a:extLst>
          </p:cNvPr>
          <p:cNvSpPr/>
          <p:nvPr/>
        </p:nvSpPr>
        <p:spPr>
          <a:xfrm>
            <a:off x="978568" y="3875902"/>
            <a:ext cx="7167564" cy="193936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주문번호</a:t>
            </a:r>
            <a:r>
              <a:rPr lang="en-US" altLang="ko-KR" dirty="0"/>
              <a:t>/ </a:t>
            </a:r>
            <a:r>
              <a:rPr lang="ko-KR" altLang="en-US" dirty="0"/>
              <a:t>구매일</a:t>
            </a:r>
            <a:r>
              <a:rPr lang="en-US" altLang="ko-KR" dirty="0"/>
              <a:t> / </a:t>
            </a:r>
            <a:r>
              <a:rPr lang="ko-KR" altLang="en-US" dirty="0"/>
              <a:t>상품명 </a:t>
            </a:r>
            <a:r>
              <a:rPr lang="en-US" altLang="ko-KR" dirty="0"/>
              <a:t>/ </a:t>
            </a:r>
            <a:r>
              <a:rPr lang="ko-KR" altLang="en-US" dirty="0"/>
              <a:t>신청내용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287567" y="2103102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회원관리</a:t>
            </a:r>
            <a:r>
              <a:rPr lang="en-US" altLang="ko-KR" dirty="0"/>
              <a:t>      	 </a:t>
            </a:r>
            <a:r>
              <a:rPr lang="ko-KR" altLang="en-US" dirty="0"/>
              <a:t>상품관리      </a:t>
            </a:r>
            <a:r>
              <a:rPr lang="en-US" altLang="ko-KR" dirty="0"/>
              <a:t>	</a:t>
            </a:r>
            <a:r>
              <a:rPr lang="ko-KR" altLang="en-US" dirty="0"/>
              <a:t> 주문관리      </a:t>
            </a:r>
            <a:r>
              <a:rPr lang="en-US" altLang="ko-KR" dirty="0"/>
              <a:t>	</a:t>
            </a:r>
            <a:r>
              <a:rPr lang="ko-KR" altLang="en-US" dirty="0"/>
              <a:t> </a:t>
            </a:r>
            <a:r>
              <a:rPr lang="en-US" altLang="ko-KR" b="1" dirty="0"/>
              <a:t>AS</a:t>
            </a:r>
            <a:r>
              <a:rPr lang="ko-KR" altLang="en-US" b="1" dirty="0"/>
              <a:t>관리</a:t>
            </a:r>
          </a:p>
        </p:txBody>
      </p:sp>
    </p:spTree>
    <p:extLst>
      <p:ext uri="{BB962C8B-B14F-4D97-AF65-F5344CB8AC3E}">
        <p14:creationId xmlns:p14="http://schemas.microsoft.com/office/powerpoint/2010/main" val="2692522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진행도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Progress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415773"/>
              </p:ext>
            </p:extLst>
          </p:nvPr>
        </p:nvGraphicFramePr>
        <p:xfrm>
          <a:off x="823028" y="1668625"/>
          <a:ext cx="9797980" cy="4071706"/>
        </p:xfrm>
        <a:graphic>
          <a:graphicData uri="http://schemas.openxmlformats.org/drawingml/2006/table">
            <a:tbl>
              <a:tblPr/>
              <a:tblGrid>
                <a:gridCol w="119361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6650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4570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10249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82611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619587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619587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619587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607439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522397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  <a:gridCol w="522397">
                  <a:extLst>
                    <a:ext uri="{9D8B030D-6E8A-4147-A177-3AD203B41FA5}">
                      <a16:colId xmlns="" xmlns:a16="http://schemas.microsoft.com/office/drawing/2014/main" val="20012"/>
                    </a:ext>
                  </a:extLst>
                </a:gridCol>
                <a:gridCol w="522397">
                  <a:extLst>
                    <a:ext uri="{9D8B030D-6E8A-4147-A177-3AD203B41FA5}">
                      <a16:colId xmlns="" xmlns:a16="http://schemas.microsoft.com/office/drawing/2014/main" val="20013"/>
                    </a:ext>
                  </a:extLst>
                </a:gridCol>
                <a:gridCol w="522397">
                  <a:extLst>
                    <a:ext uri="{9D8B030D-6E8A-4147-A177-3AD203B41FA5}">
                      <a16:colId xmlns="" xmlns:a16="http://schemas.microsoft.com/office/drawing/2014/main" val="20014"/>
                    </a:ext>
                  </a:extLst>
                </a:gridCol>
              </a:tblGrid>
              <a:tr h="22330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3305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구분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유형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세부유형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중요도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담당자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웹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앱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</a:tr>
              <a:tr h="258067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마감일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진행도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마감일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진행도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580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화면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기능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DB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화면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기능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DB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2330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69797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회원등록</a:t>
                      </a:r>
                      <a:b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</a:b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Member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로그인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로그인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8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1/1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1/1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1/1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697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아이디 찾기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8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2/2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697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비밀번호 찾기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8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2/2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697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 가입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 가입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1/1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0/2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0/2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58067">
                <a:tc rowSpan="7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회원서비스</a:t>
                      </a:r>
                      <a:b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</a:b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Service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조립 컴퓨터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조립 컴퓨터 카테고리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전현규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580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조립 컴퓨터 목록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2580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조립 컴퓨터 상세보기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1/1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  <a:tr h="2580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조립 컴퓨터 부품추가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3"/>
                  </a:ext>
                </a:extLst>
              </a:tr>
              <a:tr h="2580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컴퓨터 부품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컴퓨터 부품 카테고리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전현규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4"/>
                  </a:ext>
                </a:extLst>
              </a:tr>
              <a:tr h="2580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컴퓨터 부품 목록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5"/>
                  </a:ext>
                </a:extLst>
              </a:tr>
              <a:tr h="2580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컴퓨터 부품 상세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777267" y="1243914"/>
            <a:ext cx="4738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진행도</a:t>
            </a:r>
            <a:r>
              <a:rPr lang="en-US" altLang="ko-KR"/>
              <a:t>] </a:t>
            </a:r>
            <a:r>
              <a:rPr lang="ko-KR" altLang="en-US"/>
              <a:t>회원등록 </a:t>
            </a:r>
            <a:r>
              <a:rPr lang="en-US" altLang="ko-KR"/>
              <a:t>&amp; </a:t>
            </a:r>
            <a:r>
              <a:rPr lang="ko-KR" altLang="en-US"/>
              <a:t>회원서비스</a:t>
            </a:r>
            <a:r>
              <a:rPr lang="en-US" altLang="ko-KR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859812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1896856"/>
            <a:ext cx="9266171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06.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화면구현</a:t>
            </a:r>
            <a:r>
              <a:rPr lang="ko-KR" altLang="en-US" sz="4000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endParaRPr lang="en-US" altLang="ko-KR" sz="4000" i="1" dirty="0">
              <a:solidFill>
                <a:schemeClr val="bg2">
                  <a:lumMod val="2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Implement</a:t>
            </a:r>
            <a:r>
              <a:rPr lang="en-US" altLang="ko-KR" sz="4800" b="1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Screen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660046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2500098"/>
            <a:ext cx="9266171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 </a:t>
            </a:r>
            <a:r>
              <a:rPr lang="ko-KR" altLang="en-US" sz="4800" i="1" dirty="0" smtClean="0">
                <a:solidFill>
                  <a:schemeClr val="bg2">
                    <a:lumMod val="25000"/>
                  </a:schemeClr>
                </a:solidFill>
              </a:rPr>
              <a:t>화면구현</a:t>
            </a:r>
            <a:r>
              <a:rPr lang="en-US" altLang="ko-KR" sz="4800" i="1" dirty="0" smtClean="0">
                <a:solidFill>
                  <a:schemeClr val="bg2">
                    <a:lumMod val="25000"/>
                  </a:schemeClr>
                </a:solidFill>
              </a:rPr>
              <a:t>–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메인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206604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934" y="1669148"/>
            <a:ext cx="7549915" cy="4418614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77269" y="1243914"/>
            <a:ext cx="5792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 err="1"/>
              <a:t>메인페이지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로그인 전</a:t>
            </a:r>
          </a:p>
        </p:txBody>
      </p:sp>
    </p:spTree>
    <p:extLst>
      <p:ext uri="{BB962C8B-B14F-4D97-AF65-F5344CB8AC3E}">
        <p14:creationId xmlns:p14="http://schemas.microsoft.com/office/powerpoint/2010/main" val="372043898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2500098"/>
            <a:ext cx="9266171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 </a:t>
            </a:r>
            <a:r>
              <a:rPr lang="ko-KR" altLang="en-US" sz="4800" i="1" dirty="0" smtClean="0">
                <a:solidFill>
                  <a:schemeClr val="bg2">
                    <a:lumMod val="25000"/>
                  </a:schemeClr>
                </a:solidFill>
              </a:rPr>
              <a:t>화면구현</a:t>
            </a:r>
            <a:r>
              <a:rPr lang="en-US" altLang="ko-KR" sz="4800" i="1" dirty="0" smtClean="0">
                <a:solidFill>
                  <a:schemeClr val="bg2">
                    <a:lumMod val="25000"/>
                  </a:schemeClr>
                </a:solidFill>
              </a:rPr>
              <a:t>–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회원등록 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306475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582" y="1667747"/>
            <a:ext cx="7561267" cy="4420016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77268" y="1243914"/>
            <a:ext cx="3881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/>
              <a:t>로그인 </a:t>
            </a:r>
            <a:r>
              <a:rPr lang="en-US" altLang="ko-KR" dirty="0"/>
              <a:t>– </a:t>
            </a:r>
            <a:r>
              <a:rPr lang="ko-KR" altLang="en-US" dirty="0"/>
              <a:t>로그인 화면 </a:t>
            </a:r>
          </a:p>
        </p:txBody>
      </p:sp>
    </p:spTree>
    <p:extLst>
      <p:ext uri="{BB962C8B-B14F-4D97-AF65-F5344CB8AC3E}">
        <p14:creationId xmlns:p14="http://schemas.microsoft.com/office/powerpoint/2010/main" val="335305892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582" y="1667747"/>
            <a:ext cx="7561267" cy="4420016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777268" y="1243914"/>
            <a:ext cx="3881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/>
              <a:t>로그인 </a:t>
            </a:r>
            <a:r>
              <a:rPr lang="en-US" altLang="ko-KR" dirty="0"/>
              <a:t>– </a:t>
            </a:r>
            <a:r>
              <a:rPr lang="ko-KR" altLang="en-US" dirty="0"/>
              <a:t>로그인 화면 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SQL</a:t>
            </a: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SQL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8812" y="4923322"/>
            <a:ext cx="1581371" cy="60015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8065" y="3807531"/>
            <a:ext cx="2267266" cy="428685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5924393" y="4890982"/>
            <a:ext cx="1581371" cy="6491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5576306" y="3801373"/>
            <a:ext cx="2279025" cy="4348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3690851" y="4290248"/>
            <a:ext cx="523702" cy="2712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ezen01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693619" y="4650466"/>
            <a:ext cx="523702" cy="2712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ezen01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12" name="직선 화살표 연결선 11"/>
          <p:cNvCxnSpPr>
            <a:endCxn id="8" idx="1"/>
          </p:cNvCxnSpPr>
          <p:nvPr/>
        </p:nvCxnSpPr>
        <p:spPr>
          <a:xfrm flipV="1">
            <a:off x="5403273" y="5215575"/>
            <a:ext cx="52112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stCxn id="8" idx="0"/>
          </p:cNvCxnSpPr>
          <p:nvPr/>
        </p:nvCxnSpPr>
        <p:spPr>
          <a:xfrm flipV="1">
            <a:off x="6715079" y="4244143"/>
            <a:ext cx="0" cy="64683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18613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582" y="1667747"/>
            <a:ext cx="7561267" cy="4420016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777268" y="1243914"/>
            <a:ext cx="3881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/>
              <a:t>로그인 </a:t>
            </a:r>
            <a:r>
              <a:rPr lang="en-US" altLang="ko-KR" dirty="0"/>
              <a:t>– </a:t>
            </a:r>
            <a:r>
              <a:rPr lang="ko-KR" altLang="en-US" dirty="0"/>
              <a:t>로그인 화면 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웹</a:t>
            </a: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·</a:t>
            </a:r>
            <a:r>
              <a:rPr lang="ko-KR" altLang="en-US" sz="2000" i="1" dirty="0" err="1">
                <a:solidFill>
                  <a:schemeClr val="bg1">
                    <a:lumMod val="50000"/>
                  </a:schemeClr>
                </a:solidFill>
              </a:rPr>
              <a:t>안드로이드</a:t>
            </a: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2800" b="1" i="1" dirty="0" err="1">
                <a:solidFill>
                  <a:schemeClr val="bg1">
                    <a:lumMod val="50000"/>
                  </a:schemeClr>
                </a:solidFill>
              </a:rPr>
              <a:t>Web·Android</a:t>
            </a:r>
            <a:endParaRPr lang="en-US" altLang="ko-KR" sz="2800" b="1" i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5223" y="4084833"/>
            <a:ext cx="2657846" cy="1619476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5499642" y="4076518"/>
            <a:ext cx="2673427" cy="16194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5089" y="2084027"/>
            <a:ext cx="2786743" cy="78810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282" y="2098351"/>
            <a:ext cx="2786744" cy="773782"/>
          </a:xfrm>
          <a:prstGeom prst="rect">
            <a:avLst/>
          </a:prstGeom>
        </p:spPr>
      </p:pic>
      <p:sp>
        <p:nvSpPr>
          <p:cNvPr id="21" name="직사각형 20"/>
          <p:cNvSpPr/>
          <p:nvPr/>
        </p:nvSpPr>
        <p:spPr>
          <a:xfrm>
            <a:off x="5095089" y="2081901"/>
            <a:ext cx="2786743" cy="7902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2122283" y="2087582"/>
            <a:ext cx="2786743" cy="7902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80169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776" y="1673669"/>
            <a:ext cx="7557073" cy="4344746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77268" y="1243914"/>
            <a:ext cx="3539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/>
              <a:t>로그인 </a:t>
            </a:r>
            <a:r>
              <a:rPr lang="en-US" altLang="ko-KR" dirty="0"/>
              <a:t>– </a:t>
            </a:r>
            <a:r>
              <a:rPr lang="ko-KR" altLang="en-US" dirty="0"/>
              <a:t>아이디 찾기 </a:t>
            </a:r>
          </a:p>
        </p:txBody>
      </p:sp>
    </p:spTree>
    <p:extLst>
      <p:ext uri="{BB962C8B-B14F-4D97-AF65-F5344CB8AC3E}">
        <p14:creationId xmlns:p14="http://schemas.microsoft.com/office/powerpoint/2010/main" val="299190583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776" y="1674744"/>
            <a:ext cx="7557073" cy="4343671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77268" y="1243914"/>
            <a:ext cx="4143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/>
              <a:t>로그인 </a:t>
            </a:r>
            <a:r>
              <a:rPr lang="en-US" altLang="ko-KR" dirty="0"/>
              <a:t>– </a:t>
            </a:r>
            <a:r>
              <a:rPr lang="ko-KR" altLang="en-US" dirty="0"/>
              <a:t>아이디 </a:t>
            </a:r>
            <a:r>
              <a:rPr lang="ko-KR" altLang="en-US" dirty="0" smtClean="0"/>
              <a:t>찾기 결과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5128467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776" y="1672645"/>
            <a:ext cx="7564613" cy="4415118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77268" y="1243914"/>
            <a:ext cx="4709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 smtClean="0"/>
              <a:t>로그인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비밀번호 찾기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03358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진행도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Progress</a:t>
            </a: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2927368"/>
              </p:ext>
            </p:extLst>
          </p:nvPr>
        </p:nvGraphicFramePr>
        <p:xfrm>
          <a:off x="823028" y="1651692"/>
          <a:ext cx="9805815" cy="4579304"/>
        </p:xfrm>
        <a:graphic>
          <a:graphicData uri="http://schemas.openxmlformats.org/drawingml/2006/table">
            <a:tbl>
              <a:tblPr/>
              <a:tblGrid>
                <a:gridCol w="119457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6752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4685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1065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826777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620082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620082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620082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607924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522815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  <a:gridCol w="522815">
                  <a:extLst>
                    <a:ext uri="{9D8B030D-6E8A-4147-A177-3AD203B41FA5}">
                      <a16:colId xmlns="" xmlns:a16="http://schemas.microsoft.com/office/drawing/2014/main" val="20012"/>
                    </a:ext>
                  </a:extLst>
                </a:gridCol>
                <a:gridCol w="522815">
                  <a:extLst>
                    <a:ext uri="{9D8B030D-6E8A-4147-A177-3AD203B41FA5}">
                      <a16:colId xmlns="" xmlns:a16="http://schemas.microsoft.com/office/drawing/2014/main" val="20013"/>
                    </a:ext>
                  </a:extLst>
                </a:gridCol>
                <a:gridCol w="522815">
                  <a:extLst>
                    <a:ext uri="{9D8B030D-6E8A-4147-A177-3AD203B41FA5}">
                      <a16:colId xmlns="" xmlns:a16="http://schemas.microsoft.com/office/drawing/2014/main" val="20014"/>
                    </a:ext>
                  </a:extLst>
                </a:gridCol>
              </a:tblGrid>
              <a:tr h="20734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0734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구분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유형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세부유형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중요도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담당자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웹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앱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</a:tr>
              <a:tr h="245240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마감일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진행도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마감일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진행도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452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화면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기능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DB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화면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기능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DB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0734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45240">
                <a:tc rowSpan="9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회원서비스</a:t>
                      </a:r>
                      <a:b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</a:b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Service</a:t>
                      </a:r>
                    </a:p>
                  </a:txBody>
                  <a:tcPr marL="6360" marR="6360" marT="636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컴퓨터 견적 문의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견적문의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한송우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1/1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1/6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2/6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16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452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견적목록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16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0/2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0/3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0/3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22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452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장바구니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장바구니 목록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최민기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15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1/1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0/3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0/3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452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장바구니 삭제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15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1/1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452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결제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결제하기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1/1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0/2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0/2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452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고객센터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공지사항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15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3/3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0/3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0/3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452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문의사항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15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3/3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0/3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0/3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452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상품후기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15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3/3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0/3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0/3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25638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AS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신청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최민기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16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2/3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0/12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0/12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  <a:tr h="256388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마이페이지</a:t>
                      </a:r>
                      <a:b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</a:b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Mypage</a:t>
                      </a:r>
                    </a:p>
                  </a:txBody>
                  <a:tcPr marL="6360" marR="6360" marT="636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내정보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회원정보 수정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1/1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3"/>
                  </a:ext>
                </a:extLst>
              </a:tr>
              <a:tr h="2452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회원탈퇴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1/1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4"/>
                  </a:ext>
                </a:extLst>
              </a:tr>
              <a:tr h="2452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마일리지 조회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최민기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1/1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5"/>
                  </a:ext>
                </a:extLst>
              </a:tr>
              <a:tr h="2452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마일리지 사용내역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1/1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6"/>
                  </a:ext>
                </a:extLst>
              </a:tr>
              <a:tr h="25638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주문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/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배송관리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주문내역조회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1/2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0/2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0/2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7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777267" y="1243914"/>
            <a:ext cx="4738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진행도</a:t>
            </a:r>
            <a:r>
              <a:rPr lang="en-US" altLang="ko-KR"/>
              <a:t>] </a:t>
            </a:r>
            <a:r>
              <a:rPr lang="ko-KR" altLang="en-US"/>
              <a:t>회원서비스</a:t>
            </a:r>
            <a:r>
              <a:rPr lang="en-US" altLang="ko-KR"/>
              <a:t>2 &amp; </a:t>
            </a:r>
            <a:r>
              <a:rPr lang="ko-KR" altLang="en-US"/>
              <a:t>마이페이지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9850186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185" y="1675599"/>
            <a:ext cx="7553664" cy="4351128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77268" y="1243914"/>
            <a:ext cx="4684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/>
              <a:t>로그인 </a:t>
            </a:r>
            <a:r>
              <a:rPr lang="en-US" altLang="ko-KR" dirty="0"/>
              <a:t>– </a:t>
            </a:r>
            <a:r>
              <a:rPr lang="ko-KR" altLang="en-US" dirty="0"/>
              <a:t>아이디 </a:t>
            </a:r>
            <a:r>
              <a:rPr lang="ko-KR" altLang="en-US" dirty="0" smtClean="0"/>
              <a:t>찾기 결과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2750702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776" y="1666714"/>
            <a:ext cx="7564613" cy="4421048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77268" y="1243914"/>
            <a:ext cx="3539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/>
              <a:t>로그인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회원가입 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084" y="1658820"/>
            <a:ext cx="7565765" cy="4420553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6525768" y="2768368"/>
            <a:ext cx="4014952" cy="230858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필수 항목 표기</a:t>
            </a:r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928280434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2500098"/>
            <a:ext cx="9266171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 </a:t>
            </a:r>
            <a:r>
              <a:rPr lang="ko-KR" altLang="en-US" sz="4800" i="1" dirty="0" smtClean="0">
                <a:solidFill>
                  <a:schemeClr val="bg2">
                    <a:lumMod val="25000"/>
                  </a:schemeClr>
                </a:solidFill>
              </a:rPr>
              <a:t>화면구현</a:t>
            </a:r>
            <a:r>
              <a:rPr lang="en-US" altLang="ko-KR" sz="4800" i="1" dirty="0" smtClean="0">
                <a:solidFill>
                  <a:schemeClr val="bg2">
                    <a:lumMod val="25000"/>
                  </a:schemeClr>
                </a:solidFill>
              </a:rPr>
              <a:t>–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회원서비스 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0612972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777269" y="1243914"/>
            <a:ext cx="4895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조립컴퓨터 </a:t>
            </a:r>
            <a:r>
              <a:rPr lang="en-US" altLang="ko-KR"/>
              <a:t>– </a:t>
            </a:r>
            <a:r>
              <a:rPr lang="ko-KR" altLang="en-US"/>
              <a:t>조립컴퓨터 목록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8800566" y="2969623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상품</a:t>
            </a:r>
            <a:endParaRPr lang="en-US" altLang="ko-KR" sz="1200">
              <a:solidFill>
                <a:schemeClr val="tx1"/>
              </a:solidFill>
            </a:endParaRPr>
          </a:p>
          <a:p>
            <a:pPr algn="ctr"/>
            <a:r>
              <a:rPr lang="ko-KR" altLang="en-US" sz="120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9501050" y="2969623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8800566" y="3798282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상품</a:t>
            </a:r>
            <a:endParaRPr lang="en-US" altLang="ko-KR" sz="1200">
              <a:solidFill>
                <a:schemeClr val="tx1"/>
              </a:solidFill>
            </a:endParaRPr>
          </a:p>
          <a:p>
            <a:pPr algn="ctr"/>
            <a:r>
              <a:rPr lang="ko-KR" altLang="en-US" sz="120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9501050" y="3798282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8800566" y="4582526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상품</a:t>
            </a:r>
            <a:endParaRPr lang="en-US" altLang="ko-KR" sz="1200">
              <a:solidFill>
                <a:schemeClr val="tx1"/>
              </a:solidFill>
            </a:endParaRPr>
          </a:p>
          <a:p>
            <a:pPr algn="ctr"/>
            <a:r>
              <a:rPr lang="ko-KR" altLang="en-US" sz="120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56" name="직사각형 55"/>
          <p:cNvSpPr/>
          <p:nvPr/>
        </p:nvSpPr>
        <p:spPr>
          <a:xfrm>
            <a:off x="9501050" y="4582526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8800566" y="5392894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상품</a:t>
            </a:r>
            <a:endParaRPr lang="en-US" altLang="ko-KR" sz="1200">
              <a:solidFill>
                <a:schemeClr val="tx1"/>
              </a:solidFill>
            </a:endParaRPr>
          </a:p>
          <a:p>
            <a:pPr algn="ctr"/>
            <a:r>
              <a:rPr lang="ko-KR" altLang="en-US" sz="120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58" name="직사각형 57"/>
          <p:cNvSpPr/>
          <p:nvPr/>
        </p:nvSpPr>
        <p:spPr>
          <a:xfrm>
            <a:off x="9501050" y="5392894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59" name="직선 연결선 58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조립컴퓨터</a:t>
            </a:r>
            <a:endParaRPr lang="ko-KR" alt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74" name="TextBox 73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201" y="1889896"/>
            <a:ext cx="7529831" cy="374974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05977410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777268" y="1243914"/>
            <a:ext cx="4717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조립컴퓨터 </a:t>
            </a:r>
            <a:r>
              <a:rPr lang="en-US" altLang="ko-KR"/>
              <a:t>– </a:t>
            </a:r>
            <a:r>
              <a:rPr lang="ko-KR" altLang="en-US"/>
              <a:t>조립컴퓨터 상세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8760823" y="2669390"/>
            <a:ext cx="2447108" cy="18329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8760823" y="4659083"/>
            <a:ext cx="2447108" cy="7053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선택사항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8760823" y="5453742"/>
            <a:ext cx="1036319" cy="16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장바구니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10189028" y="5453742"/>
            <a:ext cx="1036319" cy="16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구매하기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8760823" y="5708468"/>
            <a:ext cx="2447108" cy="3396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상품상세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38" name="직선 연결선 37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조립컴퓨터</a:t>
            </a:r>
            <a:endParaRPr lang="ko-KR" alt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55" name="TextBox 54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pic>
        <p:nvPicPr>
          <p:cNvPr id="47" name="그림 4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149" y="1831724"/>
            <a:ext cx="7493817" cy="379183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직사각형 1"/>
          <p:cNvSpPr/>
          <p:nvPr/>
        </p:nvSpPr>
        <p:spPr>
          <a:xfrm>
            <a:off x="3920358" y="4155490"/>
            <a:ext cx="2606566" cy="69368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천단위 콤마 표기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수량 오른쪽 정렬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0421510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777268" y="1243914"/>
            <a:ext cx="5171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컴퓨터부품</a:t>
            </a:r>
            <a:r>
              <a:rPr lang="en-US" altLang="ko-KR"/>
              <a:t> – </a:t>
            </a:r>
            <a:r>
              <a:rPr lang="ko-KR" altLang="en-US"/>
              <a:t>컴퓨터부품 목록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8800566" y="2969623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상품</a:t>
            </a:r>
            <a:endParaRPr lang="en-US" altLang="ko-KR" sz="1200">
              <a:solidFill>
                <a:schemeClr val="tx1"/>
              </a:solidFill>
            </a:endParaRPr>
          </a:p>
          <a:p>
            <a:pPr algn="ctr"/>
            <a:r>
              <a:rPr lang="ko-KR" altLang="en-US" sz="120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9501050" y="2969623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8800566" y="3798282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상품</a:t>
            </a:r>
            <a:endParaRPr lang="en-US" altLang="ko-KR" sz="1200">
              <a:solidFill>
                <a:schemeClr val="tx1"/>
              </a:solidFill>
            </a:endParaRPr>
          </a:p>
          <a:p>
            <a:pPr algn="ctr"/>
            <a:r>
              <a:rPr lang="ko-KR" altLang="en-US" sz="120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9501050" y="3798282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8800566" y="4582526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상품</a:t>
            </a:r>
            <a:endParaRPr lang="en-US" altLang="ko-KR" sz="1200">
              <a:solidFill>
                <a:schemeClr val="tx1"/>
              </a:solidFill>
            </a:endParaRPr>
          </a:p>
          <a:p>
            <a:pPr algn="ctr"/>
            <a:r>
              <a:rPr lang="ko-KR" altLang="en-US" sz="120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9501050" y="4582526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8800566" y="5392894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상품</a:t>
            </a:r>
            <a:endParaRPr lang="en-US" altLang="ko-KR" sz="1200">
              <a:solidFill>
                <a:schemeClr val="tx1"/>
              </a:solidFill>
            </a:endParaRPr>
          </a:p>
          <a:p>
            <a:pPr algn="ctr"/>
            <a:r>
              <a:rPr lang="ko-KR" altLang="en-US" sz="120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9501050" y="5392894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58" name="직선 연결선 57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컴퓨터부품</a:t>
            </a:r>
            <a:endParaRPr lang="ko-KR" alt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73" name="TextBox 72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pic>
        <p:nvPicPr>
          <p:cNvPr id="63" name="그림 6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68" y="2345052"/>
            <a:ext cx="7257378" cy="290646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60148984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29" name="직선 연결선 2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77269" y="1243914"/>
            <a:ext cx="5524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/>
              <a:t>견적문의</a:t>
            </a:r>
            <a:r>
              <a:rPr lang="en-US" altLang="ko-KR" dirty="0"/>
              <a:t> – </a:t>
            </a:r>
            <a:r>
              <a:rPr lang="ko-KR" altLang="en-US" dirty="0"/>
              <a:t>견적문의 페이지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1021776" y="3017520"/>
            <a:ext cx="4364610" cy="228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부품 리스트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5564909" y="3017520"/>
            <a:ext cx="2537432" cy="228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121790" y="2581394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문의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5564909" y="3017518"/>
            <a:ext cx="2537432" cy="594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PC </a:t>
            </a:r>
            <a:r>
              <a:rPr lang="ko-KR" altLang="en-US" dirty="0" err="1">
                <a:solidFill>
                  <a:schemeClr val="tx1"/>
                </a:solidFill>
              </a:rPr>
              <a:t>견적카트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564909" y="3611881"/>
            <a:ext cx="1155057" cy="16916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CPU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메인보드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GPU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021776" y="3017518"/>
            <a:ext cx="4364610" cy="7416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PC </a:t>
            </a:r>
            <a:r>
              <a:rPr lang="ko-KR" altLang="en-US" dirty="0">
                <a:solidFill>
                  <a:schemeClr val="tx1"/>
                </a:solidFill>
              </a:rPr>
              <a:t>주요 부품 </a:t>
            </a:r>
            <a:r>
              <a:rPr lang="en-US" altLang="ko-KR" dirty="0">
                <a:solidFill>
                  <a:schemeClr val="tx1"/>
                </a:solidFill>
              </a:rPr>
              <a:t>&gt; CPU ( 000</a:t>
            </a:r>
            <a:r>
              <a:rPr lang="ko-KR" altLang="en-US" dirty="0">
                <a:solidFill>
                  <a:schemeClr val="tx1"/>
                </a:solidFill>
              </a:rPr>
              <a:t>개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상세검색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1021776" y="5427698"/>
            <a:ext cx="4364610" cy="594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금액</a:t>
            </a:r>
            <a:r>
              <a:rPr lang="en-US" altLang="ko-KR" dirty="0">
                <a:solidFill>
                  <a:schemeClr val="tx1"/>
                </a:solidFill>
              </a:rPr>
              <a:t>:		              1,000,000</a:t>
            </a:r>
            <a:r>
              <a:rPr lang="ko-KR" altLang="en-US" dirty="0">
                <a:solidFill>
                  <a:schemeClr val="tx1"/>
                </a:solidFill>
              </a:rPr>
              <a:t>원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7414817" y="560543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구매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6301741" y="5590944"/>
            <a:ext cx="853924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견적문의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8599853" y="3265714"/>
            <a:ext cx="1644024" cy="282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>
                <a:solidFill>
                  <a:schemeClr val="tx1"/>
                </a:solidFill>
              </a:rPr>
              <a:t>부품리스트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10243876" y="3265712"/>
            <a:ext cx="1170856" cy="28220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CPU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메인보드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GPU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8599852" y="2714171"/>
            <a:ext cx="2814880" cy="5515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ko-KR" altLang="en-US" dirty="0">
                <a:solidFill>
                  <a:schemeClr val="tx1"/>
                </a:solidFill>
              </a:rPr>
              <a:t>상세검색</a:t>
            </a:r>
            <a:r>
              <a:rPr lang="en-US" altLang="ko-KR" dirty="0">
                <a:solidFill>
                  <a:schemeClr val="tx1"/>
                </a:solidFill>
              </a:rPr>
              <a:t>]</a:t>
            </a:r>
            <a:r>
              <a:rPr lang="ko-KR" altLang="en-US" dirty="0">
                <a:solidFill>
                  <a:schemeClr val="tx1"/>
                </a:solidFill>
              </a:rPr>
              <a:t>      </a:t>
            </a:r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ko-KR" altLang="en-US" dirty="0" err="1">
                <a:solidFill>
                  <a:schemeClr val="tx1"/>
                </a:solidFill>
              </a:rPr>
              <a:t>견적카트</a:t>
            </a:r>
            <a:r>
              <a:rPr lang="en-US" altLang="ko-KR" dirty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44" name="직선 연결선 43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문의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52" name="TextBox 51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67" y="1664041"/>
            <a:ext cx="7569581" cy="442372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26088204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29" name="직선 연결선 2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77269" y="1243914"/>
            <a:ext cx="5524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/>
              <a:t>견적문의</a:t>
            </a:r>
            <a:r>
              <a:rPr lang="en-US" altLang="ko-KR" dirty="0"/>
              <a:t> – </a:t>
            </a:r>
            <a:r>
              <a:rPr lang="ko-KR" altLang="en-US" dirty="0"/>
              <a:t>견적문의 페이지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1021776" y="3017520"/>
            <a:ext cx="4364610" cy="228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부품 리스트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5564909" y="3017520"/>
            <a:ext cx="2537432" cy="228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121790" y="2581394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문의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5564909" y="3017518"/>
            <a:ext cx="2537432" cy="594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PC </a:t>
            </a:r>
            <a:r>
              <a:rPr lang="ko-KR" altLang="en-US" dirty="0" err="1">
                <a:solidFill>
                  <a:schemeClr val="tx1"/>
                </a:solidFill>
              </a:rPr>
              <a:t>견적카트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564909" y="3611881"/>
            <a:ext cx="1155057" cy="16916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CPU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메인보드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GPU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021776" y="3017518"/>
            <a:ext cx="4364610" cy="7416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PC </a:t>
            </a:r>
            <a:r>
              <a:rPr lang="ko-KR" altLang="en-US" dirty="0">
                <a:solidFill>
                  <a:schemeClr val="tx1"/>
                </a:solidFill>
              </a:rPr>
              <a:t>주요 부품 </a:t>
            </a:r>
            <a:r>
              <a:rPr lang="en-US" altLang="ko-KR" dirty="0">
                <a:solidFill>
                  <a:schemeClr val="tx1"/>
                </a:solidFill>
              </a:rPr>
              <a:t>&gt; CPU ( 000</a:t>
            </a:r>
            <a:r>
              <a:rPr lang="ko-KR" altLang="en-US" dirty="0">
                <a:solidFill>
                  <a:schemeClr val="tx1"/>
                </a:solidFill>
              </a:rPr>
              <a:t>개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상세검색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1021776" y="5427698"/>
            <a:ext cx="4364610" cy="594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금액</a:t>
            </a:r>
            <a:r>
              <a:rPr lang="en-US" altLang="ko-KR" dirty="0">
                <a:solidFill>
                  <a:schemeClr val="tx1"/>
                </a:solidFill>
              </a:rPr>
              <a:t>:		              1,000,000</a:t>
            </a:r>
            <a:r>
              <a:rPr lang="ko-KR" altLang="en-US" dirty="0">
                <a:solidFill>
                  <a:schemeClr val="tx1"/>
                </a:solidFill>
              </a:rPr>
              <a:t>원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7414817" y="560543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구매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6301741" y="5590944"/>
            <a:ext cx="853924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견적문의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8599853" y="3265714"/>
            <a:ext cx="1644024" cy="282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>
                <a:solidFill>
                  <a:schemeClr val="tx1"/>
                </a:solidFill>
              </a:rPr>
              <a:t>부품리스트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10243876" y="3265712"/>
            <a:ext cx="1170856" cy="28220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CPU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메인보드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GPU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8599852" y="2714171"/>
            <a:ext cx="2814880" cy="5515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ko-KR" altLang="en-US" dirty="0">
                <a:solidFill>
                  <a:schemeClr val="tx1"/>
                </a:solidFill>
              </a:rPr>
              <a:t>상세검색</a:t>
            </a:r>
            <a:r>
              <a:rPr lang="en-US" altLang="ko-KR" dirty="0">
                <a:solidFill>
                  <a:schemeClr val="tx1"/>
                </a:solidFill>
              </a:rPr>
              <a:t>]</a:t>
            </a:r>
            <a:r>
              <a:rPr lang="ko-KR" altLang="en-US" dirty="0">
                <a:solidFill>
                  <a:schemeClr val="tx1"/>
                </a:solidFill>
              </a:rPr>
              <a:t>      </a:t>
            </a:r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ko-KR" altLang="en-US" dirty="0" err="1">
                <a:solidFill>
                  <a:schemeClr val="tx1"/>
                </a:solidFill>
              </a:rPr>
              <a:t>견적카트</a:t>
            </a:r>
            <a:r>
              <a:rPr lang="en-US" altLang="ko-KR" dirty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44" name="직선 연결선 43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문의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52" name="TextBox 51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67" y="1664041"/>
            <a:ext cx="7569581" cy="442372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59" name="직선 화살표 연결선 58"/>
          <p:cNvCxnSpPr/>
          <p:nvPr/>
        </p:nvCxnSpPr>
        <p:spPr>
          <a:xfrm>
            <a:off x="7642831" y="3809904"/>
            <a:ext cx="1" cy="79094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/>
          <p:nvPr/>
        </p:nvCxnSpPr>
        <p:spPr>
          <a:xfrm>
            <a:off x="4316022" y="3464559"/>
            <a:ext cx="1284720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SQL</a:t>
            </a: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SQL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0742" y="1334666"/>
            <a:ext cx="4305300" cy="2476500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0932" y="4629666"/>
            <a:ext cx="7543800" cy="1562100"/>
          </a:xfrm>
          <a:prstGeom prst="rect">
            <a:avLst/>
          </a:prstGeom>
          <a:ln>
            <a:solidFill>
              <a:srgbClr val="FF0000"/>
            </a:solidFill>
          </a:ln>
        </p:spPr>
      </p:pic>
      <p:cxnSp>
        <p:nvCxnSpPr>
          <p:cNvPr id="55" name="직선 화살표 연결선 54"/>
          <p:cNvCxnSpPr/>
          <p:nvPr/>
        </p:nvCxnSpPr>
        <p:spPr>
          <a:xfrm>
            <a:off x="4762500" y="3192777"/>
            <a:ext cx="838242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7326775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29" name="직선 연결선 2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77269" y="1243914"/>
            <a:ext cx="5524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/>
              <a:t>견적문의</a:t>
            </a:r>
            <a:r>
              <a:rPr lang="en-US" altLang="ko-KR" dirty="0"/>
              <a:t> – </a:t>
            </a:r>
            <a:r>
              <a:rPr lang="ko-KR" altLang="en-US" dirty="0"/>
              <a:t>견적문의 페이지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1021776" y="3017520"/>
            <a:ext cx="4364610" cy="228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부품 리스트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5564909" y="3017520"/>
            <a:ext cx="2537432" cy="228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121790" y="2581394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문의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5564909" y="3017518"/>
            <a:ext cx="2537432" cy="594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PC </a:t>
            </a:r>
            <a:r>
              <a:rPr lang="ko-KR" altLang="en-US" dirty="0" err="1">
                <a:solidFill>
                  <a:schemeClr val="tx1"/>
                </a:solidFill>
              </a:rPr>
              <a:t>견적카트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564909" y="3611881"/>
            <a:ext cx="1155057" cy="16916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CPU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메인보드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GPU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021776" y="3017518"/>
            <a:ext cx="4364610" cy="7416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PC </a:t>
            </a:r>
            <a:r>
              <a:rPr lang="ko-KR" altLang="en-US" dirty="0">
                <a:solidFill>
                  <a:schemeClr val="tx1"/>
                </a:solidFill>
              </a:rPr>
              <a:t>주요 부품 </a:t>
            </a:r>
            <a:r>
              <a:rPr lang="en-US" altLang="ko-KR" dirty="0">
                <a:solidFill>
                  <a:schemeClr val="tx1"/>
                </a:solidFill>
              </a:rPr>
              <a:t>&gt; CPU ( 000</a:t>
            </a:r>
            <a:r>
              <a:rPr lang="ko-KR" altLang="en-US" dirty="0">
                <a:solidFill>
                  <a:schemeClr val="tx1"/>
                </a:solidFill>
              </a:rPr>
              <a:t>개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상세검색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1021776" y="5427698"/>
            <a:ext cx="4364610" cy="594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금액</a:t>
            </a:r>
            <a:r>
              <a:rPr lang="en-US" altLang="ko-KR" dirty="0">
                <a:solidFill>
                  <a:schemeClr val="tx1"/>
                </a:solidFill>
              </a:rPr>
              <a:t>:		              1,000,000</a:t>
            </a:r>
            <a:r>
              <a:rPr lang="ko-KR" altLang="en-US" dirty="0">
                <a:solidFill>
                  <a:schemeClr val="tx1"/>
                </a:solidFill>
              </a:rPr>
              <a:t>원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7414817" y="560543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구매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6301741" y="5590944"/>
            <a:ext cx="853924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견적문의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8599853" y="3265714"/>
            <a:ext cx="1644024" cy="282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>
                <a:solidFill>
                  <a:schemeClr val="tx1"/>
                </a:solidFill>
              </a:rPr>
              <a:t>부품리스트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10243876" y="3265712"/>
            <a:ext cx="1170856" cy="28220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CPU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메인보드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GPU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8599852" y="2714171"/>
            <a:ext cx="2814880" cy="5515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ko-KR" altLang="en-US" dirty="0">
                <a:solidFill>
                  <a:schemeClr val="tx1"/>
                </a:solidFill>
              </a:rPr>
              <a:t>상세검색</a:t>
            </a:r>
            <a:r>
              <a:rPr lang="en-US" altLang="ko-KR" dirty="0">
                <a:solidFill>
                  <a:schemeClr val="tx1"/>
                </a:solidFill>
              </a:rPr>
              <a:t>]</a:t>
            </a:r>
            <a:r>
              <a:rPr lang="ko-KR" altLang="en-US" dirty="0">
                <a:solidFill>
                  <a:schemeClr val="tx1"/>
                </a:solidFill>
              </a:rPr>
              <a:t>      </a:t>
            </a:r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ko-KR" altLang="en-US" dirty="0" err="1">
                <a:solidFill>
                  <a:schemeClr val="tx1"/>
                </a:solidFill>
              </a:rPr>
              <a:t>견적카트</a:t>
            </a:r>
            <a:r>
              <a:rPr lang="en-US" altLang="ko-KR" dirty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44" name="직선 연결선 43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문의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52" name="TextBox 51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67" y="1664041"/>
            <a:ext cx="7569581" cy="442372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59" name="직선 화살표 연결선 58"/>
          <p:cNvCxnSpPr/>
          <p:nvPr/>
        </p:nvCxnSpPr>
        <p:spPr>
          <a:xfrm flipV="1">
            <a:off x="6142437" y="4805453"/>
            <a:ext cx="0" cy="100488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SQL</a:t>
            </a: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SQL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8855" y="4205378"/>
            <a:ext cx="4867275" cy="600075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906192779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29" name="직선 연결선 2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77268" y="1243914"/>
            <a:ext cx="5951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/>
              <a:t>견적문의</a:t>
            </a:r>
            <a:r>
              <a:rPr lang="en-US" altLang="ko-KR" dirty="0"/>
              <a:t> – </a:t>
            </a:r>
            <a:r>
              <a:rPr lang="ko-KR" altLang="en-US" dirty="0"/>
              <a:t>견적문의 페이지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1021776" y="3017520"/>
            <a:ext cx="4364610" cy="228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부품 리스트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5564909" y="3017520"/>
            <a:ext cx="2537432" cy="228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121790" y="2581394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문의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5564909" y="3017518"/>
            <a:ext cx="2537432" cy="594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PC </a:t>
            </a:r>
            <a:r>
              <a:rPr lang="ko-KR" altLang="en-US" dirty="0" err="1">
                <a:solidFill>
                  <a:schemeClr val="tx1"/>
                </a:solidFill>
              </a:rPr>
              <a:t>견적카트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564909" y="3611881"/>
            <a:ext cx="1155057" cy="16916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CPU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메인보드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GPU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021776" y="5427698"/>
            <a:ext cx="4364610" cy="594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금액</a:t>
            </a:r>
            <a:r>
              <a:rPr lang="en-US" altLang="ko-KR" dirty="0">
                <a:solidFill>
                  <a:schemeClr val="tx1"/>
                </a:solidFill>
              </a:rPr>
              <a:t>:		              1,000,000</a:t>
            </a:r>
            <a:r>
              <a:rPr lang="ko-KR" altLang="en-US" dirty="0">
                <a:solidFill>
                  <a:schemeClr val="tx1"/>
                </a:solidFill>
              </a:rPr>
              <a:t>원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7414817" y="560543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구매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6301741" y="5590944"/>
            <a:ext cx="853924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견적문의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8599853" y="3744687"/>
            <a:ext cx="2806620" cy="1588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>
                <a:solidFill>
                  <a:schemeClr val="tx1"/>
                </a:solidFill>
              </a:rPr>
              <a:t>부품리스트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8599852" y="3265713"/>
            <a:ext cx="2806621" cy="4789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CPU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8599852" y="5332942"/>
            <a:ext cx="2814880" cy="3758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ko-KR" altLang="en-US" dirty="0">
                <a:solidFill>
                  <a:schemeClr val="tx1"/>
                </a:solidFill>
              </a:rPr>
              <a:t>견적문의</a:t>
            </a:r>
            <a:r>
              <a:rPr lang="en-US" altLang="ko-KR" dirty="0">
                <a:solidFill>
                  <a:schemeClr val="tx1"/>
                </a:solidFill>
              </a:rPr>
              <a:t>]            [</a:t>
            </a:r>
            <a:r>
              <a:rPr lang="ko-KR" altLang="en-US" dirty="0">
                <a:solidFill>
                  <a:schemeClr val="tx1"/>
                </a:solidFill>
              </a:rPr>
              <a:t>구매</a:t>
            </a:r>
            <a:r>
              <a:rPr lang="en-US" altLang="ko-KR" dirty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8599852" y="2873331"/>
            <a:ext cx="2814880" cy="3923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ko-KR" altLang="en-US" dirty="0">
                <a:solidFill>
                  <a:schemeClr val="tx1"/>
                </a:solidFill>
              </a:rPr>
              <a:t>뒤로</a:t>
            </a:r>
            <a:r>
              <a:rPr lang="en-US" altLang="ko-KR" dirty="0">
                <a:solidFill>
                  <a:schemeClr val="tx1"/>
                </a:solidFill>
              </a:rPr>
              <a:t>]           [</a:t>
            </a:r>
            <a:r>
              <a:rPr lang="ko-KR" altLang="en-US" dirty="0">
                <a:solidFill>
                  <a:schemeClr val="tx1"/>
                </a:solidFill>
              </a:rPr>
              <a:t>견적목록</a:t>
            </a:r>
            <a:r>
              <a:rPr lang="en-US" altLang="ko-KR" dirty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021776" y="3017518"/>
            <a:ext cx="4364610" cy="7416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PC </a:t>
            </a:r>
            <a:r>
              <a:rPr lang="ko-KR" altLang="en-US" dirty="0">
                <a:solidFill>
                  <a:schemeClr val="tx1"/>
                </a:solidFill>
              </a:rPr>
              <a:t>주요 부품 </a:t>
            </a:r>
            <a:r>
              <a:rPr lang="en-US" altLang="ko-KR" dirty="0">
                <a:solidFill>
                  <a:schemeClr val="tx1"/>
                </a:solidFill>
              </a:rPr>
              <a:t>&gt; CPU ( 000</a:t>
            </a:r>
            <a:r>
              <a:rPr lang="ko-KR" altLang="en-US" dirty="0">
                <a:solidFill>
                  <a:schemeClr val="tx1"/>
                </a:solidFill>
              </a:rPr>
              <a:t>개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상세검색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48" name="직선 연결선 47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문의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54" name="TextBox 53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pic>
        <p:nvPicPr>
          <p:cNvPr id="57" name="그림 5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67" y="1664041"/>
            <a:ext cx="7569581" cy="442372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64768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진행도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Progress</a:t>
            </a: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9679837"/>
              </p:ext>
            </p:extLst>
          </p:nvPr>
        </p:nvGraphicFramePr>
        <p:xfrm>
          <a:off x="823028" y="1668625"/>
          <a:ext cx="9797977" cy="4639962"/>
        </p:xfrm>
        <a:graphic>
          <a:graphicData uri="http://schemas.openxmlformats.org/drawingml/2006/table">
            <a:tbl>
              <a:tblPr/>
              <a:tblGrid>
                <a:gridCol w="119361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665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4570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10249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826116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619587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619587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619587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607438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522397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  <a:gridCol w="522397">
                  <a:extLst>
                    <a:ext uri="{9D8B030D-6E8A-4147-A177-3AD203B41FA5}">
                      <a16:colId xmlns="" xmlns:a16="http://schemas.microsoft.com/office/drawing/2014/main" val="20012"/>
                    </a:ext>
                  </a:extLst>
                </a:gridCol>
                <a:gridCol w="522397">
                  <a:extLst>
                    <a:ext uri="{9D8B030D-6E8A-4147-A177-3AD203B41FA5}">
                      <a16:colId xmlns="" xmlns:a16="http://schemas.microsoft.com/office/drawing/2014/main" val="20013"/>
                    </a:ext>
                  </a:extLst>
                </a:gridCol>
                <a:gridCol w="522397">
                  <a:extLst>
                    <a:ext uri="{9D8B030D-6E8A-4147-A177-3AD203B41FA5}">
                      <a16:colId xmlns="" xmlns:a16="http://schemas.microsoft.com/office/drawing/2014/main" val="20014"/>
                    </a:ext>
                  </a:extLst>
                </a:gridCol>
              </a:tblGrid>
              <a:tr h="25922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59228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구분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유형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세부유형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중요도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담당자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웹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앱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</a:tr>
              <a:tr h="306614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마감일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진행도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마감일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진행도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066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화면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기능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DB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화면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기능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DB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5922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20553">
                <a:tc rowSpan="9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관리자</a:t>
                      </a:r>
                      <a:b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</a:b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Admin</a:t>
                      </a:r>
                    </a:p>
                  </a:txBody>
                  <a:tcPr marL="4744" marR="4744" marT="474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 관리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 목록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22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1/1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066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 삭제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22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1/1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066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상품 관리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상품 조회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전현규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066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상품 상세보기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0/2</a:t>
                      </a:r>
                      <a:r>
                        <a:rPr lang="ko-KR" altLang="en-US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066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상품 등록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0/2</a:t>
                      </a:r>
                      <a:r>
                        <a:rPr lang="ko-KR" altLang="en-US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066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주문관리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주문목록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최민기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066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상세보기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3066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AS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관리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AS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목록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32055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AS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상세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  <a:tr h="46164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메인</a:t>
                      </a:r>
                      <a:b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</a:b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main</a:t>
                      </a:r>
                    </a:p>
                  </a:txBody>
                  <a:tcPr marL="4744" marR="4744" marT="474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메인 페이지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메인 페이지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5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1/1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1/2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23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777267" y="1243914"/>
            <a:ext cx="4738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진행도</a:t>
            </a:r>
            <a:r>
              <a:rPr lang="en-US" altLang="ko-KR"/>
              <a:t>] </a:t>
            </a:r>
            <a:r>
              <a:rPr lang="ko-KR" altLang="en-US"/>
              <a:t>관리자</a:t>
            </a:r>
            <a:r>
              <a:rPr lang="en-US" altLang="ko-KR"/>
              <a:t> &amp; </a:t>
            </a:r>
            <a:r>
              <a:rPr lang="ko-KR" altLang="en-US"/>
              <a:t>메인페이지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7285945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  <a:noFill/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grpFill/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grp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p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p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p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grp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77268" y="1243914"/>
            <a:ext cx="5038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 smtClean="0"/>
              <a:t>장바구니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장바구니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rcRect l="14224" t="10639" r="15041" b="4387"/>
          <a:stretch/>
        </p:blipFill>
        <p:spPr>
          <a:xfrm>
            <a:off x="1162065" y="1661065"/>
            <a:ext cx="6802900" cy="4426697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677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  <a:noFill/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grpFill/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grp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p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p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p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grp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77268" y="1243914"/>
            <a:ext cx="5038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 smtClean="0"/>
              <a:t>결제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결제페이지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l="5204" t="16095" r="5547" b="16635"/>
          <a:stretch/>
        </p:blipFill>
        <p:spPr>
          <a:xfrm>
            <a:off x="1288966" y="1664042"/>
            <a:ext cx="6549099" cy="4417208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8075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776" y="1679000"/>
            <a:ext cx="7548760" cy="4408762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77268" y="1243914"/>
            <a:ext cx="5038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/>
              <a:t>고객센터 </a:t>
            </a:r>
            <a:r>
              <a:rPr lang="en-US" altLang="ko-KR" dirty="0"/>
              <a:t>– </a:t>
            </a:r>
            <a:r>
              <a:rPr lang="ko-KR" altLang="en-US" dirty="0" smtClean="0"/>
              <a:t>리스트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776" y="1671680"/>
            <a:ext cx="7548760" cy="4416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393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895" y="1676059"/>
            <a:ext cx="7552954" cy="4411703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77268" y="1243914"/>
            <a:ext cx="5038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/>
              <a:t>고객센터 </a:t>
            </a:r>
            <a:r>
              <a:rPr lang="en-US" altLang="ko-KR" dirty="0"/>
              <a:t>– </a:t>
            </a:r>
            <a:r>
              <a:rPr lang="ko-KR" altLang="en-US" dirty="0" smtClean="0"/>
              <a:t>상세</a:t>
            </a:r>
            <a:endParaRPr lang="ko-KR" altLang="en-US" dirty="0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579" y="1675700"/>
            <a:ext cx="7561269" cy="4412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836513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776" y="1680453"/>
            <a:ext cx="7526583" cy="4407310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77268" y="1243914"/>
            <a:ext cx="5038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/>
              <a:t>고객센터 </a:t>
            </a:r>
            <a:r>
              <a:rPr lang="en-US" altLang="ko-KR" dirty="0"/>
              <a:t>– </a:t>
            </a:r>
            <a:r>
              <a:rPr lang="ko-KR" altLang="en-US" dirty="0" smtClean="0"/>
              <a:t>등록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569" y="1675862"/>
            <a:ext cx="7556280" cy="441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80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77268" y="1243914"/>
            <a:ext cx="5038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/>
              <a:t>고객센터 </a:t>
            </a:r>
            <a:r>
              <a:rPr lang="en-US" altLang="ko-KR" dirty="0"/>
              <a:t>– </a:t>
            </a:r>
            <a:r>
              <a:rPr lang="en-US" altLang="ko-KR" dirty="0" smtClean="0"/>
              <a:t>AS</a:t>
            </a:r>
            <a:r>
              <a:rPr lang="ko-KR" altLang="en-US" dirty="0" smtClean="0"/>
              <a:t>신청목록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096" y="1676596"/>
            <a:ext cx="7101925" cy="4398611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637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77268" y="1243914"/>
            <a:ext cx="5038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/>
              <a:t>고객센터 </a:t>
            </a:r>
            <a:r>
              <a:rPr lang="en-US" altLang="ko-KR" dirty="0"/>
              <a:t>– </a:t>
            </a:r>
            <a:r>
              <a:rPr lang="en-US" altLang="ko-KR" dirty="0" smtClean="0"/>
              <a:t>AS</a:t>
            </a:r>
            <a:r>
              <a:rPr lang="ko-KR" altLang="en-US" dirty="0" smtClean="0"/>
              <a:t>신청 상세보기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rcRect l="13238" t="10511" r="14025" b="5083"/>
          <a:stretch/>
        </p:blipFill>
        <p:spPr>
          <a:xfrm>
            <a:off x="1052024" y="1664042"/>
            <a:ext cx="7028194" cy="4417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493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77268" y="1243914"/>
            <a:ext cx="5038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/>
              <a:t>고객센터 </a:t>
            </a:r>
            <a:r>
              <a:rPr lang="en-US" altLang="ko-KR" dirty="0"/>
              <a:t>– </a:t>
            </a:r>
            <a:r>
              <a:rPr lang="en-US" altLang="ko-KR" dirty="0" smtClean="0"/>
              <a:t>AS</a:t>
            </a:r>
            <a:r>
              <a:rPr lang="ko-KR" altLang="en-US" dirty="0" smtClean="0"/>
              <a:t>신청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l="13739" t="10301" r="14679" b="746"/>
          <a:stretch/>
        </p:blipFill>
        <p:spPr>
          <a:xfrm>
            <a:off x="1277542" y="1664042"/>
            <a:ext cx="6571946" cy="4423698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1180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2500098"/>
            <a:ext cx="9266171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 </a:t>
            </a:r>
            <a:r>
              <a:rPr lang="ko-KR" altLang="en-US" sz="4800" i="1" dirty="0" smtClean="0">
                <a:solidFill>
                  <a:schemeClr val="bg2">
                    <a:lumMod val="25000"/>
                  </a:schemeClr>
                </a:solidFill>
              </a:rPr>
              <a:t>화면구현</a:t>
            </a:r>
            <a:r>
              <a:rPr lang="en-US" altLang="ko-KR" sz="4800" i="1" dirty="0" smtClean="0">
                <a:solidFill>
                  <a:schemeClr val="bg2">
                    <a:lumMod val="25000"/>
                  </a:schemeClr>
                </a:solidFill>
              </a:rPr>
              <a:t>– </a:t>
            </a:r>
            <a:r>
              <a:rPr lang="ko-KR" altLang="en-US" sz="4800" i="1" dirty="0" err="1">
                <a:solidFill>
                  <a:schemeClr val="bg2">
                    <a:lumMod val="25000"/>
                  </a:schemeClr>
                </a:solidFill>
              </a:rPr>
              <a:t>마이페이지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8736911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3909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582" y="1673277"/>
            <a:ext cx="7530777" cy="4414485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77269" y="1243914"/>
            <a:ext cx="5533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 err="1"/>
              <a:t>마이페이지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회원정보 수정</a:t>
            </a:r>
          </a:p>
        </p:txBody>
      </p:sp>
    </p:spTree>
    <p:extLst>
      <p:ext uri="{BB962C8B-B14F-4D97-AF65-F5344CB8AC3E}">
        <p14:creationId xmlns:p14="http://schemas.microsoft.com/office/powerpoint/2010/main" val="314995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9tLmF7Svskb3mwae0jw+zQvDfQv7vF7Mpfx34C5Lt8U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9tLmF7Svskb3mwae0jw+zQvDfQv7vF7Mpfx34C5Lt8U="/>
</p:tagLst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2481</TotalTime>
  <Words>3962</Words>
  <Application>Microsoft Office PowerPoint</Application>
  <PresentationFormat>와이드스크린</PresentationFormat>
  <Paragraphs>2072</Paragraphs>
  <Slides>112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112</vt:i4>
      </vt:variant>
    </vt:vector>
  </HeadingPairs>
  <TitlesOfParts>
    <vt:vector size="120" baseType="lpstr">
      <vt:lpstr>HY나무B</vt:lpstr>
      <vt:lpstr>굴림</vt:lpstr>
      <vt:lpstr>맑은 고딕</vt:lpstr>
      <vt:lpstr>야놀자 야체 B</vt:lpstr>
      <vt:lpstr>Arial</vt:lpstr>
      <vt:lpstr>Broadway</vt:lpstr>
      <vt:lpstr>Segoe UI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507-15</cp:lastModifiedBy>
  <cp:revision>230</cp:revision>
  <dcterms:created xsi:type="dcterms:W3CDTF">2019-02-08T07:37:09Z</dcterms:created>
  <dcterms:modified xsi:type="dcterms:W3CDTF">2020-04-20T07:19:44Z</dcterms:modified>
</cp:coreProperties>
</file>