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5" r:id="rId2"/>
    <p:sldId id="307" r:id="rId3"/>
    <p:sldId id="316" r:id="rId4"/>
    <p:sldId id="317" r:id="rId5"/>
    <p:sldId id="308" r:id="rId6"/>
    <p:sldId id="318" r:id="rId7"/>
    <p:sldId id="306" r:id="rId8"/>
    <p:sldId id="319" r:id="rId9"/>
    <p:sldId id="310" r:id="rId10"/>
    <p:sldId id="320" r:id="rId11"/>
    <p:sldId id="349" r:id="rId12"/>
    <p:sldId id="350" r:id="rId13"/>
    <p:sldId id="351" r:id="rId14"/>
    <p:sldId id="345" r:id="rId15"/>
    <p:sldId id="368" r:id="rId16"/>
    <p:sldId id="369" r:id="rId17"/>
    <p:sldId id="370" r:id="rId18"/>
    <p:sldId id="371" r:id="rId19"/>
    <p:sldId id="372" r:id="rId20"/>
    <p:sldId id="373" r:id="rId21"/>
    <p:sldId id="346" r:id="rId22"/>
    <p:sldId id="398" r:id="rId23"/>
    <p:sldId id="399" r:id="rId24"/>
    <p:sldId id="400" r:id="rId25"/>
    <p:sldId id="401" r:id="rId26"/>
    <p:sldId id="388" r:id="rId27"/>
    <p:sldId id="397" r:id="rId28"/>
    <p:sldId id="322" r:id="rId29"/>
    <p:sldId id="389" r:id="rId30"/>
    <p:sldId id="390" r:id="rId31"/>
    <p:sldId id="391" r:id="rId32"/>
    <p:sldId id="374" r:id="rId33"/>
    <p:sldId id="375" r:id="rId34"/>
    <p:sldId id="376" r:id="rId35"/>
    <p:sldId id="377" r:id="rId36"/>
    <p:sldId id="378" r:id="rId37"/>
    <p:sldId id="379" r:id="rId38"/>
    <p:sldId id="380" r:id="rId39"/>
    <p:sldId id="381" r:id="rId40"/>
    <p:sldId id="382" r:id="rId41"/>
    <p:sldId id="383" r:id="rId42"/>
    <p:sldId id="329" r:id="rId43"/>
    <p:sldId id="347" r:id="rId44"/>
    <p:sldId id="384" r:id="rId45"/>
    <p:sldId id="385" r:id="rId46"/>
    <p:sldId id="323" r:id="rId47"/>
    <p:sldId id="392" r:id="rId48"/>
    <p:sldId id="393" r:id="rId49"/>
    <p:sldId id="396" r:id="rId50"/>
    <p:sldId id="348" r:id="rId51"/>
    <p:sldId id="386" r:id="rId52"/>
    <p:sldId id="387" r:id="rId53"/>
    <p:sldId id="402" r:id="rId54"/>
    <p:sldId id="403" r:id="rId55"/>
    <p:sldId id="404" r:id="rId56"/>
    <p:sldId id="405" r:id="rId57"/>
    <p:sldId id="406" r:id="rId58"/>
    <p:sldId id="394" r:id="rId59"/>
    <p:sldId id="395" r:id="rId60"/>
    <p:sldId id="325" r:id="rId61"/>
    <p:sldId id="326" r:id="rId62"/>
    <p:sldId id="327" r:id="rId63"/>
    <p:sldId id="330" r:id="rId64"/>
    <p:sldId id="309" r:id="rId65"/>
    <p:sldId id="321" r:id="rId66"/>
    <p:sldId id="324" r:id="rId67"/>
    <p:sldId id="311" r:id="rId68"/>
    <p:sldId id="312" r:id="rId69"/>
    <p:sldId id="313" r:id="rId70"/>
    <p:sldId id="314" r:id="rId71"/>
    <p:sldId id="315" r:id="rId7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96"/>
    <a:srgbClr val="214473"/>
    <a:srgbClr val="1E5C8B"/>
    <a:srgbClr val="132843"/>
    <a:srgbClr val="132741"/>
    <a:srgbClr val="245F8E"/>
    <a:srgbClr val="17456B"/>
    <a:srgbClr val="0C192A"/>
    <a:srgbClr val="152A47"/>
    <a:srgbClr val="1E5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2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-84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목차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Table of contents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1592706D-EFAE-4144-BFA1-6735E09271FD}"/>
              </a:ext>
            </a:extLst>
          </p:cNvPr>
          <p:cNvGrpSpPr/>
          <p:nvPr/>
        </p:nvGrpSpPr>
        <p:grpSpPr>
          <a:xfrm>
            <a:off x="2118166" y="1260253"/>
            <a:ext cx="7955668" cy="4738190"/>
            <a:chOff x="426720" y="865632"/>
            <a:chExt cx="11387328" cy="5754624"/>
          </a:xfrm>
        </p:grpSpPr>
        <p:sp>
          <p:nvSpPr>
            <p:cNvPr id="17" name="양쪽 모서리가 둥근 사각형 5">
              <a:extLst>
                <a:ext uri="{FF2B5EF4-FFF2-40B4-BE49-F238E27FC236}">
                  <a16:creationId xmlns:a16="http://schemas.microsoft.com/office/drawing/2014/main" xmlns="" id="{8078EBE2-80A2-4C73-B338-3BF0725D8C61}"/>
                </a:ext>
              </a:extLst>
            </p:cNvPr>
            <p:cNvSpPr/>
            <p:nvPr/>
          </p:nvSpPr>
          <p:spPr>
            <a:xfrm>
              <a:off x="426720" y="1170432"/>
              <a:ext cx="11387328" cy="5449824"/>
            </a:xfrm>
            <a:prstGeom prst="round2SameRect">
              <a:avLst>
                <a:gd name="adj1" fmla="val 0"/>
                <a:gd name="adj2" fmla="val 240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dist="254000" dir="5400000" sx="97000" sy="9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개요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요구사항정의서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흐름도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en-US" altLang="ko-KR" sz="2000" dirty="0">
                  <a:solidFill>
                    <a:schemeClr val="tx1"/>
                  </a:solidFill>
                </a:rPr>
                <a:t>ERD</a:t>
              </a: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화면설계서</a:t>
              </a:r>
            </a:p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" name="양쪽 모서리가 둥근 사각형 4">
              <a:extLst>
                <a:ext uri="{FF2B5EF4-FFF2-40B4-BE49-F238E27FC236}">
                  <a16:creationId xmlns:a16="http://schemas.microsoft.com/office/drawing/2014/main" xmlns="" id="{39BAB469-719B-4B91-8479-8CE11BC8E6B9}"/>
                </a:ext>
              </a:extLst>
            </p:cNvPr>
            <p:cNvSpPr/>
            <p:nvPr/>
          </p:nvSpPr>
          <p:spPr>
            <a:xfrm>
              <a:off x="426720" y="865632"/>
              <a:ext cx="11387328" cy="304800"/>
            </a:xfrm>
            <a:prstGeom prst="round2SameRect">
              <a:avLst>
                <a:gd name="adj1" fmla="val 44667"/>
                <a:gd name="adj2" fmla="val 0"/>
              </a:avLst>
            </a:prstGeom>
            <a:solidFill>
              <a:srgbClr val="411F42"/>
            </a:solidFill>
            <a:ln>
              <a:noFill/>
            </a:ln>
            <a:effectLst>
              <a:outerShdw dist="762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39F1B524-4CC7-4E30-816B-3723A5813198}"/>
                </a:ext>
              </a:extLst>
            </p:cNvPr>
            <p:cNvSpPr/>
            <p:nvPr/>
          </p:nvSpPr>
          <p:spPr>
            <a:xfrm>
              <a:off x="1187760" y="988416"/>
              <a:ext cx="1015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9F7C7939-334C-4B6E-8334-1DAF6166C2BD}"/>
                </a:ext>
              </a:extLst>
            </p:cNvPr>
            <p:cNvSpPr/>
            <p:nvPr/>
          </p:nvSpPr>
          <p:spPr>
            <a:xfrm>
              <a:off x="578741" y="988416"/>
              <a:ext cx="72000" cy="72000"/>
            </a:xfrm>
            <a:prstGeom prst="ellipse">
              <a:avLst/>
            </a:prstGeom>
            <a:solidFill>
              <a:srgbClr val="FF6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3ACF8C7F-31C0-4E48-9500-11CA0520BEC1}"/>
                </a:ext>
              </a:extLst>
            </p:cNvPr>
            <p:cNvSpPr/>
            <p:nvPr/>
          </p:nvSpPr>
          <p:spPr>
            <a:xfrm>
              <a:off x="768619" y="98841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CDF524C5-87D1-45D8-B459-FDB2C64EC2DD}"/>
                </a:ext>
              </a:extLst>
            </p:cNvPr>
            <p:cNvSpPr/>
            <p:nvPr/>
          </p:nvSpPr>
          <p:spPr>
            <a:xfrm>
              <a:off x="958496" y="988416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081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05.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Wire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Frame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61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01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상품 홍보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배송정책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사양변경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메인페이지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로그인 전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2391185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상품 홍보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배송정책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사양변경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메인페이지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로그인 후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95347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60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2984558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로그인 </a:t>
            </a:r>
          </a:p>
        </p:txBody>
      </p:sp>
    </p:spTree>
    <p:extLst>
      <p:ext uri="{BB962C8B-B14F-4D97-AF65-F5344CB8AC3E}">
        <p14:creationId xmlns:p14="http://schemas.microsoft.com/office/powerpoint/2010/main" val="2729618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아이디 찾기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</a:t>
            </a:r>
          </a:p>
        </p:txBody>
      </p:sp>
    </p:spTree>
    <p:extLst>
      <p:ext uri="{BB962C8B-B14F-4D97-AF65-F5344CB8AC3E}">
        <p14:creationId xmlns:p14="http://schemas.microsoft.com/office/powerpoint/2010/main" val="2844078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9348" y="392452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고객님의 아이디는 </a:t>
            </a:r>
            <a:r>
              <a:rPr lang="en-US" altLang="ko-KR" sz="1000" dirty="0"/>
              <a:t>[     ] </a:t>
            </a:r>
            <a:r>
              <a:rPr lang="ko-KR" altLang="en-US" sz="1000" dirty="0"/>
              <a:t>입니다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325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결과</a:t>
            </a:r>
          </a:p>
        </p:txBody>
      </p:sp>
    </p:spTree>
    <p:extLst>
      <p:ext uri="{BB962C8B-B14F-4D97-AF65-F5344CB8AC3E}">
        <p14:creationId xmlns:p14="http://schemas.microsoft.com/office/powerpoint/2010/main" val="3679616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 찾기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비밀번호 찾기 </a:t>
            </a:r>
          </a:p>
        </p:txBody>
      </p:sp>
    </p:spTree>
    <p:extLst>
      <p:ext uri="{BB962C8B-B14F-4D97-AF65-F5344CB8AC3E}">
        <p14:creationId xmlns:p14="http://schemas.microsoft.com/office/powerpoint/2010/main" val="2083357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550508" y="366179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550508" y="408192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7269" y="1243914"/>
            <a:ext cx="334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비밀번호 찾기 결과</a:t>
            </a:r>
          </a:p>
        </p:txBody>
      </p:sp>
    </p:spTree>
    <p:extLst>
      <p:ext uri="{BB962C8B-B14F-4D97-AF65-F5344CB8AC3E}">
        <p14:creationId xmlns:p14="http://schemas.microsoft.com/office/powerpoint/2010/main" val="56478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25537" y="2500098"/>
            <a:ext cx="616360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01.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개요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74889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254301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429014" y="3049817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29013" y="3420578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429013" y="3791339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429013" y="414959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429012" y="450315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29011" y="487391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29010" y="524467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31027" y="3046218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중복확인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872823" y="5664610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가입하기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– </a:t>
            </a:r>
            <a:r>
              <a:rPr lang="ko-KR" altLang="en-US" dirty="0"/>
              <a:t>회원가입 </a:t>
            </a:r>
          </a:p>
        </p:txBody>
      </p:sp>
    </p:spTree>
    <p:extLst>
      <p:ext uri="{BB962C8B-B14F-4D97-AF65-F5344CB8AC3E}">
        <p14:creationId xmlns:p14="http://schemas.microsoft.com/office/powerpoint/2010/main" val="2829592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477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조립컴퓨터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 전체     사무용    게이밍용 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전문가용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en-US" altLang="ko-KR" sz="1400" smtClean="0">
                <a:solidFill>
                  <a:schemeClr val="tx1"/>
                </a:solidFill>
              </a:rPr>
              <a:t>   </a:t>
            </a:r>
            <a:r>
              <a:rPr lang="ko-KR" altLang="en-US" sz="1400" smtClean="0">
                <a:solidFill>
                  <a:schemeClr val="tx1"/>
                </a:solidFill>
              </a:rPr>
              <a:t>인터넷방송용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가정용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1492856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조립컴퓨터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 전체     사무용    게이밍용 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전문가용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en-US" altLang="ko-KR" sz="1400" smtClean="0">
                <a:solidFill>
                  <a:schemeClr val="tx1"/>
                </a:solidFill>
              </a:rPr>
              <a:t>   </a:t>
            </a:r>
            <a:r>
              <a:rPr lang="ko-KR" altLang="en-US" sz="1400" smtClean="0">
                <a:solidFill>
                  <a:schemeClr val="tx1"/>
                </a:solidFill>
              </a:rPr>
              <a:t>인터넷방송용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가정용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720045" y="4241073"/>
            <a:ext cx="3290607" cy="836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</a:rPr>
              <a:t>PC </a:t>
            </a:r>
            <a:r>
              <a:rPr lang="ko-KR" altLang="en-US" sz="1600" smtClean="0">
                <a:solidFill>
                  <a:schemeClr val="tx1"/>
                </a:solidFill>
              </a:rPr>
              <a:t>추가 옵션</a:t>
            </a:r>
            <a:endParaRPr lang="en-US" altLang="ko-KR" sz="1600" smtClean="0">
              <a:solidFill>
                <a:schemeClr val="tx1"/>
              </a:solidFill>
            </a:endParaRPr>
          </a:p>
          <a:p>
            <a:r>
              <a:rPr lang="en-US" altLang="ko-KR" sz="1600" smtClean="0">
                <a:solidFill>
                  <a:schemeClr val="tx1"/>
                </a:solidFill>
              </a:rPr>
              <a:t>(</a:t>
            </a:r>
            <a:r>
              <a:rPr lang="ko-KR" altLang="en-US" sz="1600" smtClean="0">
                <a:solidFill>
                  <a:schemeClr val="tx1"/>
                </a:solidFill>
              </a:rPr>
              <a:t>윈도우 설치</a:t>
            </a:r>
            <a:r>
              <a:rPr lang="en-US" altLang="ko-KR" sz="1600" smtClean="0">
                <a:solidFill>
                  <a:schemeClr val="tx1"/>
                </a:solidFill>
              </a:rPr>
              <a:t>, </a:t>
            </a:r>
            <a:r>
              <a:rPr lang="ko-KR" altLang="en-US" sz="1600" smtClean="0">
                <a:solidFill>
                  <a:schemeClr val="tx1"/>
                </a:solidFill>
              </a:rPr>
              <a:t>램 추가 등</a:t>
            </a:r>
            <a:r>
              <a:rPr lang="en-US" altLang="ko-KR" sz="1600" smtClean="0">
                <a:solidFill>
                  <a:schemeClr val="tx1"/>
                </a:solidFill>
              </a:rPr>
              <a:t>) 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1193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종류 </a:t>
            </a:r>
            <a:r>
              <a:rPr lang="en-US" altLang="ko-KR" sz="1400" smtClean="0">
                <a:solidFill>
                  <a:schemeClr val="tx1"/>
                </a:solidFill>
              </a:rPr>
              <a:t>: </a:t>
            </a:r>
            <a:r>
              <a:rPr lang="ko-KR" altLang="en-US" sz="1400" smtClean="0">
                <a:solidFill>
                  <a:schemeClr val="tx1"/>
                </a:solidFill>
              </a:rPr>
              <a:t>사무용</a:t>
            </a:r>
            <a:r>
              <a:rPr lang="en-US" altLang="ko-KR" sz="1400" smtClean="0">
                <a:solidFill>
                  <a:schemeClr val="tx1"/>
                </a:solidFill>
              </a:rPr>
              <a:t/>
            </a:r>
            <a:br>
              <a:rPr lang="en-US" altLang="ko-KR" sz="1400" smtClean="0">
                <a:solidFill>
                  <a:schemeClr val="tx1"/>
                </a:solidFill>
              </a:rPr>
            </a:br>
            <a:r>
              <a:rPr lang="ko-KR" altLang="en-US" sz="1400" smtClean="0">
                <a:solidFill>
                  <a:schemeClr val="tx1"/>
                </a:solidFill>
              </a:rPr>
              <a:t>상품명 </a:t>
            </a:r>
            <a:r>
              <a:rPr lang="en-US" altLang="ko-KR" sz="1400" smtClean="0">
                <a:solidFill>
                  <a:schemeClr val="tx1"/>
                </a:solidFill>
              </a:rPr>
              <a:t>: </a:t>
            </a:r>
            <a:r>
              <a:rPr lang="ko-KR" altLang="en-US" sz="1400" smtClean="0">
                <a:solidFill>
                  <a:schemeClr val="tx1"/>
                </a:solidFill>
              </a:rPr>
              <a:t>이젠</a:t>
            </a:r>
            <a:r>
              <a:rPr lang="en-US" altLang="ko-KR" sz="1400" smtClean="0">
                <a:solidFill>
                  <a:schemeClr val="tx1"/>
                </a:solidFill>
              </a:rPr>
              <a:t>SE </a:t>
            </a:r>
            <a:r>
              <a:rPr lang="ko-KR" altLang="en-US" sz="1400" smtClean="0">
                <a:solidFill>
                  <a:schemeClr val="tx1"/>
                </a:solidFill>
              </a:rPr>
              <a:t>사무용컴퓨터</a:t>
            </a:r>
            <a:endParaRPr lang="en-US" altLang="ko-KR" sz="1400" smtClean="0">
              <a:solidFill>
                <a:schemeClr val="tx1"/>
              </a:solidFill>
            </a:endParaRPr>
          </a:p>
          <a:p>
            <a:r>
              <a:rPr lang="en-US" altLang="ko-KR" sz="1400" smtClean="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400" smtClean="0">
                <a:solidFill>
                  <a:schemeClr val="tx1"/>
                </a:solidFill>
              </a:rPr>
              <a:t>등의 컴퓨터 구성 요소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431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컴퓨터부품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mtClean="0">
                <a:solidFill>
                  <a:schemeClr val="tx1"/>
                </a:solidFill>
              </a:rPr>
              <a:t>	</a:t>
            </a:r>
            <a:r>
              <a:rPr lang="ko-KR" altLang="en-US" sz="1400" smtClean="0">
                <a:solidFill>
                  <a:schemeClr val="tx1"/>
                </a:solidFill>
              </a:rPr>
              <a:t>메인보드</a:t>
            </a:r>
            <a:r>
              <a:rPr lang="en-US" altLang="ko-KR" sz="1400" smtClean="0">
                <a:solidFill>
                  <a:schemeClr val="tx1"/>
                </a:solidFill>
              </a:rPr>
              <a:t> CPU </a:t>
            </a:r>
            <a:r>
              <a:rPr lang="ko-KR" altLang="en-US" sz="1400" smtClean="0">
                <a:solidFill>
                  <a:schemeClr val="tx1"/>
                </a:solidFill>
              </a:rPr>
              <a:t>그래픽카드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메모리카드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저장장치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파워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케이스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쿨러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주변기기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213233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컴퓨터목록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209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상품명</a:t>
            </a:r>
            <a:r>
              <a:rPr lang="en-US" altLang="ko-KR" sz="1400" smtClean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400" smtClean="0">
                <a:solidFill>
                  <a:schemeClr val="tx1"/>
                </a:solidFill>
              </a:rPr>
              <a:t>수량변</a:t>
            </a:r>
            <a:r>
              <a:rPr lang="ko-KR" altLang="en-US" sz="1400">
                <a:solidFill>
                  <a:schemeClr val="tx1"/>
                </a:solidFill>
              </a:rPr>
              <a:t>경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511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회원서비스 </a:t>
            </a:r>
            <a:r>
              <a:rPr lang="en-US" altLang="ko-KR" dirty="0"/>
              <a:t>– </a:t>
            </a:r>
            <a:r>
              <a:rPr lang="ko-KR" altLang="en-US" dirty="0"/>
              <a:t>견적문의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</p:spTree>
    <p:extLst>
      <p:ext uri="{BB962C8B-B14F-4D97-AF65-F5344CB8AC3E}">
        <p14:creationId xmlns:p14="http://schemas.microsoft.com/office/powerpoint/2010/main" val="609707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장바구니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0876" y="3952123"/>
            <a:ext cx="7187073" cy="860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ko-KR" altLang="en-US" sz="1400" dirty="0"/>
              <a:t>결제예상금액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570968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931321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53300" y="2862366"/>
          <a:ext cx="7201582" cy="9724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553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399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211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상품명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수량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가격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합계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적립금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063995" y="3288047"/>
            <a:ext cx="131556" cy="131556"/>
            <a:chOff x="554563" y="2632644"/>
            <a:chExt cx="131556" cy="131556"/>
          </a:xfrm>
        </p:grpSpPr>
        <p:sp>
          <p:nvSpPr>
            <p:cNvPr id="22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063995" y="3593908"/>
            <a:ext cx="131556" cy="131556"/>
            <a:chOff x="554563" y="2632644"/>
            <a:chExt cx="131556" cy="131556"/>
          </a:xfrm>
        </p:grpSpPr>
        <p:sp>
          <p:nvSpPr>
            <p:cNvPr id="27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TextBox 17"/>
          <p:cNvSpPr txBox="1"/>
          <p:nvPr/>
        </p:nvSpPr>
        <p:spPr>
          <a:xfrm>
            <a:off x="777269" y="2120984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3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723869" y="2811992"/>
            <a:ext cx="2570205" cy="16702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상품정보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23870" y="4571826"/>
            <a:ext cx="2570205" cy="4283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결제예상금액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723869" y="5074334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0058397" y="5074334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</p:spTree>
    <p:extLst>
      <p:ext uri="{BB962C8B-B14F-4D97-AF65-F5344CB8AC3E}">
        <p14:creationId xmlns:p14="http://schemas.microsoft.com/office/powerpoint/2010/main" val="1043347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결제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79872" y="2711918"/>
            <a:ext cx="7164371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0677" y="3252869"/>
            <a:ext cx="7164371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9872" y="4098301"/>
            <a:ext cx="7164371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9872" y="5075016"/>
            <a:ext cx="7164371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7"/>
          <p:cNvSpPr txBox="1"/>
          <p:nvPr/>
        </p:nvSpPr>
        <p:spPr>
          <a:xfrm>
            <a:off x="777269" y="2120984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2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3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731792" y="2690758"/>
            <a:ext cx="2553913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731792" y="3231709"/>
            <a:ext cx="2553913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731792" y="4077141"/>
            <a:ext cx="2553913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731792" y="5053856"/>
            <a:ext cx="2553913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</p:spTree>
    <p:extLst>
      <p:ext uri="{BB962C8B-B14F-4D97-AF65-F5344CB8AC3E}">
        <p14:creationId xmlns:p14="http://schemas.microsoft.com/office/powerpoint/2010/main" val="19326375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회원서비스 </a:t>
            </a:r>
            <a:r>
              <a:rPr lang="en-US" altLang="ko-KR" dirty="0"/>
              <a:t>– </a:t>
            </a:r>
            <a:r>
              <a:rPr lang="ko-KR" altLang="en-US" dirty="0"/>
              <a:t>견적문의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713470" y="37379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713470" y="4223706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713470" y="44618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46904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49190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1476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398558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</p:spTree>
    <p:extLst>
      <p:ext uri="{BB962C8B-B14F-4D97-AF65-F5344CB8AC3E}">
        <p14:creationId xmlns:p14="http://schemas.microsoft.com/office/powerpoint/2010/main" val="1439461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개요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Outline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138D037B-DA08-49E3-B2C9-B551BC965DBA}"/>
              </a:ext>
            </a:extLst>
          </p:cNvPr>
          <p:cNvGrpSpPr/>
          <p:nvPr/>
        </p:nvGrpSpPr>
        <p:grpSpPr>
          <a:xfrm>
            <a:off x="1555886" y="1059401"/>
            <a:ext cx="9080228" cy="4935935"/>
            <a:chOff x="304800" y="377457"/>
            <a:chExt cx="17516643" cy="9737902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394E8AA0-C2E6-4B6C-8FEF-FA01EE5E4A6C}"/>
                </a:ext>
              </a:extLst>
            </p:cNvPr>
            <p:cNvSpPr/>
            <p:nvPr/>
          </p:nvSpPr>
          <p:spPr>
            <a:xfrm>
              <a:off x="304800" y="377457"/>
              <a:ext cx="17516643" cy="682031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CAB99F55-C6AC-4525-96E4-6393F943AF0C}"/>
                </a:ext>
              </a:extLst>
            </p:cNvPr>
            <p:cNvSpPr/>
            <p:nvPr/>
          </p:nvSpPr>
          <p:spPr>
            <a:xfrm>
              <a:off x="304800" y="1059488"/>
              <a:ext cx="17516643" cy="905587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252000" rIns="180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간단한 문서작업이나 인터넷 서핑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게임 등 단순한 목적으로 사용되었던 것과 달리 요즘 컴퓨터는 스트리밍부터 그래픽작업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작곡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/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영상작업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개인방송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서버구축 등의 다양한 목적으로 사용된다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이렇게 개인이 컴퓨터로 할 수 있는 범위가 넓어짐에 따라 본인이 원하는 사양의 컴퓨터를 찾는 수요도 증가하였다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보통 사람들이 구매하는 컴퓨터는 한 회사에서 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PC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부품들을 대량 구입해서 조립하고 최적화한 뒤 나오는 완제품으로 사양이 제한적이다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그러나 조립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PC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는 자신이 원하는 부품 선택이 가능할 뿐만 아니라 사양 또한 자유로운 선택이 가능하여 본인에게 가장 적합한 스타일의 컴퓨터를 소유할 수 있는 기회를 제공한다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D8BD032B-D15C-4432-B569-E99698B64FD6}"/>
                </a:ext>
              </a:extLst>
            </p:cNvPr>
            <p:cNvSpPr/>
            <p:nvPr/>
          </p:nvSpPr>
          <p:spPr>
            <a:xfrm>
              <a:off x="16128672" y="830761"/>
              <a:ext cx="288001" cy="360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656BB6E5-E7BA-40AC-8F7A-93EBD805B7A7}"/>
                </a:ext>
              </a:extLst>
            </p:cNvPr>
            <p:cNvSpPr/>
            <p:nvPr/>
          </p:nvSpPr>
          <p:spPr>
            <a:xfrm>
              <a:off x="16731127" y="5406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9E89E484-13AE-40A4-A302-D9AA9A1CD1D1}"/>
                </a:ext>
              </a:extLst>
            </p:cNvPr>
            <p:cNvSpPr/>
            <p:nvPr/>
          </p:nvSpPr>
          <p:spPr>
            <a:xfrm>
              <a:off x="16681705" y="5935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xmlns="" id="{DCA79345-680A-4E0C-9C39-FFADBD81961C}"/>
                </a:ext>
              </a:extLst>
            </p:cNvPr>
            <p:cNvGrpSpPr/>
            <p:nvPr/>
          </p:nvGrpSpPr>
          <p:grpSpPr>
            <a:xfrm>
              <a:off x="17241458" y="494605"/>
              <a:ext cx="447684" cy="447675"/>
              <a:chOff x="14912323" y="597474"/>
              <a:chExt cx="288003" cy="288000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xmlns="" id="{72362BF4-977B-4005-9871-A5C2A05B56D9}"/>
                  </a:ext>
                </a:extLst>
              </p:cNvPr>
              <p:cNvSpPr/>
              <p:nvPr/>
            </p:nvSpPr>
            <p:spPr>
              <a:xfrm rot="2700000">
                <a:off x="14912314" y="732474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902056D7-1469-4FAD-8835-E1F719C9F84E}"/>
                  </a:ext>
                </a:extLst>
              </p:cNvPr>
              <p:cNvSpPr/>
              <p:nvPr/>
            </p:nvSpPr>
            <p:spPr>
              <a:xfrm rot="18900000">
                <a:off x="14912323" y="732481"/>
                <a:ext cx="288003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08411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회원서비스 </a:t>
            </a:r>
            <a:r>
              <a:rPr lang="en-US" altLang="ko-KR" dirty="0"/>
              <a:t>– </a:t>
            </a:r>
            <a:r>
              <a:rPr lang="ko-KR" altLang="en-US" dirty="0"/>
              <a:t>견적문의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</p:spTree>
    <p:extLst>
      <p:ext uri="{BB962C8B-B14F-4D97-AF65-F5344CB8AC3E}">
        <p14:creationId xmlns:p14="http://schemas.microsoft.com/office/powerpoint/2010/main" val="27026353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333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회원서비스 </a:t>
            </a:r>
            <a:r>
              <a:rPr lang="en-US" altLang="ko-KR" dirty="0"/>
              <a:t>– </a:t>
            </a:r>
            <a:r>
              <a:rPr lang="ko-KR" altLang="en-US" dirty="0"/>
              <a:t>개인사양결제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개인 사양 결제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021776" y="3017519"/>
            <a:ext cx="1872000" cy="15544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627031" y="3017519"/>
            <a:ext cx="1872000" cy="2834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232287" y="3017519"/>
            <a:ext cx="1870054" cy="2834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021776" y="4571999"/>
            <a:ext cx="1872000" cy="6967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홍길동님 맞춤 </a:t>
            </a:r>
            <a:r>
              <a:rPr lang="en-US" altLang="ko-KR" dirty="0">
                <a:solidFill>
                  <a:sysClr val="windowText" lastClr="000000"/>
                </a:solidFill>
              </a:rPr>
              <a:t>PC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21776" y="5268779"/>
            <a:ext cx="1872000" cy="583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1,000,000</a:t>
            </a:r>
            <a:r>
              <a:rPr lang="ko-KR" altLang="en-US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627031" y="4571999"/>
            <a:ext cx="1872000" cy="6967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김둘리님</a:t>
            </a:r>
            <a:r>
              <a:rPr lang="ko-KR" altLang="en-US" dirty="0">
                <a:solidFill>
                  <a:sysClr val="windowText" lastClr="000000"/>
                </a:solidFill>
              </a:rPr>
              <a:t> 맞춤 </a:t>
            </a:r>
            <a:r>
              <a:rPr lang="en-US" altLang="ko-KR" dirty="0">
                <a:solidFill>
                  <a:sysClr val="windowText" lastClr="000000"/>
                </a:solidFill>
              </a:rPr>
              <a:t>PC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627031" y="5268779"/>
            <a:ext cx="1872000" cy="583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1,000,000</a:t>
            </a:r>
            <a:r>
              <a:rPr lang="ko-KR" altLang="en-US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6230341" y="4571999"/>
            <a:ext cx="1872000" cy="6967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김길동님 맞춤 </a:t>
            </a:r>
            <a:r>
              <a:rPr lang="en-US" altLang="ko-KR" dirty="0">
                <a:solidFill>
                  <a:sysClr val="windowText" lastClr="000000"/>
                </a:solidFill>
              </a:rPr>
              <a:t>PC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230341" y="5268779"/>
            <a:ext cx="1872000" cy="583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1,000,000</a:t>
            </a:r>
            <a:r>
              <a:rPr lang="ko-KR" altLang="en-US" dirty="0">
                <a:solidFill>
                  <a:sysClr val="windowText" lastClr="000000"/>
                </a:solidFill>
              </a:rPr>
              <a:t>원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939159" y="3017519"/>
            <a:ext cx="5423338" cy="2251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810425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49" name="아래쪽 화살표 48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</p:spTree>
    <p:extLst>
      <p:ext uri="{BB962C8B-B14F-4D97-AF65-F5344CB8AC3E}">
        <p14:creationId xmlns:p14="http://schemas.microsoft.com/office/powerpoint/2010/main" val="27398181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3761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2003533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문의사항</a:t>
            </a: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문의사항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</p:spTree>
    <p:extLst>
      <p:ext uri="{BB962C8B-B14F-4D97-AF65-F5344CB8AC3E}">
        <p14:creationId xmlns:p14="http://schemas.microsoft.com/office/powerpoint/2010/main" val="10152569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문의사항등록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41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6643132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상품후기</a:t>
            </a: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상품후기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</p:spTree>
    <p:extLst>
      <p:ext uri="{BB962C8B-B14F-4D97-AF65-F5344CB8AC3E}">
        <p14:creationId xmlns:p14="http://schemas.microsoft.com/office/powerpoint/2010/main" val="20131813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상품후기 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293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574577" y="1824378"/>
            <a:ext cx="8906026" cy="282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02. </a:t>
            </a:r>
            <a:r>
              <a:rPr lang="ko-KR" altLang="en-US" sz="4400" i="1" dirty="0">
                <a:solidFill>
                  <a:schemeClr val="bg2">
                    <a:lumMod val="25000"/>
                  </a:schemeClr>
                </a:solidFill>
              </a:rPr>
              <a:t>요구사항정의서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Requirement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Definition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256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8830664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고객센터</a:t>
            </a:r>
            <a:r>
              <a:rPr lang="en-US" altLang="ko-KR" dirty="0"/>
              <a:t> – AS</a:t>
            </a:r>
            <a:r>
              <a:rPr lang="ko-KR" altLang="en-US" dirty="0"/>
              <a:t>신청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</p:spTree>
    <p:extLst>
      <p:ext uri="{BB962C8B-B14F-4D97-AF65-F5344CB8AC3E}">
        <p14:creationId xmlns:p14="http://schemas.microsoft.com/office/powerpoint/2010/main" val="35516592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/>
              <a:t>A/S</a:t>
            </a:r>
            <a:r>
              <a:rPr lang="ko-KR" altLang="en-US" sz="1600" dirty="0"/>
              <a:t> 신청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08384" y="2700391"/>
            <a:ext cx="7088958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회원정보확인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8385" y="3412257"/>
            <a:ext cx="7088957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신청양식</a:t>
            </a:r>
            <a:endParaRPr lang="en-US" altLang="ko-KR" dirty="0"/>
          </a:p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</a:t>
            </a:r>
            <a:r>
              <a:rPr lang="ko-KR" altLang="en-US" dirty="0"/>
              <a:t>상품명</a:t>
            </a:r>
            <a:r>
              <a:rPr lang="en-US" altLang="ko-KR" dirty="0"/>
              <a:t>/</a:t>
            </a:r>
            <a:r>
              <a:rPr lang="ko-KR" altLang="en-US" dirty="0"/>
              <a:t>분류</a:t>
            </a:r>
            <a:r>
              <a:rPr lang="en-US" altLang="ko-KR" dirty="0"/>
              <a:t>/</a:t>
            </a:r>
            <a:r>
              <a:rPr lang="ko-KR" altLang="en-US" dirty="0"/>
              <a:t>내용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31919" y="5606718"/>
            <a:ext cx="1263192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신청하기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TextBox 17"/>
          <p:cNvSpPr txBox="1"/>
          <p:nvPr/>
        </p:nvSpPr>
        <p:spPr>
          <a:xfrm>
            <a:off x="777269" y="2120984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0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1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750532" y="2743583"/>
            <a:ext cx="2516433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회원정보확인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750532" y="3468541"/>
            <a:ext cx="2516433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신청양식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519888" y="5606718"/>
            <a:ext cx="977721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신청하기</a:t>
            </a:r>
          </a:p>
        </p:txBody>
      </p:sp>
    </p:spTree>
    <p:extLst>
      <p:ext uri="{BB962C8B-B14F-4D97-AF65-F5344CB8AC3E}">
        <p14:creationId xmlns:p14="http://schemas.microsoft.com/office/powerpoint/2010/main" val="25761873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848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견적관리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회원정보 수정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713470" y="378037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713470" y="401944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713470" y="424700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cxnSp>
        <p:nvCxnSpPr>
          <p:cNvPr id="51" name="직선 연결선 50"/>
          <p:cNvCxnSpPr/>
          <p:nvPr/>
        </p:nvCxnSpPr>
        <p:spPr>
          <a:xfrm>
            <a:off x="1713470" y="44931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13470" y="513406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이메일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53692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cxnSp>
        <p:nvCxnSpPr>
          <p:cNvPr id="54" name="직선 연결선 53"/>
          <p:cNvCxnSpPr/>
          <p:nvPr/>
        </p:nvCxnSpPr>
        <p:spPr>
          <a:xfrm>
            <a:off x="1713470" y="511604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13470" y="45470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새 비밀번호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13470" y="47977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2513906" y="38000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513244" y="404284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513905" y="42765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513243" y="4568557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513243" y="483548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513243" y="51771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13242" y="540477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6713838" y="3445487"/>
            <a:ext cx="77045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회원탈퇴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77269" y="1243914"/>
            <a:ext cx="319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회원정보 수정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</p:spTree>
    <p:extLst>
      <p:ext uri="{BB962C8B-B14F-4D97-AF65-F5344CB8AC3E}">
        <p14:creationId xmlns:p14="http://schemas.microsoft.com/office/powerpoint/2010/main" val="30907395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장바구니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견적관리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회원탈퇴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13470" y="5049597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13470" y="530029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513243" y="507106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513243" y="533799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cxnSp>
        <p:nvCxnSpPr>
          <p:cNvPr id="50" name="직선 연결선 49"/>
          <p:cNvCxnSpPr/>
          <p:nvPr/>
        </p:nvCxnSpPr>
        <p:spPr>
          <a:xfrm>
            <a:off x="1713470" y="426253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713470" y="49627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93173" y="4291994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회원탈퇴 안내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693173" y="37516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사이트 이용 감사 내용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회원탈퇴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</p:spTree>
    <p:extLst>
      <p:ext uri="{BB962C8B-B14F-4D97-AF65-F5344CB8AC3E}">
        <p14:creationId xmlns:p14="http://schemas.microsoft.com/office/powerpoint/2010/main" val="1991493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err="1"/>
              <a:t>마일리지</a:t>
            </a:r>
            <a:endParaRPr lang="ko-KR" altLang="en-US" sz="1600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xmlns="" id="{32BF1C33-F30F-4A63-AB95-F92D97CB9BC6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3635480"/>
          <a:ext cx="6759018" cy="53408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2253006">
                  <a:extLst>
                    <a:ext uri="{9D8B030D-6E8A-4147-A177-3AD203B41FA5}">
                      <a16:colId xmlns:a16="http://schemas.microsoft.com/office/drawing/2014/main" xmlns="" val="3002944432"/>
                    </a:ext>
                  </a:extLst>
                </a:gridCol>
                <a:gridCol w="2253006">
                  <a:extLst>
                    <a:ext uri="{9D8B030D-6E8A-4147-A177-3AD203B41FA5}">
                      <a16:colId xmlns:a16="http://schemas.microsoft.com/office/drawing/2014/main" xmlns="" val="1520504708"/>
                    </a:ext>
                  </a:extLst>
                </a:gridCol>
                <a:gridCol w="2253006">
                  <a:extLst>
                    <a:ext uri="{9D8B030D-6E8A-4147-A177-3AD203B41FA5}">
                      <a16:colId xmlns:a16="http://schemas.microsoft.com/office/drawing/2014/main" xmlns="" val="1428192587"/>
                    </a:ext>
                  </a:extLst>
                </a:gridCol>
              </a:tblGrid>
              <a:tr h="534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37441598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:a16="http://schemas.microsoft.com/office/drawing/2014/main" xmlns="" id="{431C4E36-26CF-4C7F-AE3B-99A0D620F7CF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4452270"/>
          <a:ext cx="6749591" cy="1372655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1158279">
                  <a:extLst>
                    <a:ext uri="{9D8B030D-6E8A-4147-A177-3AD203B41FA5}">
                      <a16:colId xmlns:a16="http://schemas.microsoft.com/office/drawing/2014/main" xmlns="" val="2409671562"/>
                    </a:ext>
                  </a:extLst>
                </a:gridCol>
                <a:gridCol w="3973576">
                  <a:extLst>
                    <a:ext uri="{9D8B030D-6E8A-4147-A177-3AD203B41FA5}">
                      <a16:colId xmlns:a16="http://schemas.microsoft.com/office/drawing/2014/main" xmlns="" val="405319681"/>
                    </a:ext>
                  </a:extLst>
                </a:gridCol>
                <a:gridCol w="1617736">
                  <a:extLst>
                    <a:ext uri="{9D8B030D-6E8A-4147-A177-3AD203B41FA5}">
                      <a16:colId xmlns:a16="http://schemas.microsoft.com/office/drawing/2014/main" xmlns="" val="1574761109"/>
                    </a:ext>
                  </a:extLst>
                </a:gridCol>
              </a:tblGrid>
              <a:tr h="2837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2713825"/>
                  </a:ext>
                </a:extLst>
              </a:tr>
              <a:tr h="10889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036433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TextBox 17"/>
          <p:cNvSpPr txBox="1"/>
          <p:nvPr/>
        </p:nvSpPr>
        <p:spPr>
          <a:xfrm>
            <a:off x="777269" y="2120984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14">
            <a:extLst>
              <a:ext uri="{FF2B5EF4-FFF2-40B4-BE49-F238E27FC236}">
                <a16:creationId xmlns:a16="http://schemas.microsoft.com/office/drawing/2014/main" xmlns="" id="{8DC23354-2EA9-4DBF-89E0-7A0F001A316F}"/>
              </a:ext>
            </a:extLst>
          </p:cNvPr>
          <p:cNvGraphicFramePr>
            <a:graphicFrameLocks noGrp="1"/>
          </p:cNvGraphicFramePr>
          <p:nvPr/>
        </p:nvGraphicFramePr>
        <p:xfrm>
          <a:off x="8762324" y="2663522"/>
          <a:ext cx="2492848" cy="65632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246424">
                  <a:extLst>
                    <a:ext uri="{9D8B030D-6E8A-4147-A177-3AD203B41FA5}">
                      <a16:colId xmlns:a16="http://schemas.microsoft.com/office/drawing/2014/main" xmlns="" val="2840569629"/>
                    </a:ext>
                  </a:extLst>
                </a:gridCol>
                <a:gridCol w="1246424">
                  <a:extLst>
                    <a:ext uri="{9D8B030D-6E8A-4147-A177-3AD203B41FA5}">
                      <a16:colId xmlns:a16="http://schemas.microsoft.com/office/drawing/2014/main" xmlns="" val="2938559991"/>
                    </a:ext>
                  </a:extLst>
                </a:gridCol>
              </a:tblGrid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1162120"/>
                  </a:ext>
                </a:extLst>
              </a:tr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31867424"/>
                  </a:ext>
                </a:extLst>
              </a:tr>
            </a:tbl>
          </a:graphicData>
        </a:graphic>
      </p:graphicFrame>
      <p:graphicFrame>
        <p:nvGraphicFramePr>
          <p:cNvPr id="25" name="표 14">
            <a:extLst>
              <a:ext uri="{FF2B5EF4-FFF2-40B4-BE49-F238E27FC236}">
                <a16:creationId xmlns:a16="http://schemas.microsoft.com/office/drawing/2014/main" xmlns="" id="{55EA163E-AB2A-4D76-8749-7BC2691498F8}"/>
              </a:ext>
            </a:extLst>
          </p:cNvPr>
          <p:cNvGraphicFramePr>
            <a:graphicFrameLocks noGrp="1"/>
          </p:cNvGraphicFramePr>
          <p:nvPr/>
        </p:nvGraphicFramePr>
        <p:xfrm>
          <a:off x="8762324" y="3390440"/>
          <a:ext cx="2492849" cy="2334858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769041">
                  <a:extLst>
                    <a:ext uri="{9D8B030D-6E8A-4147-A177-3AD203B41FA5}">
                      <a16:colId xmlns:a16="http://schemas.microsoft.com/office/drawing/2014/main" xmlns="" val="2409671562"/>
                    </a:ext>
                  </a:extLst>
                </a:gridCol>
                <a:gridCol w="930838">
                  <a:extLst>
                    <a:ext uri="{9D8B030D-6E8A-4147-A177-3AD203B41FA5}">
                      <a16:colId xmlns:a16="http://schemas.microsoft.com/office/drawing/2014/main" xmlns="" val="405319681"/>
                    </a:ext>
                  </a:extLst>
                </a:gridCol>
                <a:gridCol w="792970">
                  <a:extLst>
                    <a:ext uri="{9D8B030D-6E8A-4147-A177-3AD203B41FA5}">
                      <a16:colId xmlns:a16="http://schemas.microsoft.com/office/drawing/2014/main" xmlns="" val="1574761109"/>
                    </a:ext>
                  </a:extLst>
                </a:gridCol>
              </a:tblGrid>
              <a:tr h="4825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2713825"/>
                  </a:ext>
                </a:extLst>
              </a:tr>
              <a:tr h="185226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0364331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견적관리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089860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333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내 견적조회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713470" y="357886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010124" y="363145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13470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6214737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952735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45" name="직선 연결선 44"/>
          <p:cNvCxnSpPr/>
          <p:nvPr/>
        </p:nvCxnSpPr>
        <p:spPr>
          <a:xfrm>
            <a:off x="1713470" y="389101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713470" y="41349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1713470" y="437381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1713470" y="46209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1713470" y="485161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713470" y="50754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1713470" y="5304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1713470" y="553535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468130" y="5617384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39101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4395879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46340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713470" y="48626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713470" y="50912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1713470" y="53198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60" name="TextBox 59"/>
          <p:cNvSpPr txBox="1"/>
          <p:nvPr/>
        </p:nvSpPr>
        <p:spPr>
          <a:xfrm>
            <a:off x="1713470" y="415775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61" name="직사각형 60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>
                <a:solidFill>
                  <a:schemeClr val="tx1"/>
                </a:solidFill>
              </a:rPr>
              <a:t>견적관리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59679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333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내 견적상세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45" name="직선 연결선 44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sp>
        <p:nvSpPr>
          <p:cNvPr id="61" name="직사각형 60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>
                <a:solidFill>
                  <a:schemeClr val="tx1"/>
                </a:solidFill>
              </a:rPr>
              <a:t>견적관리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</p:spTree>
    <p:extLst>
      <p:ext uri="{BB962C8B-B14F-4D97-AF65-F5344CB8AC3E}">
        <p14:creationId xmlns:p14="http://schemas.microsoft.com/office/powerpoint/2010/main" val="36226106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err="1"/>
              <a:t>마일리지</a:t>
            </a:r>
            <a:endParaRPr lang="ko-KR" altLang="en-US" sz="1600" dirty="0"/>
          </a:p>
        </p:txBody>
      </p:sp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TextBox 17"/>
          <p:cNvSpPr txBox="1"/>
          <p:nvPr/>
        </p:nvSpPr>
        <p:spPr>
          <a:xfrm>
            <a:off x="777269" y="2120984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/>
              <a:t>조립컴퓨터               컴퓨터부품               견적문의              개인사양결제</a:t>
            </a:r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견적관리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>
                <a:solidFill>
                  <a:schemeClr val="tx1"/>
                </a:solidFill>
              </a:rPr>
              <a:t>주문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1042C344-2E34-410D-952B-43D36CCCB460}"/>
              </a:ext>
            </a:extLst>
          </p:cNvPr>
          <p:cNvSpPr/>
          <p:nvPr/>
        </p:nvSpPr>
        <p:spPr>
          <a:xfrm>
            <a:off x="937417" y="3554628"/>
            <a:ext cx="7230892" cy="10746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주문일자 </a:t>
            </a:r>
            <a:r>
              <a:rPr lang="en-US" altLang="ko-KR" dirty="0"/>
              <a:t>/ </a:t>
            </a:r>
            <a:r>
              <a:rPr lang="ko-KR" altLang="en-US" dirty="0"/>
              <a:t>수령인</a:t>
            </a:r>
            <a:r>
              <a:rPr lang="en-US" altLang="ko-KR" dirty="0"/>
              <a:t> / </a:t>
            </a:r>
            <a:r>
              <a:rPr lang="ko-KR" altLang="en-US" dirty="0"/>
              <a:t>주문상품 </a:t>
            </a:r>
            <a:r>
              <a:rPr lang="en-US" altLang="ko-KR" dirty="0"/>
              <a:t>/  </a:t>
            </a:r>
            <a:r>
              <a:rPr lang="ko-KR" altLang="en-US" dirty="0"/>
              <a:t>결제금액 </a:t>
            </a:r>
            <a:r>
              <a:rPr lang="en-US" altLang="ko-KR" dirty="0"/>
              <a:t>/ </a:t>
            </a:r>
            <a:r>
              <a:rPr lang="ko-KR" altLang="en-US" dirty="0"/>
              <a:t>상태 </a:t>
            </a:r>
            <a:r>
              <a:rPr lang="en-US" altLang="ko-KR" dirty="0"/>
              <a:t>/ </a:t>
            </a:r>
            <a:r>
              <a:rPr lang="ko-KR" altLang="en-US" dirty="0"/>
              <a:t>배송조회</a:t>
            </a:r>
          </a:p>
        </p:txBody>
      </p:sp>
    </p:spTree>
    <p:extLst>
      <p:ext uri="{BB962C8B-B14F-4D97-AF65-F5344CB8AC3E}">
        <p14:creationId xmlns:p14="http://schemas.microsoft.com/office/powerpoint/2010/main" val="789940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</p:spTree>
    <p:extLst>
      <p:ext uri="{BB962C8B-B14F-4D97-AF65-F5344CB8AC3E}">
        <p14:creationId xmlns:p14="http://schemas.microsoft.com/office/powerpoint/2010/main" val="16662725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2642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주문관리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페이지 </a:t>
            </a:r>
            <a:r>
              <a:rPr lang="en-US" altLang="ko-KR" dirty="0"/>
              <a:t>-</a:t>
            </a:r>
            <a:r>
              <a:rPr lang="ko-KR" altLang="en-US" dirty="0"/>
              <a:t> 회원관리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회원번호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연락처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644905" y="3103126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25326889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주문관리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340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페이지 </a:t>
            </a:r>
            <a:r>
              <a:rPr lang="en-US" altLang="ko-KR" dirty="0"/>
              <a:t>-</a:t>
            </a:r>
            <a:r>
              <a:rPr lang="ko-KR" altLang="en-US" dirty="0"/>
              <a:t> 회원상세정보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36550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0583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13470" y="3087158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회원상세정보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713470" y="348381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13470" y="37228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13470" y="396692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13470" y="445855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이메일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471842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713470" y="42258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마일리지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2513906" y="350353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13244" y="37462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13905" y="399650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513243" y="424728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13243" y="450166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513242" y="47539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026876" y="5170940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이전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433753" y="5170939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26362863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312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관리자 </a:t>
            </a:r>
            <a:r>
              <a:rPr lang="ko-KR" altLang="en-US" smtClean="0"/>
              <a:t>페이지 </a:t>
            </a:r>
            <a:r>
              <a:rPr lang="en-US" altLang="ko-KR"/>
              <a:t>– </a:t>
            </a:r>
            <a:r>
              <a:rPr lang="ko-KR" altLang="en-US" smtClean="0"/>
              <a:t>상품목록</a:t>
            </a:r>
            <a:endParaRPr lang="ko-KR" altLang="en-US"/>
          </a:p>
          <a:p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</a:t>
            </a:r>
            <a:r>
              <a:rPr lang="ko-KR" altLang="en-US" sz="800"/>
              <a:t>명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상품번호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분</a:t>
            </a:r>
            <a:r>
              <a:rPr lang="ko-KR" altLang="en-US" sz="800"/>
              <a:t>류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등록</a:t>
            </a:r>
            <a:r>
              <a:rPr lang="ko-KR" altLang="en-US" sz="800"/>
              <a:t>일</a:t>
            </a:r>
            <a:endParaRPr lang="ko-KR" altLang="en-US" sz="8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911548" y="5459256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322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</a:t>
            </a:r>
            <a:r>
              <a:rPr lang="ko-KR" altLang="en-US" sz="800"/>
              <a:t>명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상품번호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분</a:t>
            </a:r>
            <a:r>
              <a:rPr lang="ko-KR" altLang="en-US" sz="800"/>
              <a:t>류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등록</a:t>
            </a:r>
            <a:r>
              <a:rPr lang="ko-KR" altLang="en-US" sz="800"/>
              <a:t>일</a:t>
            </a:r>
            <a:endParaRPr lang="ko-KR" altLang="en-US" sz="8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911548" y="5459256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조립컴퓨터</a:t>
            </a:r>
            <a:endParaRPr lang="ko-KR" altLang="en-US" sz="9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컴퓨터부품</a:t>
            </a:r>
            <a:endParaRPr lang="ko-KR" altLang="en-US" sz="900" dirty="0"/>
          </a:p>
        </p:txBody>
      </p:sp>
      <p:sp>
        <p:nvSpPr>
          <p:cNvPr id="59" name="직사각형 58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CPU</a:t>
            </a:r>
            <a:endParaRPr lang="ko-KR" altLang="en-US" sz="900" dirty="0"/>
          </a:p>
        </p:txBody>
      </p:sp>
      <p:sp>
        <p:nvSpPr>
          <p:cNvPr id="61" name="직사각형 60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63" name="직사각형 62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RAM</a:t>
            </a:r>
            <a:endParaRPr lang="ko-KR" altLang="en-US" sz="900" dirty="0"/>
          </a:p>
        </p:txBody>
      </p:sp>
      <p:sp>
        <p:nvSpPr>
          <p:cNvPr id="65" name="직사각형 64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저장</a:t>
            </a:r>
            <a:r>
              <a:rPr lang="ko-KR" altLang="en-US" sz="900"/>
              <a:t>소</a:t>
            </a:r>
            <a:endParaRPr lang="ko-KR" altLang="en-US" sz="900" dirty="0"/>
          </a:p>
        </p:txBody>
      </p:sp>
      <p:sp>
        <p:nvSpPr>
          <p:cNvPr id="67" name="직사각형 66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그래픽</a:t>
            </a:r>
            <a:endParaRPr lang="ko-KR" altLang="en-US" sz="900" dirty="0"/>
          </a:p>
        </p:txBody>
      </p:sp>
      <p:sp>
        <p:nvSpPr>
          <p:cNvPr id="71" name="직사각형 70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파워</a:t>
            </a:r>
            <a:endParaRPr lang="ko-KR" altLang="en-US" sz="900" dirty="0"/>
          </a:p>
        </p:txBody>
      </p:sp>
      <p:sp>
        <p:nvSpPr>
          <p:cNvPr id="6" name="직사각형 5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77" name="TextBox 76"/>
          <p:cNvSpPr txBox="1"/>
          <p:nvPr/>
        </p:nvSpPr>
        <p:spPr>
          <a:xfrm>
            <a:off x="777268" y="1243914"/>
            <a:ext cx="383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관리자 </a:t>
            </a:r>
            <a:r>
              <a:rPr lang="ko-KR" altLang="en-US" smtClean="0"/>
              <a:t>페이지 </a:t>
            </a:r>
            <a:r>
              <a:rPr lang="en-US" altLang="ko-KR"/>
              <a:t>– </a:t>
            </a:r>
            <a:r>
              <a:rPr lang="ko-KR" altLang="en-US" smtClean="0"/>
              <a:t>상품등록</a:t>
            </a:r>
            <a:r>
              <a:rPr lang="en-US" altLang="ko-KR" smtClean="0"/>
              <a:t>(</a:t>
            </a:r>
            <a:r>
              <a:rPr lang="ko-KR" altLang="en-US" smtClean="0"/>
              <a:t>조립컴</a:t>
            </a:r>
            <a:r>
              <a:rPr lang="en-US" altLang="ko-KR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74000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</a:t>
            </a:r>
            <a:r>
              <a:rPr lang="ko-KR" altLang="en-US" sz="800"/>
              <a:t>명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상품번호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분</a:t>
            </a:r>
            <a:r>
              <a:rPr lang="ko-KR" altLang="en-US" sz="800"/>
              <a:t>류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등록</a:t>
            </a:r>
            <a:r>
              <a:rPr lang="ko-KR" altLang="en-US" sz="800"/>
              <a:t>일</a:t>
            </a:r>
            <a:endParaRPr lang="ko-KR" altLang="en-US" sz="8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911548" y="5459256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조립컴퓨터</a:t>
            </a:r>
            <a:endParaRPr lang="ko-KR" alt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컴퓨터부품</a:t>
            </a:r>
            <a:endParaRPr lang="ko-KR" altLang="en-US" sz="900" b="1" dirty="0"/>
          </a:p>
        </p:txBody>
      </p:sp>
      <p:sp>
        <p:nvSpPr>
          <p:cNvPr id="59" name="직사각형 58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6" name="직사각형 5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77268" y="1243914"/>
            <a:ext cx="383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관리자 </a:t>
            </a:r>
            <a:r>
              <a:rPr lang="ko-KR" altLang="en-US" smtClean="0"/>
              <a:t>페이지 </a:t>
            </a:r>
            <a:r>
              <a:rPr lang="en-US" altLang="ko-KR"/>
              <a:t>– </a:t>
            </a:r>
            <a:r>
              <a:rPr lang="ko-KR" altLang="en-US" smtClean="0"/>
              <a:t>상품등록</a:t>
            </a:r>
            <a:r>
              <a:rPr lang="en-US" altLang="ko-KR" smtClean="0"/>
              <a:t>(</a:t>
            </a:r>
            <a:r>
              <a:rPr lang="ko-KR" altLang="en-US" smtClean="0"/>
              <a:t>부품</a:t>
            </a:r>
            <a:r>
              <a:rPr lang="en-US" altLang="ko-KR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1274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</a:t>
            </a:r>
            <a:r>
              <a:rPr lang="ko-KR" altLang="en-US" sz="800"/>
              <a:t>명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상품번호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분</a:t>
            </a:r>
            <a:r>
              <a:rPr lang="ko-KR" altLang="en-US" sz="800"/>
              <a:t>류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등록</a:t>
            </a:r>
            <a:r>
              <a:rPr lang="ko-KR" altLang="en-US" sz="800"/>
              <a:t>일</a:t>
            </a:r>
            <a:endParaRPr lang="ko-KR" altLang="en-US" sz="8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911548" y="5459256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</a:t>
            </a:r>
            <a:r>
              <a:rPr lang="ko-KR" altLang="en-US" smtClean="0">
                <a:solidFill>
                  <a:schemeClr val="tx1"/>
                </a:solidFill>
              </a:rPr>
              <a:t>상세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59" name="직사각형 58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CPU</a:t>
            </a:r>
            <a:endParaRPr lang="ko-KR" altLang="en-US" sz="900" dirty="0"/>
          </a:p>
        </p:txBody>
      </p:sp>
      <p:sp>
        <p:nvSpPr>
          <p:cNvPr id="61" name="직사각형 60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63" name="직사각형 62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RAM</a:t>
            </a:r>
            <a:endParaRPr lang="ko-KR" altLang="en-US" sz="900" dirty="0"/>
          </a:p>
        </p:txBody>
      </p:sp>
      <p:sp>
        <p:nvSpPr>
          <p:cNvPr id="65" name="직사각형 64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저장</a:t>
            </a:r>
            <a:r>
              <a:rPr lang="ko-KR" altLang="en-US" sz="900"/>
              <a:t>소</a:t>
            </a:r>
            <a:endParaRPr lang="ko-KR" altLang="en-US" sz="900" dirty="0"/>
          </a:p>
        </p:txBody>
      </p:sp>
      <p:sp>
        <p:nvSpPr>
          <p:cNvPr id="67" name="직사각형 66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그래픽</a:t>
            </a:r>
            <a:endParaRPr lang="ko-KR" altLang="en-US" sz="900" dirty="0"/>
          </a:p>
        </p:txBody>
      </p:sp>
      <p:sp>
        <p:nvSpPr>
          <p:cNvPr id="71" name="직사각형 70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파워</a:t>
            </a:r>
            <a:endParaRPr lang="ko-KR" altLang="en-US" sz="900" dirty="0"/>
          </a:p>
        </p:txBody>
      </p:sp>
      <p:sp>
        <p:nvSpPr>
          <p:cNvPr id="6" name="직사각형 5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77" name="TextBox 76"/>
          <p:cNvSpPr txBox="1"/>
          <p:nvPr/>
        </p:nvSpPr>
        <p:spPr>
          <a:xfrm>
            <a:off x="777268" y="1243914"/>
            <a:ext cx="383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관리자 </a:t>
            </a:r>
            <a:r>
              <a:rPr lang="ko-KR" altLang="en-US" smtClean="0"/>
              <a:t>페이지 </a:t>
            </a:r>
            <a:r>
              <a:rPr lang="en-US" altLang="ko-KR"/>
              <a:t>– </a:t>
            </a:r>
            <a:r>
              <a:rPr lang="ko-KR" altLang="en-US" smtClean="0"/>
              <a:t>상품상세</a:t>
            </a:r>
            <a:r>
              <a:rPr lang="en-US" altLang="ko-KR" smtClean="0"/>
              <a:t>(</a:t>
            </a:r>
            <a:r>
              <a:rPr lang="ko-KR" altLang="en-US" smtClean="0"/>
              <a:t>조립컴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84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</a:t>
            </a:r>
            <a:r>
              <a:rPr lang="ko-KR" altLang="en-US" sz="800"/>
              <a:t>명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상품번호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분</a:t>
            </a:r>
            <a:r>
              <a:rPr lang="ko-KR" altLang="en-US" sz="800"/>
              <a:t>류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등록</a:t>
            </a:r>
            <a:r>
              <a:rPr lang="ko-KR" altLang="en-US" sz="800"/>
              <a:t>일</a:t>
            </a:r>
            <a:endParaRPr lang="ko-KR" altLang="en-US" sz="8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911548" y="5459256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상세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59" name="직사각형 58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6" name="직사각형 5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삭</a:t>
            </a:r>
            <a:r>
              <a:rPr lang="ko-KR" altLang="en-US" sz="1000">
                <a:solidFill>
                  <a:schemeClr val="bg1"/>
                </a:solidFill>
              </a:rPr>
              <a:t>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77268" y="1243914"/>
            <a:ext cx="383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관리자 </a:t>
            </a:r>
            <a:r>
              <a:rPr lang="ko-KR" altLang="en-US" smtClean="0"/>
              <a:t>페이지 </a:t>
            </a:r>
            <a:r>
              <a:rPr lang="en-US" altLang="ko-KR"/>
              <a:t>– </a:t>
            </a:r>
            <a:r>
              <a:rPr lang="ko-KR" altLang="en-US" smtClean="0"/>
              <a:t>상품등록</a:t>
            </a:r>
            <a:r>
              <a:rPr lang="en-US" altLang="ko-KR" smtClean="0"/>
              <a:t>(</a:t>
            </a:r>
            <a:r>
              <a:rPr lang="ko-KR" altLang="en-US" smtClean="0"/>
              <a:t>부품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3992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</a:t>
            </a:r>
            <a:r>
              <a:rPr lang="ko-KR" altLang="en-US" b="1" dirty="0"/>
              <a:t>견적문의관리</a:t>
            </a:r>
            <a:r>
              <a:rPr lang="ko-KR" altLang="en-US" dirty="0"/>
              <a:t>       주문관리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348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페이지 </a:t>
            </a:r>
            <a:r>
              <a:rPr lang="en-US" altLang="ko-KR" dirty="0"/>
              <a:t>– </a:t>
            </a:r>
            <a:r>
              <a:rPr lang="ko-KR" altLang="en-US" dirty="0"/>
              <a:t>견적문의관리 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57886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63145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13470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6214737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52735" y="3636264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1713470" y="389101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713470" y="41349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437381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6209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85161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50754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5304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53535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68130" y="5617384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713470" y="39101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4395879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713470" y="46340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713470" y="48626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1713470" y="50912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531980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713470" y="4157754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</p:spTree>
    <p:extLst>
      <p:ext uri="{BB962C8B-B14F-4D97-AF65-F5344CB8AC3E}">
        <p14:creationId xmlns:p14="http://schemas.microsoft.com/office/powerpoint/2010/main" val="22917430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</a:t>
            </a:r>
            <a:r>
              <a:rPr lang="ko-KR" altLang="en-US" b="1" dirty="0"/>
              <a:t>견적문의관리</a:t>
            </a:r>
            <a:r>
              <a:rPr lang="ko-KR" altLang="en-US" dirty="0"/>
              <a:t>       주문관리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348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페이지 </a:t>
            </a:r>
            <a:r>
              <a:rPr lang="en-US" altLang="ko-KR" dirty="0"/>
              <a:t>– </a:t>
            </a:r>
            <a:r>
              <a:rPr lang="ko-KR" altLang="en-US" dirty="0"/>
              <a:t>견적문의관리 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49" name="직선 연결선 48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cxnSp>
        <p:nvCxnSpPr>
          <p:cNvPr id="52" name="직선 연결선 51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56" name="직사각형 55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</p:spTree>
    <p:extLst>
      <p:ext uri="{BB962C8B-B14F-4D97-AF65-F5344CB8AC3E}">
        <p14:creationId xmlns:p14="http://schemas.microsoft.com/office/powerpoint/2010/main" val="2971454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2089442" y="2516875"/>
            <a:ext cx="7876296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03.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흐름도</a:t>
            </a:r>
            <a:r>
              <a:rPr lang="ko-KR" altLang="en-US" sz="32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Flow</a:t>
            </a:r>
            <a:r>
              <a:rPr lang="en-US" altLang="ko-KR" sz="40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Chart</a:t>
            </a:r>
            <a:endParaRPr lang="en-US" altLang="ko-KR" sz="4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724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주문관리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4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</a:t>
            </a:r>
            <a:r>
              <a:rPr lang="ko-KR" altLang="en-US" b="1" dirty="0"/>
              <a:t>주문관리</a:t>
            </a:r>
            <a:r>
              <a:rPr lang="ko-KR" altLang="en-US" dirty="0"/>
              <a:t>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xmlns="" id="{3FF6B1A3-38F2-4B49-8D68-6EC80DE52C81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7"/>
          <a:ext cx="7239687" cy="263359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0370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810127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713873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214162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866274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  <a:gridCol w="898358">
                  <a:extLst>
                    <a:ext uri="{9D8B030D-6E8A-4147-A177-3AD203B41FA5}">
                      <a16:colId xmlns:a16="http://schemas.microsoft.com/office/drawing/2014/main" xmlns="" val="2277025614"/>
                    </a:ext>
                  </a:extLst>
                </a:gridCol>
                <a:gridCol w="905730">
                  <a:extLst>
                    <a:ext uri="{9D8B030D-6E8A-4147-A177-3AD203B41FA5}">
                      <a16:colId xmlns:a16="http://schemas.microsoft.com/office/drawing/2014/main" xmlns="" val="1891608752"/>
                    </a:ext>
                  </a:extLst>
                </a:gridCol>
              </a:tblGrid>
              <a:tr h="376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배송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41414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주문관리 </a:t>
            </a:r>
            <a:r>
              <a:rPr lang="en-US" altLang="ko-KR" sz="1600" dirty="0"/>
              <a:t>– </a:t>
            </a:r>
            <a:r>
              <a:rPr lang="ko-KR" altLang="en-US" sz="1600" dirty="0"/>
              <a:t>상세보기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</a:t>
            </a:r>
            <a:r>
              <a:rPr lang="ko-KR" altLang="en-US" b="1" dirty="0"/>
              <a:t>주문관리</a:t>
            </a:r>
            <a:r>
              <a:rPr lang="ko-KR" altLang="en-US" dirty="0"/>
              <a:t>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xmlns="" id="{BC010E0B-BF91-4513-88F8-AD0D73ED0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43187"/>
              </p:ext>
            </p:extLst>
          </p:nvPr>
        </p:nvGraphicFramePr>
        <p:xfrm>
          <a:off x="1034131" y="3009983"/>
          <a:ext cx="7055856" cy="160334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799432">
                  <a:extLst>
                    <a:ext uri="{9D8B030D-6E8A-4147-A177-3AD203B41FA5}">
                      <a16:colId xmlns:a16="http://schemas.microsoft.com/office/drawing/2014/main" xmlns="" val="2797634151"/>
                    </a:ext>
                  </a:extLst>
                </a:gridCol>
                <a:gridCol w="641684">
                  <a:extLst>
                    <a:ext uri="{9D8B030D-6E8A-4147-A177-3AD203B41FA5}">
                      <a16:colId xmlns:a16="http://schemas.microsoft.com/office/drawing/2014/main" xmlns="" val="3149050501"/>
                    </a:ext>
                  </a:extLst>
                </a:gridCol>
                <a:gridCol w="649705">
                  <a:extLst>
                    <a:ext uri="{9D8B030D-6E8A-4147-A177-3AD203B41FA5}">
                      <a16:colId xmlns:a16="http://schemas.microsoft.com/office/drawing/2014/main" xmlns="" val="2202958376"/>
                    </a:ext>
                  </a:extLst>
                </a:gridCol>
                <a:gridCol w="1283369">
                  <a:extLst>
                    <a:ext uri="{9D8B030D-6E8A-4147-A177-3AD203B41FA5}">
                      <a16:colId xmlns:a16="http://schemas.microsoft.com/office/drawing/2014/main" xmlns="" val="1699699687"/>
                    </a:ext>
                  </a:extLst>
                </a:gridCol>
                <a:gridCol w="1035720">
                  <a:extLst>
                    <a:ext uri="{9D8B030D-6E8A-4147-A177-3AD203B41FA5}">
                      <a16:colId xmlns:a16="http://schemas.microsoft.com/office/drawing/2014/main" xmlns="" val="2879348820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xmlns="" val="310636346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xmlns="" val="3968176647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xmlns="" val="2027859809"/>
                    </a:ext>
                  </a:extLst>
                </a:gridCol>
              </a:tblGrid>
              <a:tr h="322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운송장등록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33786919"/>
                  </a:ext>
                </a:extLst>
              </a:tr>
              <a:tr h="322500"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93007161"/>
                  </a:ext>
                </a:extLst>
              </a:tr>
              <a:tr h="32250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3854635"/>
                  </a:ext>
                </a:extLst>
              </a:tr>
              <a:tr h="63584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배송지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7583683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5B359D79-797B-4E16-B020-74D819A3A06A}"/>
              </a:ext>
            </a:extLst>
          </p:cNvPr>
          <p:cNvSpPr/>
          <p:nvPr/>
        </p:nvSpPr>
        <p:spPr>
          <a:xfrm>
            <a:off x="3176336" y="3379963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택배회사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C2B27300-E4D7-432C-8323-7A4536CAC072}"/>
              </a:ext>
            </a:extLst>
          </p:cNvPr>
          <p:cNvSpPr/>
          <p:nvPr/>
        </p:nvSpPr>
        <p:spPr>
          <a:xfrm>
            <a:off x="3176336" y="3690686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운송장번호</a:t>
            </a:r>
          </a:p>
        </p:txBody>
      </p:sp>
    </p:spTree>
    <p:extLst>
      <p:ext uri="{BB962C8B-B14F-4D97-AF65-F5344CB8AC3E}">
        <p14:creationId xmlns:p14="http://schemas.microsoft.com/office/powerpoint/2010/main" val="35746252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/>
              <a:t>A/S </a:t>
            </a:r>
            <a:r>
              <a:rPr lang="ko-KR" altLang="en-US" sz="1600" dirty="0"/>
              <a:t>관리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주문관리       </a:t>
            </a:r>
            <a:r>
              <a:rPr lang="en-US" altLang="ko-KR" b="1" dirty="0"/>
              <a:t>AS</a:t>
            </a:r>
            <a:r>
              <a:rPr lang="ko-KR" altLang="en-US" b="1" dirty="0"/>
              <a:t>관리</a:t>
            </a:r>
          </a:p>
        </p:txBody>
      </p:sp>
      <p:graphicFrame>
        <p:nvGraphicFramePr>
          <p:cNvPr id="22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6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:a16="http://schemas.microsoft.com/office/drawing/2014/main" xmlns="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88291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/>
              <a:t>A/S </a:t>
            </a:r>
            <a:r>
              <a:rPr lang="ko-KR" altLang="en-US" sz="1600" dirty="0"/>
              <a:t>관리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주문관리       </a:t>
            </a:r>
            <a:r>
              <a:rPr lang="en-US" altLang="ko-KR" b="1" dirty="0"/>
              <a:t>AS</a:t>
            </a:r>
            <a:r>
              <a:rPr lang="ko-KR" altLang="en-US" b="1" dirty="0"/>
              <a:t>관리</a:t>
            </a:r>
          </a:p>
        </p:txBody>
      </p:sp>
      <p:graphicFrame>
        <p:nvGraphicFramePr>
          <p:cNvPr id="22" name="표 17">
            <a:extLst>
              <a:ext uri="{FF2B5EF4-FFF2-40B4-BE49-F238E27FC236}">
                <a16:creationId xmlns:a16="http://schemas.microsoft.com/office/drawing/2014/main" xmlns="" id="{8A2E7E0F-3395-4629-BCB2-233634C623F2}"/>
              </a:ext>
            </a:extLst>
          </p:cNvPr>
          <p:cNvGraphicFramePr>
            <a:graphicFrameLocks noGrp="1"/>
          </p:cNvGraphicFramePr>
          <p:nvPr/>
        </p:nvGraphicFramePr>
        <p:xfrm>
          <a:off x="977985" y="2879197"/>
          <a:ext cx="7168147" cy="7893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:a16="http://schemas.microsoft.com/office/drawing/2014/main" xmlns="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AEB876C-5FAA-4C4A-84E0-B7AC452892AF}"/>
              </a:ext>
            </a:extLst>
          </p:cNvPr>
          <p:cNvSpPr/>
          <p:nvPr/>
        </p:nvSpPr>
        <p:spPr>
          <a:xfrm>
            <a:off x="978568" y="3875902"/>
            <a:ext cx="7167564" cy="19393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 </a:t>
            </a:r>
            <a:r>
              <a:rPr lang="ko-KR" altLang="en-US" dirty="0"/>
              <a:t>구매일</a:t>
            </a:r>
            <a:r>
              <a:rPr lang="en-US" altLang="ko-KR" dirty="0"/>
              <a:t> / </a:t>
            </a:r>
            <a:r>
              <a:rPr lang="ko-KR" altLang="en-US" dirty="0"/>
              <a:t>상품명 </a:t>
            </a:r>
            <a:r>
              <a:rPr lang="en-US" altLang="ko-KR" dirty="0"/>
              <a:t>/ </a:t>
            </a:r>
            <a:r>
              <a:rPr lang="ko-KR" altLang="en-US" dirty="0"/>
              <a:t>신청내용</a:t>
            </a:r>
          </a:p>
        </p:txBody>
      </p:sp>
    </p:spTree>
    <p:extLst>
      <p:ext uri="{BB962C8B-B14F-4D97-AF65-F5344CB8AC3E}">
        <p14:creationId xmlns:p14="http://schemas.microsoft.com/office/powerpoint/2010/main" val="2692522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08788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1896856"/>
            <a:ext cx="926617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06.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4000" i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Implement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Screen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004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주문관리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페이지</a:t>
            </a:r>
          </a:p>
        </p:txBody>
      </p:sp>
    </p:spTree>
    <p:extLst>
      <p:ext uri="{BB962C8B-B14F-4D97-AF65-F5344CB8AC3E}">
        <p14:creationId xmlns:p14="http://schemas.microsoft.com/office/powerpoint/2010/main" val="302254538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88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927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7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흐름도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Flow Chart</a:t>
            </a:r>
          </a:p>
        </p:txBody>
      </p:sp>
    </p:spTree>
    <p:extLst>
      <p:ext uri="{BB962C8B-B14F-4D97-AF65-F5344CB8AC3E}">
        <p14:creationId xmlns:p14="http://schemas.microsoft.com/office/powerpoint/2010/main" val="92009756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20996241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</p:spTree>
    <p:extLst>
      <p:ext uri="{BB962C8B-B14F-4D97-AF65-F5344CB8AC3E}">
        <p14:creationId xmlns:p14="http://schemas.microsoft.com/office/powerpoint/2010/main" val="3821294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569807" y="1824378"/>
            <a:ext cx="1107506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04.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ERD</a:t>
            </a:r>
            <a:r>
              <a:rPr lang="en-US" altLang="ko-KR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Entity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Relationship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Diagram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69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12811140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1785</Words>
  <Application>Microsoft Office PowerPoint</Application>
  <PresentationFormat>사용자 지정</PresentationFormat>
  <Paragraphs>830</Paragraphs>
  <Slides>71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71</vt:i4>
      </vt:variant>
    </vt:vector>
  </HeadingPairs>
  <TitlesOfParts>
    <vt:vector size="72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507-14</cp:lastModifiedBy>
  <cp:revision>126</cp:revision>
  <dcterms:created xsi:type="dcterms:W3CDTF">2019-02-08T07:37:09Z</dcterms:created>
  <dcterms:modified xsi:type="dcterms:W3CDTF">2020-04-02T01:55:11Z</dcterms:modified>
</cp:coreProperties>
</file>