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4" r:id="rId2"/>
    <p:sldId id="305" r:id="rId3"/>
    <p:sldId id="307" r:id="rId4"/>
    <p:sldId id="316" r:id="rId5"/>
    <p:sldId id="317" r:id="rId6"/>
    <p:sldId id="308" r:id="rId7"/>
    <p:sldId id="318" r:id="rId8"/>
    <p:sldId id="306" r:id="rId9"/>
    <p:sldId id="319" r:id="rId10"/>
    <p:sldId id="310" r:id="rId11"/>
    <p:sldId id="320" r:id="rId12"/>
    <p:sldId id="309" r:id="rId13"/>
    <p:sldId id="322" r:id="rId14"/>
    <p:sldId id="323" r:id="rId15"/>
    <p:sldId id="324" r:id="rId16"/>
    <p:sldId id="325" r:id="rId17"/>
    <p:sldId id="327" r:id="rId18"/>
    <p:sldId id="328" r:id="rId19"/>
    <p:sldId id="326" r:id="rId20"/>
    <p:sldId id="331" r:id="rId21"/>
    <p:sldId id="329" r:id="rId22"/>
    <p:sldId id="332" r:id="rId23"/>
    <p:sldId id="333" r:id="rId24"/>
    <p:sldId id="330" r:id="rId25"/>
    <p:sldId id="321" r:id="rId26"/>
    <p:sldId id="311" r:id="rId27"/>
    <p:sldId id="312" r:id="rId28"/>
    <p:sldId id="313" r:id="rId29"/>
    <p:sldId id="314" r:id="rId30"/>
    <p:sldId id="31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96"/>
    <a:srgbClr val="214473"/>
    <a:srgbClr val="1E5C8B"/>
    <a:srgbClr val="132843"/>
    <a:srgbClr val="132741"/>
    <a:srgbClr val="245F8E"/>
    <a:srgbClr val="17456B"/>
    <a:srgbClr val="0C192A"/>
    <a:srgbClr val="152A47"/>
    <a:srgbClr val="1E5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2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-84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17759" y="660401"/>
            <a:ext cx="11535682" cy="6197600"/>
            <a:chOff x="417759" y="660401"/>
            <a:chExt cx="11535682" cy="6197600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7638" y="3439683"/>
              <a:ext cx="1186609" cy="1186609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937" y="931696"/>
              <a:ext cx="1364810" cy="1364810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79" y="3415805"/>
              <a:ext cx="1616285" cy="1616285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7146" y="5600700"/>
              <a:ext cx="736295" cy="736295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1671" y="1399770"/>
              <a:ext cx="594423" cy="594423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59" y="5689600"/>
              <a:ext cx="865758" cy="865758"/>
            </a:xfrm>
            <a:prstGeom prst="rect">
              <a:avLst/>
            </a:prstGeom>
          </p:spPr>
        </p:pic>
        <p:sp>
          <p:nvSpPr>
            <p:cNvPr id="4" name="양쪽 모서리가 둥근 사각형 3"/>
            <p:cNvSpPr/>
            <p:nvPr/>
          </p:nvSpPr>
          <p:spPr>
            <a:xfrm>
              <a:off x="1986155" y="660401"/>
              <a:ext cx="8220816" cy="4614178"/>
            </a:xfrm>
            <a:prstGeom prst="round2SameRect">
              <a:avLst>
                <a:gd name="adj1" fmla="val 6623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>
              <a:off x="2191786" y="881743"/>
              <a:ext cx="7809549" cy="4392836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양쪽 모서리가 둥근 사각형 6"/>
            <p:cNvSpPr/>
            <p:nvPr/>
          </p:nvSpPr>
          <p:spPr>
            <a:xfrm rot="16200000">
              <a:off x="2497335" y="4703865"/>
              <a:ext cx="156907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 rot="5400000" flipH="1">
              <a:off x="9537759" y="4703864"/>
              <a:ext cx="156905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양쪽 모서리가 둥근 사각형 8"/>
            <p:cNvSpPr/>
            <p:nvPr/>
          </p:nvSpPr>
          <p:spPr>
            <a:xfrm rot="16200000">
              <a:off x="6017548" y="2481983"/>
              <a:ext cx="156905" cy="5742089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다리꼴 9"/>
            <p:cNvSpPr/>
            <p:nvPr/>
          </p:nvSpPr>
          <p:spPr>
            <a:xfrm>
              <a:off x="1189705" y="5431480"/>
              <a:ext cx="9812590" cy="1426521"/>
            </a:xfrm>
            <a:prstGeom prst="trapezoid">
              <a:avLst>
                <a:gd name="adj" fmla="val 5454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다리꼴 10"/>
            <p:cNvSpPr/>
            <p:nvPr/>
          </p:nvSpPr>
          <p:spPr>
            <a:xfrm>
              <a:off x="1986155" y="5702172"/>
              <a:ext cx="8279223" cy="1155829"/>
            </a:xfrm>
            <a:prstGeom prst="trapezoid">
              <a:avLst>
                <a:gd name="adj" fmla="val 4640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2792008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평행 사변형 12"/>
            <p:cNvSpPr/>
            <p:nvPr/>
          </p:nvSpPr>
          <p:spPr>
            <a:xfrm>
              <a:off x="2673131" y="620958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평행 사변형 13"/>
            <p:cNvSpPr/>
            <p:nvPr/>
          </p:nvSpPr>
          <p:spPr>
            <a:xfrm>
              <a:off x="2548851" y="6514626"/>
              <a:ext cx="844345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평행 사변형 14"/>
            <p:cNvSpPr/>
            <p:nvPr/>
          </p:nvSpPr>
          <p:spPr>
            <a:xfrm>
              <a:off x="342961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평행 사변형 15"/>
            <p:cNvSpPr/>
            <p:nvPr/>
          </p:nvSpPr>
          <p:spPr>
            <a:xfrm>
              <a:off x="384340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평행 사변형 16"/>
            <p:cNvSpPr/>
            <p:nvPr/>
          </p:nvSpPr>
          <p:spPr>
            <a:xfrm>
              <a:off x="425719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평행 사변형 17"/>
            <p:cNvSpPr/>
            <p:nvPr/>
          </p:nvSpPr>
          <p:spPr>
            <a:xfrm>
              <a:off x="4670988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>
              <a:off x="5084778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>
              <a:off x="5498568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다리꼴 20"/>
            <p:cNvSpPr/>
            <p:nvPr/>
          </p:nvSpPr>
          <p:spPr>
            <a:xfrm>
              <a:off x="5940398" y="5912910"/>
              <a:ext cx="3747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/>
            <p:cNvSpPr/>
            <p:nvPr/>
          </p:nvSpPr>
          <p:spPr>
            <a:xfrm flipH="1">
              <a:off x="8887923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solidFill>
                    <a:schemeClr val="bg1"/>
                  </a:solidFill>
                </a:rPr>
                <a:t>START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평행 사변형 32"/>
            <p:cNvSpPr/>
            <p:nvPr/>
          </p:nvSpPr>
          <p:spPr>
            <a:xfrm flipH="1">
              <a:off x="8476703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평행 사변형 33"/>
            <p:cNvSpPr/>
            <p:nvPr/>
          </p:nvSpPr>
          <p:spPr>
            <a:xfrm flipH="1">
              <a:off x="806291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평행 사변형 34"/>
            <p:cNvSpPr/>
            <p:nvPr/>
          </p:nvSpPr>
          <p:spPr>
            <a:xfrm flipH="1">
              <a:off x="764912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평행 사변형 35"/>
            <p:cNvSpPr/>
            <p:nvPr/>
          </p:nvSpPr>
          <p:spPr>
            <a:xfrm flipH="1">
              <a:off x="7235334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평행 사변형 36"/>
            <p:cNvSpPr/>
            <p:nvPr/>
          </p:nvSpPr>
          <p:spPr>
            <a:xfrm flipH="1">
              <a:off x="6821545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평행 사변형 37"/>
            <p:cNvSpPr/>
            <p:nvPr/>
          </p:nvSpPr>
          <p:spPr>
            <a:xfrm flipH="1">
              <a:off x="6407755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평행 사변형 39"/>
            <p:cNvSpPr/>
            <p:nvPr/>
          </p:nvSpPr>
          <p:spPr>
            <a:xfrm>
              <a:off x="332380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평행 사변형 40"/>
            <p:cNvSpPr/>
            <p:nvPr/>
          </p:nvSpPr>
          <p:spPr>
            <a:xfrm>
              <a:off x="373759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평행 사변형 41"/>
            <p:cNvSpPr/>
            <p:nvPr/>
          </p:nvSpPr>
          <p:spPr>
            <a:xfrm>
              <a:off x="415138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평행 사변형 42"/>
            <p:cNvSpPr/>
            <p:nvPr/>
          </p:nvSpPr>
          <p:spPr>
            <a:xfrm>
              <a:off x="4565178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평행 사변형 43"/>
            <p:cNvSpPr/>
            <p:nvPr/>
          </p:nvSpPr>
          <p:spPr>
            <a:xfrm>
              <a:off x="4978967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평행 사변형 44"/>
            <p:cNvSpPr/>
            <p:nvPr/>
          </p:nvSpPr>
          <p:spPr>
            <a:xfrm>
              <a:off x="5392757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사다리꼴 45"/>
            <p:cNvSpPr/>
            <p:nvPr/>
          </p:nvSpPr>
          <p:spPr>
            <a:xfrm>
              <a:off x="5890666" y="6208406"/>
              <a:ext cx="4824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평행 사변형 46"/>
            <p:cNvSpPr/>
            <p:nvPr/>
          </p:nvSpPr>
          <p:spPr>
            <a:xfrm flipH="1">
              <a:off x="9015780" y="620840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H="1">
              <a:off x="8604560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평행 사변형 48"/>
            <p:cNvSpPr/>
            <p:nvPr/>
          </p:nvSpPr>
          <p:spPr>
            <a:xfrm flipH="1">
              <a:off x="819077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평행 사변형 49"/>
            <p:cNvSpPr/>
            <p:nvPr/>
          </p:nvSpPr>
          <p:spPr>
            <a:xfrm flipH="1">
              <a:off x="777698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평행 사변형 50"/>
            <p:cNvSpPr/>
            <p:nvPr/>
          </p:nvSpPr>
          <p:spPr>
            <a:xfrm flipH="1">
              <a:off x="7363191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평행 사변형 51"/>
            <p:cNvSpPr/>
            <p:nvPr/>
          </p:nvSpPr>
          <p:spPr>
            <a:xfrm flipH="1">
              <a:off x="6949402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평행 사변형 52"/>
            <p:cNvSpPr/>
            <p:nvPr/>
          </p:nvSpPr>
          <p:spPr>
            <a:xfrm flipH="1">
              <a:off x="6535612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평행 사변형 53"/>
            <p:cNvSpPr/>
            <p:nvPr/>
          </p:nvSpPr>
          <p:spPr>
            <a:xfrm>
              <a:off x="348625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>
              <a:off x="390004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>
              <a:off x="43138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>
              <a:off x="472762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>
              <a:off x="514141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평행 사변형 60"/>
            <p:cNvSpPr/>
            <p:nvPr/>
          </p:nvSpPr>
          <p:spPr>
            <a:xfrm flipH="1">
              <a:off x="9159535" y="651462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평행 사변형 61"/>
            <p:cNvSpPr/>
            <p:nvPr/>
          </p:nvSpPr>
          <p:spPr>
            <a:xfrm flipH="1">
              <a:off x="8748315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833452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9207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750694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709315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6679367" y="651462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6185764" y="6514626"/>
              <a:ext cx="374797" cy="172394"/>
            </a:xfrm>
            <a:prstGeom prst="parallelogram">
              <a:avLst>
                <a:gd name="adj" fmla="val 12462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>
              <a:off x="5681356" y="6519259"/>
              <a:ext cx="374797" cy="172394"/>
            </a:xfrm>
            <a:prstGeom prst="parallelogram">
              <a:avLst>
                <a:gd name="adj" fmla="val 17164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1197401" y="5417071"/>
              <a:ext cx="9034631" cy="1426521"/>
            </a:xfrm>
            <a:custGeom>
              <a:avLst/>
              <a:gdLst>
                <a:gd name="connsiteX0" fmla="*/ 64770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47700 w 7962900"/>
                <a:gd name="connsiteY3" fmla="*/ 0 h 1257300"/>
                <a:gd name="connsiteX0" fmla="*/ 68128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81280 w 7962900"/>
                <a:gd name="connsiteY3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2900" h="1257300">
                  <a:moveTo>
                    <a:pt x="681280" y="0"/>
                  </a:moveTo>
                  <a:lnTo>
                    <a:pt x="0" y="1257300"/>
                  </a:lnTo>
                  <a:lnTo>
                    <a:pt x="7962900" y="12700"/>
                  </a:lnTo>
                  <a:lnTo>
                    <a:pt x="681280" y="0"/>
                  </a:ln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4200055" y="3828578"/>
            <a:ext cx="3585645" cy="1050229"/>
            <a:chOff x="4200055" y="3828578"/>
            <a:chExt cx="3585645" cy="1050229"/>
          </a:xfrm>
        </p:grpSpPr>
        <p:cxnSp>
          <p:nvCxnSpPr>
            <p:cNvPr id="105" name="직선 연결선 104"/>
            <p:cNvCxnSpPr/>
            <p:nvPr/>
          </p:nvCxnSpPr>
          <p:spPr>
            <a:xfrm>
              <a:off x="4200055" y="4092652"/>
              <a:ext cx="324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4437700" y="4597842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rot="5400000">
              <a:off x="6949191" y="437713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5400000">
              <a:off x="6452765" y="432605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5400000">
              <a:off x="4226761" y="438645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rot="5400000">
              <a:off x="4757626" y="4439428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5400000">
              <a:off x="5257382" y="436521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5400000">
              <a:off x="5681764" y="4332578"/>
              <a:ext cx="100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rot="5400000">
              <a:off x="5910462" y="4428807"/>
              <a:ext cx="9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928BE64D-A24F-42CB-B298-FBF49719BA3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3665" b="31541"/>
          <a:stretch/>
        </p:blipFill>
        <p:spPr>
          <a:xfrm>
            <a:off x="3373965" y="1685574"/>
            <a:ext cx="5618353" cy="195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33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1281114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05.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Wire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Frame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61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087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전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1157488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후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257594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조립컴퓨터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 전체     사무용    게이밍용 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전문가용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en-US" altLang="ko-KR" sz="1400" smtClean="0">
                <a:solidFill>
                  <a:schemeClr val="tx1"/>
                </a:solidFill>
              </a:rPr>
              <a:t>   </a:t>
            </a:r>
            <a:r>
              <a:rPr lang="ko-KR" altLang="en-US" sz="1400" smtClean="0">
                <a:solidFill>
                  <a:schemeClr val="tx1"/>
                </a:solidFill>
              </a:rPr>
              <a:t>인터넷방송용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가정용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505967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조립컴퓨터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 전체     사무용    게이밍용 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전문가용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en-US" altLang="ko-KR" sz="1400" smtClean="0">
                <a:solidFill>
                  <a:schemeClr val="tx1"/>
                </a:solidFill>
              </a:rPr>
              <a:t>   </a:t>
            </a:r>
            <a:r>
              <a:rPr lang="ko-KR" altLang="en-US" sz="1400" smtClean="0">
                <a:solidFill>
                  <a:schemeClr val="tx1"/>
                </a:solidFill>
              </a:rPr>
              <a:t>인터넷방송용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가정용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720045" y="4241073"/>
            <a:ext cx="3290607" cy="836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</a:rPr>
              <a:t>PC </a:t>
            </a:r>
            <a:r>
              <a:rPr lang="ko-KR" altLang="en-US" sz="1600" smtClean="0">
                <a:solidFill>
                  <a:schemeClr val="tx1"/>
                </a:solidFill>
              </a:rPr>
              <a:t>추가 옵션</a:t>
            </a:r>
            <a:endParaRPr lang="en-US" altLang="ko-KR" sz="1600" smtClean="0">
              <a:solidFill>
                <a:schemeClr val="tx1"/>
              </a:solidFill>
            </a:endParaRPr>
          </a:p>
          <a:p>
            <a:r>
              <a:rPr lang="en-US" altLang="ko-KR" sz="1600" smtClean="0">
                <a:solidFill>
                  <a:schemeClr val="tx1"/>
                </a:solidFill>
              </a:rPr>
              <a:t>(</a:t>
            </a:r>
            <a:r>
              <a:rPr lang="ko-KR" altLang="en-US" sz="1600" smtClean="0">
                <a:solidFill>
                  <a:schemeClr val="tx1"/>
                </a:solidFill>
              </a:rPr>
              <a:t>윈도우 설치</a:t>
            </a:r>
            <a:r>
              <a:rPr lang="en-US" altLang="ko-KR" sz="1600" smtClean="0">
                <a:solidFill>
                  <a:schemeClr val="tx1"/>
                </a:solidFill>
              </a:rPr>
              <a:t>, </a:t>
            </a:r>
            <a:r>
              <a:rPr lang="ko-KR" altLang="en-US" sz="1600" smtClean="0">
                <a:solidFill>
                  <a:schemeClr val="tx1"/>
                </a:solidFill>
              </a:rPr>
              <a:t>램 추가 등</a:t>
            </a:r>
            <a:r>
              <a:rPr lang="en-US" altLang="ko-KR" sz="1600" smtClean="0">
                <a:solidFill>
                  <a:schemeClr val="tx1"/>
                </a:solidFill>
              </a:rPr>
              <a:t>) 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1193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종류 </a:t>
            </a:r>
            <a:r>
              <a:rPr lang="en-US" altLang="ko-KR" sz="1400" smtClean="0">
                <a:solidFill>
                  <a:schemeClr val="tx1"/>
                </a:solidFill>
              </a:rPr>
              <a:t>: </a:t>
            </a:r>
            <a:r>
              <a:rPr lang="ko-KR" altLang="en-US" sz="1400" smtClean="0">
                <a:solidFill>
                  <a:schemeClr val="tx1"/>
                </a:solidFill>
              </a:rPr>
              <a:t>사무용</a:t>
            </a:r>
            <a:r>
              <a:rPr lang="en-US" altLang="ko-KR" sz="1400" smtClean="0">
                <a:solidFill>
                  <a:schemeClr val="tx1"/>
                </a:solidFill>
              </a:rPr>
              <a:t/>
            </a:r>
            <a:br>
              <a:rPr lang="en-US" altLang="ko-KR" sz="1400" smtClean="0">
                <a:solidFill>
                  <a:schemeClr val="tx1"/>
                </a:solidFill>
              </a:rPr>
            </a:br>
            <a:r>
              <a:rPr lang="ko-KR" altLang="en-US" sz="1400" smtClean="0">
                <a:solidFill>
                  <a:schemeClr val="tx1"/>
                </a:solidFill>
              </a:rPr>
              <a:t>상품명 </a:t>
            </a:r>
            <a:r>
              <a:rPr lang="en-US" altLang="ko-KR" sz="1400" smtClean="0">
                <a:solidFill>
                  <a:schemeClr val="tx1"/>
                </a:solidFill>
              </a:rPr>
              <a:t>: </a:t>
            </a:r>
            <a:r>
              <a:rPr lang="ko-KR" altLang="en-US" sz="1400" smtClean="0">
                <a:solidFill>
                  <a:schemeClr val="tx1"/>
                </a:solidFill>
              </a:rPr>
              <a:t>이젠</a:t>
            </a:r>
            <a:r>
              <a:rPr lang="en-US" altLang="ko-KR" sz="1400" smtClean="0">
                <a:solidFill>
                  <a:schemeClr val="tx1"/>
                </a:solidFill>
              </a:rPr>
              <a:t>SE </a:t>
            </a:r>
            <a:r>
              <a:rPr lang="ko-KR" altLang="en-US" sz="1400" smtClean="0">
                <a:solidFill>
                  <a:schemeClr val="tx1"/>
                </a:solidFill>
              </a:rPr>
              <a:t>사무용컴퓨터</a:t>
            </a:r>
            <a:endParaRPr lang="en-US" altLang="ko-KR" sz="1400" smtClean="0">
              <a:solidFill>
                <a:schemeClr val="tx1"/>
              </a:solidFill>
            </a:endParaRPr>
          </a:p>
          <a:p>
            <a:r>
              <a:rPr lang="en-US" altLang="ko-KR" sz="1400" smtClean="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400" smtClean="0">
                <a:solidFill>
                  <a:schemeClr val="tx1"/>
                </a:solidFill>
              </a:rPr>
              <a:t>등의 컴퓨터 구성 요소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923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컴퓨터부품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mtClean="0">
                <a:solidFill>
                  <a:schemeClr val="tx1"/>
                </a:solidFill>
              </a:rPr>
              <a:t>	</a:t>
            </a:r>
            <a:r>
              <a:rPr lang="ko-KR" altLang="en-US" sz="1400" smtClean="0">
                <a:solidFill>
                  <a:schemeClr val="tx1"/>
                </a:solidFill>
              </a:rPr>
              <a:t>메인보드</a:t>
            </a:r>
            <a:r>
              <a:rPr lang="en-US" altLang="ko-KR" sz="1400" smtClean="0">
                <a:solidFill>
                  <a:schemeClr val="tx1"/>
                </a:solidFill>
              </a:rPr>
              <a:t> CPU </a:t>
            </a:r>
            <a:r>
              <a:rPr lang="ko-KR" altLang="en-US" sz="1400" smtClean="0">
                <a:solidFill>
                  <a:schemeClr val="tx1"/>
                </a:solidFill>
              </a:rPr>
              <a:t>그래픽카드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메모리카드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저장장치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파워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케이스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쿨러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주변기기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4134036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컴퓨터목록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209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상품명</a:t>
            </a:r>
            <a:r>
              <a:rPr lang="en-US" altLang="ko-KR" sz="1400" smtClean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400" smtClean="0">
                <a:solidFill>
                  <a:schemeClr val="tx1"/>
                </a:solidFill>
              </a:rPr>
              <a:t>수량변</a:t>
            </a:r>
            <a:r>
              <a:rPr lang="ko-KR" altLang="en-US" sz="1400">
                <a:solidFill>
                  <a:schemeClr val="tx1"/>
                </a:solidFill>
              </a:rPr>
              <a:t>경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207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312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관리자 </a:t>
            </a:r>
            <a:r>
              <a:rPr lang="ko-KR" altLang="en-US" smtClean="0"/>
              <a:t>페이지 </a:t>
            </a:r>
            <a:r>
              <a:rPr lang="en-US" altLang="ko-KR"/>
              <a:t>– </a:t>
            </a:r>
            <a:r>
              <a:rPr lang="ko-KR" altLang="en-US" smtClean="0"/>
              <a:t>상품목록</a:t>
            </a:r>
            <a:endParaRPr lang="ko-KR" altLang="en-US"/>
          </a:p>
          <a:p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</a:t>
            </a:r>
            <a:r>
              <a:rPr lang="ko-KR" altLang="en-US" sz="800"/>
              <a:t>명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상품번호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분</a:t>
            </a:r>
            <a:r>
              <a:rPr lang="ko-KR" altLang="en-US" sz="800"/>
              <a:t>류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등록</a:t>
            </a:r>
            <a:r>
              <a:rPr lang="ko-KR" altLang="en-US" sz="800"/>
              <a:t>일</a:t>
            </a:r>
            <a:endParaRPr lang="ko-KR" altLang="en-US" sz="8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911548" y="5459256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676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목차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Table of contents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1592706D-EFAE-4144-BFA1-6735E09271FD}"/>
              </a:ext>
            </a:extLst>
          </p:cNvPr>
          <p:cNvGrpSpPr/>
          <p:nvPr/>
        </p:nvGrpSpPr>
        <p:grpSpPr>
          <a:xfrm>
            <a:off x="2118166" y="1260253"/>
            <a:ext cx="7955668" cy="4738190"/>
            <a:chOff x="426720" y="865632"/>
            <a:chExt cx="11387328" cy="5754624"/>
          </a:xfrm>
        </p:grpSpPr>
        <p:sp>
          <p:nvSpPr>
            <p:cNvPr id="17" name="양쪽 모서리가 둥근 사각형 5">
              <a:extLst>
                <a:ext uri="{FF2B5EF4-FFF2-40B4-BE49-F238E27FC236}">
                  <a16:creationId xmlns="" xmlns:a16="http://schemas.microsoft.com/office/drawing/2014/main" id="{8078EBE2-80A2-4C73-B338-3BF0725D8C61}"/>
                </a:ext>
              </a:extLst>
            </p:cNvPr>
            <p:cNvSpPr/>
            <p:nvPr/>
          </p:nvSpPr>
          <p:spPr>
            <a:xfrm>
              <a:off x="426720" y="1170432"/>
              <a:ext cx="11387328" cy="5449824"/>
            </a:xfrm>
            <a:prstGeom prst="round2SameRect">
              <a:avLst>
                <a:gd name="adj1" fmla="val 0"/>
                <a:gd name="adj2" fmla="val 240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dist="254000" dir="5400000" sx="97000" sy="9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개요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요구사항정의서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흐름도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en-US" altLang="ko-KR" sz="2000" dirty="0">
                  <a:solidFill>
                    <a:schemeClr val="tx1"/>
                  </a:solidFill>
                </a:rPr>
                <a:t>ERD</a:t>
              </a: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화면설계서</a:t>
              </a:r>
            </a:p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" name="양쪽 모서리가 둥근 사각형 4">
              <a:extLst>
                <a:ext uri="{FF2B5EF4-FFF2-40B4-BE49-F238E27FC236}">
                  <a16:creationId xmlns="" xmlns:a16="http://schemas.microsoft.com/office/drawing/2014/main" id="{39BAB469-719B-4B91-8479-8CE11BC8E6B9}"/>
                </a:ext>
              </a:extLst>
            </p:cNvPr>
            <p:cNvSpPr/>
            <p:nvPr/>
          </p:nvSpPr>
          <p:spPr>
            <a:xfrm>
              <a:off x="426720" y="865632"/>
              <a:ext cx="11387328" cy="304800"/>
            </a:xfrm>
            <a:prstGeom prst="round2SameRect">
              <a:avLst>
                <a:gd name="adj1" fmla="val 44667"/>
                <a:gd name="adj2" fmla="val 0"/>
              </a:avLst>
            </a:prstGeom>
            <a:solidFill>
              <a:srgbClr val="411F42"/>
            </a:solidFill>
            <a:ln>
              <a:noFill/>
            </a:ln>
            <a:effectLst>
              <a:outerShdw dist="762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39F1B524-4CC7-4E30-816B-3723A5813198}"/>
                </a:ext>
              </a:extLst>
            </p:cNvPr>
            <p:cNvSpPr/>
            <p:nvPr/>
          </p:nvSpPr>
          <p:spPr>
            <a:xfrm>
              <a:off x="1187760" y="988416"/>
              <a:ext cx="1015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="" xmlns:a16="http://schemas.microsoft.com/office/drawing/2014/main" id="{9F7C7939-334C-4B6E-8334-1DAF6166C2BD}"/>
                </a:ext>
              </a:extLst>
            </p:cNvPr>
            <p:cNvSpPr/>
            <p:nvPr/>
          </p:nvSpPr>
          <p:spPr>
            <a:xfrm>
              <a:off x="578741" y="988416"/>
              <a:ext cx="72000" cy="72000"/>
            </a:xfrm>
            <a:prstGeom prst="ellipse">
              <a:avLst/>
            </a:prstGeom>
            <a:solidFill>
              <a:srgbClr val="FF6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="" xmlns:a16="http://schemas.microsoft.com/office/drawing/2014/main" id="{3ACF8C7F-31C0-4E48-9500-11CA0520BEC1}"/>
                </a:ext>
              </a:extLst>
            </p:cNvPr>
            <p:cNvSpPr/>
            <p:nvPr/>
          </p:nvSpPr>
          <p:spPr>
            <a:xfrm>
              <a:off x="768619" y="98841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="" xmlns:a16="http://schemas.microsoft.com/office/drawing/2014/main" id="{CDF524C5-87D1-45D8-B459-FDB2C64EC2DD}"/>
                </a:ext>
              </a:extLst>
            </p:cNvPr>
            <p:cNvSpPr/>
            <p:nvPr/>
          </p:nvSpPr>
          <p:spPr>
            <a:xfrm>
              <a:off x="958496" y="988416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081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</a:t>
            </a:r>
            <a:r>
              <a:rPr lang="ko-KR" altLang="en-US" sz="800"/>
              <a:t>명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상품번호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분</a:t>
            </a:r>
            <a:r>
              <a:rPr lang="ko-KR" altLang="en-US" sz="800"/>
              <a:t>류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등록</a:t>
            </a:r>
            <a:r>
              <a:rPr lang="ko-KR" altLang="en-US" sz="800"/>
              <a:t>일</a:t>
            </a:r>
            <a:endParaRPr lang="ko-KR" altLang="en-US" sz="8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911548" y="5459256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조립컴퓨터</a:t>
            </a:r>
            <a:endParaRPr lang="ko-KR" altLang="en-US" sz="9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컴퓨터부품</a:t>
            </a:r>
            <a:endParaRPr lang="ko-KR" altLang="en-US" sz="900" dirty="0"/>
          </a:p>
        </p:txBody>
      </p:sp>
      <p:sp>
        <p:nvSpPr>
          <p:cNvPr id="59" name="직사각형 58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CPU</a:t>
            </a:r>
            <a:endParaRPr lang="ko-KR" altLang="en-US" sz="900" dirty="0"/>
          </a:p>
        </p:txBody>
      </p:sp>
      <p:sp>
        <p:nvSpPr>
          <p:cNvPr id="61" name="직사각형 60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63" name="직사각형 62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RAM</a:t>
            </a:r>
            <a:endParaRPr lang="ko-KR" altLang="en-US" sz="900" dirty="0"/>
          </a:p>
        </p:txBody>
      </p:sp>
      <p:sp>
        <p:nvSpPr>
          <p:cNvPr id="65" name="직사각형 64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저장</a:t>
            </a:r>
            <a:r>
              <a:rPr lang="ko-KR" altLang="en-US" sz="900"/>
              <a:t>소</a:t>
            </a:r>
            <a:endParaRPr lang="ko-KR" altLang="en-US" sz="900" dirty="0"/>
          </a:p>
        </p:txBody>
      </p:sp>
      <p:sp>
        <p:nvSpPr>
          <p:cNvPr id="67" name="직사각형 66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그래픽</a:t>
            </a:r>
            <a:endParaRPr lang="ko-KR" altLang="en-US" sz="900" dirty="0"/>
          </a:p>
        </p:txBody>
      </p:sp>
      <p:sp>
        <p:nvSpPr>
          <p:cNvPr id="71" name="직사각형 70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파워</a:t>
            </a:r>
            <a:endParaRPr lang="ko-KR" altLang="en-US" sz="900" dirty="0"/>
          </a:p>
        </p:txBody>
      </p:sp>
      <p:sp>
        <p:nvSpPr>
          <p:cNvPr id="6" name="직사각형 5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77" name="TextBox 76"/>
          <p:cNvSpPr txBox="1"/>
          <p:nvPr/>
        </p:nvSpPr>
        <p:spPr>
          <a:xfrm>
            <a:off x="777268" y="1243914"/>
            <a:ext cx="383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관리자 </a:t>
            </a:r>
            <a:r>
              <a:rPr lang="ko-KR" altLang="en-US" smtClean="0"/>
              <a:t>페이지 </a:t>
            </a:r>
            <a:r>
              <a:rPr lang="en-US" altLang="ko-KR"/>
              <a:t>– </a:t>
            </a:r>
            <a:r>
              <a:rPr lang="ko-KR" altLang="en-US" smtClean="0"/>
              <a:t>상품등록</a:t>
            </a:r>
            <a:r>
              <a:rPr lang="en-US" altLang="ko-KR" smtClean="0"/>
              <a:t>(</a:t>
            </a:r>
            <a:r>
              <a:rPr lang="ko-KR" altLang="en-US" smtClean="0"/>
              <a:t>조립컴</a:t>
            </a:r>
            <a:r>
              <a:rPr lang="en-US" altLang="ko-KR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818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</a:t>
            </a:r>
            <a:r>
              <a:rPr lang="ko-KR" altLang="en-US" sz="800"/>
              <a:t>명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상품번호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분</a:t>
            </a:r>
            <a:r>
              <a:rPr lang="ko-KR" altLang="en-US" sz="800"/>
              <a:t>류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등록</a:t>
            </a:r>
            <a:r>
              <a:rPr lang="ko-KR" altLang="en-US" sz="800"/>
              <a:t>일</a:t>
            </a:r>
            <a:endParaRPr lang="ko-KR" altLang="en-US" sz="8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911548" y="5459256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조립컴퓨터</a:t>
            </a:r>
            <a:endParaRPr lang="ko-KR" alt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컴퓨터부품</a:t>
            </a:r>
            <a:endParaRPr lang="ko-KR" altLang="en-US" sz="900" b="1" dirty="0"/>
          </a:p>
        </p:txBody>
      </p:sp>
      <p:sp>
        <p:nvSpPr>
          <p:cNvPr id="59" name="직사각형 58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6" name="직사각형 5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77268" y="1243914"/>
            <a:ext cx="383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관리자 </a:t>
            </a:r>
            <a:r>
              <a:rPr lang="ko-KR" altLang="en-US" smtClean="0"/>
              <a:t>페이지 </a:t>
            </a:r>
            <a:r>
              <a:rPr lang="en-US" altLang="ko-KR"/>
              <a:t>– </a:t>
            </a:r>
            <a:r>
              <a:rPr lang="ko-KR" altLang="en-US" smtClean="0"/>
              <a:t>상품등록</a:t>
            </a:r>
            <a:r>
              <a:rPr lang="en-US" altLang="ko-KR" smtClean="0"/>
              <a:t>(</a:t>
            </a:r>
            <a:r>
              <a:rPr lang="ko-KR" altLang="en-US" smtClean="0"/>
              <a:t>부품</a:t>
            </a:r>
            <a:r>
              <a:rPr lang="en-US" altLang="ko-KR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7683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</a:t>
            </a:r>
            <a:r>
              <a:rPr lang="ko-KR" altLang="en-US" sz="800"/>
              <a:t>명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상품번호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분</a:t>
            </a:r>
            <a:r>
              <a:rPr lang="ko-KR" altLang="en-US" sz="800"/>
              <a:t>류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등록</a:t>
            </a:r>
            <a:r>
              <a:rPr lang="ko-KR" altLang="en-US" sz="800"/>
              <a:t>일</a:t>
            </a:r>
            <a:endParaRPr lang="ko-KR" altLang="en-US" sz="8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911548" y="5459256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</a:t>
            </a:r>
            <a:r>
              <a:rPr lang="ko-KR" altLang="en-US" smtClean="0">
                <a:solidFill>
                  <a:schemeClr val="tx1"/>
                </a:solidFill>
              </a:rPr>
              <a:t>상세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59" name="직사각형 58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CPU</a:t>
            </a:r>
            <a:endParaRPr lang="ko-KR" altLang="en-US" sz="900" dirty="0"/>
          </a:p>
        </p:txBody>
      </p:sp>
      <p:sp>
        <p:nvSpPr>
          <p:cNvPr id="61" name="직사각형 60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63" name="직사각형 62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RAM</a:t>
            </a:r>
            <a:endParaRPr lang="ko-KR" altLang="en-US" sz="900" dirty="0"/>
          </a:p>
        </p:txBody>
      </p:sp>
      <p:sp>
        <p:nvSpPr>
          <p:cNvPr id="65" name="직사각형 64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저장</a:t>
            </a:r>
            <a:r>
              <a:rPr lang="ko-KR" altLang="en-US" sz="900"/>
              <a:t>소</a:t>
            </a:r>
            <a:endParaRPr lang="ko-KR" altLang="en-US" sz="900" dirty="0"/>
          </a:p>
        </p:txBody>
      </p:sp>
      <p:sp>
        <p:nvSpPr>
          <p:cNvPr id="67" name="직사각형 66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그래픽</a:t>
            </a:r>
            <a:endParaRPr lang="ko-KR" altLang="en-US" sz="900" dirty="0"/>
          </a:p>
        </p:txBody>
      </p:sp>
      <p:sp>
        <p:nvSpPr>
          <p:cNvPr id="71" name="직사각형 70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파워</a:t>
            </a:r>
            <a:endParaRPr lang="ko-KR" altLang="en-US" sz="900" dirty="0"/>
          </a:p>
        </p:txBody>
      </p:sp>
      <p:sp>
        <p:nvSpPr>
          <p:cNvPr id="6" name="직사각형 5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77" name="TextBox 76"/>
          <p:cNvSpPr txBox="1"/>
          <p:nvPr/>
        </p:nvSpPr>
        <p:spPr>
          <a:xfrm>
            <a:off x="777268" y="1243914"/>
            <a:ext cx="383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관리자 </a:t>
            </a:r>
            <a:r>
              <a:rPr lang="ko-KR" altLang="en-US" smtClean="0"/>
              <a:t>페이지 </a:t>
            </a:r>
            <a:r>
              <a:rPr lang="en-US" altLang="ko-KR"/>
              <a:t>– </a:t>
            </a:r>
            <a:r>
              <a:rPr lang="ko-KR" altLang="en-US" smtClean="0"/>
              <a:t>상품상세</a:t>
            </a:r>
            <a:r>
              <a:rPr lang="en-US" altLang="ko-KR" smtClean="0"/>
              <a:t>(</a:t>
            </a:r>
            <a:r>
              <a:rPr lang="ko-KR" altLang="en-US" smtClean="0"/>
              <a:t>조립컴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462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</a:t>
            </a:r>
            <a:r>
              <a:rPr lang="ko-KR" altLang="en-US" sz="800"/>
              <a:t>명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상품번호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분</a:t>
            </a:r>
            <a:r>
              <a:rPr lang="ko-KR" altLang="en-US" sz="800"/>
              <a:t>류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등록</a:t>
            </a:r>
            <a:r>
              <a:rPr lang="ko-KR" altLang="en-US" sz="800"/>
              <a:t>일</a:t>
            </a:r>
            <a:endParaRPr lang="ko-KR" altLang="en-US" sz="8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911548" y="5459256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상세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59" name="직사각형 58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6" name="직사각형 5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삭</a:t>
            </a:r>
            <a:r>
              <a:rPr lang="ko-KR" altLang="en-US" sz="1000">
                <a:solidFill>
                  <a:schemeClr val="bg1"/>
                </a:solidFill>
              </a:rPr>
              <a:t>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77268" y="1243914"/>
            <a:ext cx="383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관리자 </a:t>
            </a:r>
            <a:r>
              <a:rPr lang="ko-KR" altLang="en-US" smtClean="0"/>
              <a:t>페이지 </a:t>
            </a:r>
            <a:r>
              <a:rPr lang="en-US" altLang="ko-KR"/>
              <a:t>– </a:t>
            </a:r>
            <a:r>
              <a:rPr lang="ko-KR" altLang="en-US" smtClean="0"/>
              <a:t>상품등록</a:t>
            </a:r>
            <a:r>
              <a:rPr lang="en-US" altLang="ko-KR" smtClean="0"/>
              <a:t>(</a:t>
            </a:r>
            <a:r>
              <a:rPr lang="ko-KR" altLang="en-US" smtClean="0"/>
              <a:t>부품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784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관리자 페이지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</a:t>
            </a:r>
            <a:r>
              <a:rPr lang="ko-KR" altLang="en-US" sz="800"/>
              <a:t>명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상품번호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분</a:t>
            </a:r>
            <a:r>
              <a:rPr lang="ko-KR" altLang="en-US" sz="800"/>
              <a:t>류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등록</a:t>
            </a:r>
            <a:r>
              <a:rPr lang="ko-KR" altLang="en-US" sz="800"/>
              <a:t>일</a:t>
            </a:r>
            <a:endParaRPr lang="ko-KR" altLang="en-US" sz="8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911548" y="5459256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683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1896856"/>
            <a:ext cx="926617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06.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4000" i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Implement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Screen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004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88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9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77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209962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25537" y="2500098"/>
            <a:ext cx="616360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01.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개요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74889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</p:spTree>
    <p:extLst>
      <p:ext uri="{BB962C8B-B14F-4D97-AF65-F5344CB8AC3E}">
        <p14:creationId xmlns:p14="http://schemas.microsoft.com/office/powerpoint/2010/main" val="3821294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개요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430841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574577" y="1824378"/>
            <a:ext cx="8906026" cy="282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02. </a:t>
            </a:r>
            <a:r>
              <a:rPr lang="ko-KR" altLang="en-US" sz="4400" i="1" dirty="0">
                <a:solidFill>
                  <a:schemeClr val="bg2">
                    <a:lumMod val="25000"/>
                  </a:schemeClr>
                </a:solidFill>
              </a:rPr>
              <a:t>요구사항정의서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Requirement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Definition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25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</p:spTree>
    <p:extLst>
      <p:ext uri="{BB962C8B-B14F-4D97-AF65-F5344CB8AC3E}">
        <p14:creationId xmlns:p14="http://schemas.microsoft.com/office/powerpoint/2010/main" val="1666272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2089442" y="2516875"/>
            <a:ext cx="7876296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03.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흐름도</a:t>
            </a:r>
            <a:r>
              <a:rPr lang="ko-KR" altLang="en-US" sz="32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Flow</a:t>
            </a:r>
            <a:r>
              <a:rPr lang="en-US" altLang="ko-KR" sz="40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Chart</a:t>
            </a:r>
            <a:endParaRPr lang="en-US" altLang="ko-KR" sz="4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72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흐름도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Flow Chart</a:t>
            </a:r>
          </a:p>
        </p:txBody>
      </p:sp>
    </p:spTree>
    <p:extLst>
      <p:ext uri="{BB962C8B-B14F-4D97-AF65-F5344CB8AC3E}">
        <p14:creationId xmlns:p14="http://schemas.microsoft.com/office/powerpoint/2010/main" val="920097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569807" y="1824378"/>
            <a:ext cx="1107506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04.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ERD</a:t>
            </a:r>
            <a:r>
              <a:rPr lang="en-US" altLang="ko-KR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Entity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Relationship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Diagram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6933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517</Words>
  <Application>Microsoft Office PowerPoint</Application>
  <PresentationFormat>사용자 지정</PresentationFormat>
  <Paragraphs>282</Paragraphs>
  <Slides>30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507-14</cp:lastModifiedBy>
  <cp:revision>124</cp:revision>
  <dcterms:created xsi:type="dcterms:W3CDTF">2019-02-08T07:37:09Z</dcterms:created>
  <dcterms:modified xsi:type="dcterms:W3CDTF">2020-04-02T01:47:30Z</dcterms:modified>
</cp:coreProperties>
</file>