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3"/>
  </p:notesMasterIdLst>
  <p:sldIdLst>
    <p:sldId id="407" r:id="rId2"/>
    <p:sldId id="305" r:id="rId3"/>
    <p:sldId id="307" r:id="rId4"/>
    <p:sldId id="316" r:id="rId5"/>
    <p:sldId id="317" r:id="rId6"/>
    <p:sldId id="411" r:id="rId7"/>
    <p:sldId id="412" r:id="rId8"/>
    <p:sldId id="439" r:id="rId9"/>
    <p:sldId id="440" r:id="rId10"/>
    <p:sldId id="318" r:id="rId11"/>
    <p:sldId id="408" r:id="rId12"/>
    <p:sldId id="319" r:id="rId13"/>
    <p:sldId id="310" r:id="rId14"/>
    <p:sldId id="446" r:id="rId15"/>
    <p:sldId id="445" r:id="rId16"/>
    <p:sldId id="450" r:id="rId17"/>
    <p:sldId id="451" r:id="rId18"/>
    <p:sldId id="452" r:id="rId19"/>
    <p:sldId id="453" r:id="rId20"/>
    <p:sldId id="454" r:id="rId21"/>
    <p:sldId id="320" r:id="rId22"/>
    <p:sldId id="349" r:id="rId23"/>
    <p:sldId id="414" r:id="rId24"/>
    <p:sldId id="415" r:id="rId25"/>
    <p:sldId id="345" r:id="rId26"/>
    <p:sldId id="416" r:id="rId27"/>
    <p:sldId id="417" r:id="rId28"/>
    <p:sldId id="418" r:id="rId29"/>
    <p:sldId id="419" r:id="rId30"/>
    <p:sldId id="420" r:id="rId31"/>
    <p:sldId id="421" r:id="rId32"/>
    <p:sldId id="346" r:id="rId33"/>
    <p:sldId id="433" r:id="rId34"/>
    <p:sldId id="434" r:id="rId35"/>
    <p:sldId id="435" r:id="rId36"/>
    <p:sldId id="436" r:id="rId37"/>
    <p:sldId id="409" r:id="rId38"/>
    <p:sldId id="410" r:id="rId39"/>
    <p:sldId id="389" r:id="rId40"/>
    <p:sldId id="390" r:id="rId41"/>
    <p:sldId id="397" r:id="rId42"/>
    <p:sldId id="322" r:id="rId43"/>
    <p:sldId id="422" r:id="rId44"/>
    <p:sldId id="423" r:id="rId45"/>
    <p:sldId id="424" r:id="rId46"/>
    <p:sldId id="425" r:id="rId47"/>
    <p:sldId id="426" r:id="rId48"/>
    <p:sldId id="427" r:id="rId49"/>
    <p:sldId id="428" r:id="rId50"/>
    <p:sldId id="429" r:id="rId51"/>
    <p:sldId id="430" r:id="rId52"/>
    <p:sldId id="383" r:id="rId53"/>
    <p:sldId id="329" r:id="rId54"/>
    <p:sldId id="347" r:id="rId55"/>
    <p:sldId id="431" r:id="rId56"/>
    <p:sldId id="432" r:id="rId57"/>
    <p:sldId id="323" r:id="rId58"/>
    <p:sldId id="396" r:id="rId59"/>
    <p:sldId id="348" r:id="rId60"/>
    <p:sldId id="437" r:id="rId61"/>
    <p:sldId id="438" r:id="rId62"/>
    <p:sldId id="402" r:id="rId63"/>
    <p:sldId id="441" r:id="rId64"/>
    <p:sldId id="442" r:id="rId65"/>
    <p:sldId id="443" r:id="rId66"/>
    <p:sldId id="444" r:id="rId67"/>
    <p:sldId id="325" r:id="rId68"/>
    <p:sldId id="326" r:id="rId69"/>
    <p:sldId id="327" r:id="rId70"/>
    <p:sldId id="330" r:id="rId71"/>
    <p:sldId id="309" r:id="rId72"/>
    <p:sldId id="321" r:id="rId73"/>
    <p:sldId id="324" r:id="rId74"/>
    <p:sldId id="311" r:id="rId75"/>
    <p:sldId id="312" r:id="rId76"/>
    <p:sldId id="313" r:id="rId77"/>
    <p:sldId id="449" r:id="rId78"/>
    <p:sldId id="314" r:id="rId79"/>
    <p:sldId id="447" r:id="rId80"/>
    <p:sldId id="448" r:id="rId81"/>
    <p:sldId id="315" r:id="rId8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096"/>
    <a:srgbClr val="214473"/>
    <a:srgbClr val="1E5C8B"/>
    <a:srgbClr val="132843"/>
    <a:srgbClr val="132741"/>
    <a:srgbClr val="245F8E"/>
    <a:srgbClr val="17456B"/>
    <a:srgbClr val="0C192A"/>
    <a:srgbClr val="152A47"/>
    <a:srgbClr val="1E5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5883" autoAdjust="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830BA-6F33-4CCF-B10E-4E57CDFDCD46}" type="datetimeFigureOut">
              <a:rPr lang="ko-KR" altLang="en-US" smtClean="0"/>
              <a:t>2020-04-10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65E37-1BF2-4202-A037-A1637B1798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87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17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99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9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009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869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65E37-1BF2-4202-A037-A1637B1798C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777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2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49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1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9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01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51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1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4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0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17759" y="660401"/>
            <a:ext cx="11535682" cy="6197600"/>
            <a:chOff x="417759" y="660401"/>
            <a:chExt cx="11535682" cy="6197600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7638" y="3439683"/>
              <a:ext cx="1186609" cy="1186609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937" y="931696"/>
              <a:ext cx="1364810" cy="1364810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79" y="3415805"/>
              <a:ext cx="1616285" cy="1616285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7146" y="5600700"/>
              <a:ext cx="736295" cy="73629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1671" y="1399770"/>
              <a:ext cx="594423" cy="594423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759" y="5689600"/>
              <a:ext cx="865758" cy="865758"/>
            </a:xfrm>
            <a:prstGeom prst="rect">
              <a:avLst/>
            </a:prstGeom>
          </p:spPr>
        </p:pic>
        <p:sp>
          <p:nvSpPr>
            <p:cNvPr id="4" name="양쪽 모서리가 둥근 사각형 3"/>
            <p:cNvSpPr/>
            <p:nvPr/>
          </p:nvSpPr>
          <p:spPr>
            <a:xfrm>
              <a:off x="1986155" y="660401"/>
              <a:ext cx="8220816" cy="4614178"/>
            </a:xfrm>
            <a:prstGeom prst="round2SameRect">
              <a:avLst>
                <a:gd name="adj1" fmla="val 6623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2191786" y="881743"/>
              <a:ext cx="7809549" cy="4392836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 rot="16200000">
              <a:off x="2497335" y="4703865"/>
              <a:ext cx="156907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 rot="5400000" flipH="1">
              <a:off x="9537759" y="4703864"/>
              <a:ext cx="156905" cy="1298332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 rot="16200000">
              <a:off x="6017548" y="2481983"/>
              <a:ext cx="156905" cy="5742089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shade val="67500"/>
                    <a:satMod val="115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다리꼴 9"/>
            <p:cNvSpPr/>
            <p:nvPr/>
          </p:nvSpPr>
          <p:spPr>
            <a:xfrm>
              <a:off x="1189705" y="5431480"/>
              <a:ext cx="9812590" cy="1426521"/>
            </a:xfrm>
            <a:prstGeom prst="trapezoid">
              <a:avLst>
                <a:gd name="adj" fmla="val 5454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1986155" y="5702172"/>
              <a:ext cx="8279223" cy="1155829"/>
            </a:xfrm>
            <a:prstGeom prst="trapezoid">
              <a:avLst>
                <a:gd name="adj" fmla="val 46405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평행 사변형 11"/>
            <p:cNvSpPr/>
            <p:nvPr/>
          </p:nvSpPr>
          <p:spPr>
            <a:xfrm>
              <a:off x="2792008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평행 사변형 12"/>
            <p:cNvSpPr/>
            <p:nvPr/>
          </p:nvSpPr>
          <p:spPr>
            <a:xfrm>
              <a:off x="2673131" y="620958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평행 사변형 13"/>
            <p:cNvSpPr/>
            <p:nvPr/>
          </p:nvSpPr>
          <p:spPr>
            <a:xfrm>
              <a:off x="2548851" y="6514626"/>
              <a:ext cx="844345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평행 사변형 14"/>
            <p:cNvSpPr/>
            <p:nvPr/>
          </p:nvSpPr>
          <p:spPr>
            <a:xfrm>
              <a:off x="342961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평행 사변형 15"/>
            <p:cNvSpPr/>
            <p:nvPr/>
          </p:nvSpPr>
          <p:spPr>
            <a:xfrm>
              <a:off x="384340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평행 사변형 16"/>
            <p:cNvSpPr/>
            <p:nvPr/>
          </p:nvSpPr>
          <p:spPr>
            <a:xfrm>
              <a:off x="4257199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/>
            <p:cNvSpPr/>
            <p:nvPr/>
          </p:nvSpPr>
          <p:spPr>
            <a:xfrm>
              <a:off x="4670988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/>
            <p:cNvSpPr/>
            <p:nvPr/>
          </p:nvSpPr>
          <p:spPr>
            <a:xfrm>
              <a:off x="5084778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평행 사변형 19"/>
            <p:cNvSpPr/>
            <p:nvPr/>
          </p:nvSpPr>
          <p:spPr>
            <a:xfrm>
              <a:off x="5498568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다리꼴 20"/>
            <p:cNvSpPr/>
            <p:nvPr/>
          </p:nvSpPr>
          <p:spPr>
            <a:xfrm>
              <a:off x="5940398" y="5912910"/>
              <a:ext cx="3747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/>
            <p:cNvSpPr/>
            <p:nvPr/>
          </p:nvSpPr>
          <p:spPr>
            <a:xfrm flipH="1">
              <a:off x="8887923" y="5912910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solidFill>
                    <a:schemeClr val="bg1"/>
                  </a:solidFill>
                </a:rPr>
                <a:t>START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평행 사변형 32"/>
            <p:cNvSpPr/>
            <p:nvPr/>
          </p:nvSpPr>
          <p:spPr>
            <a:xfrm flipH="1">
              <a:off x="8476703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평행 사변형 33"/>
            <p:cNvSpPr/>
            <p:nvPr/>
          </p:nvSpPr>
          <p:spPr>
            <a:xfrm flipH="1">
              <a:off x="806291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평행 사변형 34"/>
            <p:cNvSpPr/>
            <p:nvPr/>
          </p:nvSpPr>
          <p:spPr>
            <a:xfrm flipH="1">
              <a:off x="7649124" y="5912910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/>
            <p:cNvSpPr/>
            <p:nvPr/>
          </p:nvSpPr>
          <p:spPr>
            <a:xfrm flipH="1">
              <a:off x="7235334" y="5912910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평행 사변형 36"/>
            <p:cNvSpPr/>
            <p:nvPr/>
          </p:nvSpPr>
          <p:spPr>
            <a:xfrm flipH="1">
              <a:off x="6821545" y="5912910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평행 사변형 37"/>
            <p:cNvSpPr/>
            <p:nvPr/>
          </p:nvSpPr>
          <p:spPr>
            <a:xfrm flipH="1">
              <a:off x="6407755" y="5912910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32380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평행 사변형 40"/>
            <p:cNvSpPr/>
            <p:nvPr/>
          </p:nvSpPr>
          <p:spPr>
            <a:xfrm>
              <a:off x="373759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평행 사변형 41"/>
            <p:cNvSpPr/>
            <p:nvPr/>
          </p:nvSpPr>
          <p:spPr>
            <a:xfrm>
              <a:off x="4151388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평행 사변형 42"/>
            <p:cNvSpPr/>
            <p:nvPr/>
          </p:nvSpPr>
          <p:spPr>
            <a:xfrm>
              <a:off x="4565178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평행 사변형 43"/>
            <p:cNvSpPr/>
            <p:nvPr/>
          </p:nvSpPr>
          <p:spPr>
            <a:xfrm>
              <a:off x="4978967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평행 사변형 44"/>
            <p:cNvSpPr/>
            <p:nvPr/>
          </p:nvSpPr>
          <p:spPr>
            <a:xfrm>
              <a:off x="5392757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사다리꼴 45"/>
            <p:cNvSpPr/>
            <p:nvPr/>
          </p:nvSpPr>
          <p:spPr>
            <a:xfrm>
              <a:off x="5890666" y="6208406"/>
              <a:ext cx="482497" cy="172394"/>
            </a:xfrm>
            <a:prstGeom prst="trapezoid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평행 사변형 46"/>
            <p:cNvSpPr/>
            <p:nvPr/>
          </p:nvSpPr>
          <p:spPr>
            <a:xfrm flipH="1">
              <a:off x="9015780" y="620840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평행 사변형 47"/>
            <p:cNvSpPr/>
            <p:nvPr/>
          </p:nvSpPr>
          <p:spPr>
            <a:xfrm flipH="1">
              <a:off x="8604560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평행 사변형 48"/>
            <p:cNvSpPr/>
            <p:nvPr/>
          </p:nvSpPr>
          <p:spPr>
            <a:xfrm flipH="1">
              <a:off x="819077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평행 사변형 49"/>
            <p:cNvSpPr/>
            <p:nvPr/>
          </p:nvSpPr>
          <p:spPr>
            <a:xfrm flipH="1">
              <a:off x="7776981" y="620840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평행 사변형 50"/>
            <p:cNvSpPr/>
            <p:nvPr/>
          </p:nvSpPr>
          <p:spPr>
            <a:xfrm flipH="1">
              <a:off x="7363191" y="620840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평행 사변형 51"/>
            <p:cNvSpPr/>
            <p:nvPr/>
          </p:nvSpPr>
          <p:spPr>
            <a:xfrm flipH="1">
              <a:off x="6949402" y="620840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flipH="1">
              <a:off x="6535612" y="620840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>
              <a:off x="348625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평행 사변형 54"/>
            <p:cNvSpPr/>
            <p:nvPr/>
          </p:nvSpPr>
          <p:spPr>
            <a:xfrm>
              <a:off x="3900047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평행 사변형 55"/>
            <p:cNvSpPr/>
            <p:nvPr/>
          </p:nvSpPr>
          <p:spPr>
            <a:xfrm>
              <a:off x="43138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평행 사변형 56"/>
            <p:cNvSpPr/>
            <p:nvPr/>
          </p:nvSpPr>
          <p:spPr>
            <a:xfrm>
              <a:off x="472762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평행 사변형 57"/>
            <p:cNvSpPr/>
            <p:nvPr/>
          </p:nvSpPr>
          <p:spPr>
            <a:xfrm>
              <a:off x="514141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평행 사변형 60"/>
            <p:cNvSpPr/>
            <p:nvPr/>
          </p:nvSpPr>
          <p:spPr>
            <a:xfrm flipH="1">
              <a:off x="9159535" y="6514626"/>
              <a:ext cx="601189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평행 사변형 61"/>
            <p:cNvSpPr/>
            <p:nvPr/>
          </p:nvSpPr>
          <p:spPr>
            <a:xfrm flipH="1">
              <a:off x="8748315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평행 사변형 62"/>
            <p:cNvSpPr/>
            <p:nvPr/>
          </p:nvSpPr>
          <p:spPr>
            <a:xfrm flipH="1">
              <a:off x="833452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평행 사변형 63"/>
            <p:cNvSpPr/>
            <p:nvPr/>
          </p:nvSpPr>
          <p:spPr>
            <a:xfrm flipH="1">
              <a:off x="7920736" y="6514626"/>
              <a:ext cx="374797" cy="172394"/>
            </a:xfrm>
            <a:prstGeom prst="parallelogram">
              <a:avLst>
                <a:gd name="adj" fmla="val 43806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평행 사변형 64"/>
            <p:cNvSpPr/>
            <p:nvPr/>
          </p:nvSpPr>
          <p:spPr>
            <a:xfrm flipH="1">
              <a:off x="7506946" y="6514626"/>
              <a:ext cx="374797" cy="172394"/>
            </a:xfrm>
            <a:prstGeom prst="parallelogram">
              <a:avLst>
                <a:gd name="adj" fmla="val 3753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평행 사변형 65"/>
            <p:cNvSpPr/>
            <p:nvPr/>
          </p:nvSpPr>
          <p:spPr>
            <a:xfrm flipH="1">
              <a:off x="7093156" y="6514626"/>
              <a:ext cx="374797" cy="172394"/>
            </a:xfrm>
            <a:prstGeom prst="parallelogram">
              <a:avLst>
                <a:gd name="adj" fmla="val 35448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평행 사변형 66"/>
            <p:cNvSpPr/>
            <p:nvPr/>
          </p:nvSpPr>
          <p:spPr>
            <a:xfrm flipH="1">
              <a:off x="6679367" y="6514626"/>
              <a:ext cx="374797" cy="172394"/>
            </a:xfrm>
            <a:prstGeom prst="parallelogram">
              <a:avLst>
                <a:gd name="adj" fmla="val 31269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평행 사변형 69"/>
            <p:cNvSpPr/>
            <p:nvPr/>
          </p:nvSpPr>
          <p:spPr>
            <a:xfrm flipH="1">
              <a:off x="6185764" y="6514626"/>
              <a:ext cx="374797" cy="172394"/>
            </a:xfrm>
            <a:prstGeom prst="parallelogram">
              <a:avLst>
                <a:gd name="adj" fmla="val 12462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평행 사변형 70"/>
            <p:cNvSpPr/>
            <p:nvPr/>
          </p:nvSpPr>
          <p:spPr>
            <a:xfrm>
              <a:off x="5681356" y="6519259"/>
              <a:ext cx="374797" cy="172394"/>
            </a:xfrm>
            <a:prstGeom prst="parallelogram">
              <a:avLst>
                <a:gd name="adj" fmla="val 17164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>
              <a:off x="1197401" y="5417071"/>
              <a:ext cx="9034631" cy="1426521"/>
            </a:xfrm>
            <a:custGeom>
              <a:avLst/>
              <a:gdLst>
                <a:gd name="connsiteX0" fmla="*/ 64770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47700 w 7962900"/>
                <a:gd name="connsiteY3" fmla="*/ 0 h 1257300"/>
                <a:gd name="connsiteX0" fmla="*/ 681280 w 7962900"/>
                <a:gd name="connsiteY0" fmla="*/ 0 h 1257300"/>
                <a:gd name="connsiteX1" fmla="*/ 0 w 7962900"/>
                <a:gd name="connsiteY1" fmla="*/ 1257300 h 1257300"/>
                <a:gd name="connsiteX2" fmla="*/ 7962900 w 7962900"/>
                <a:gd name="connsiteY2" fmla="*/ 12700 h 1257300"/>
                <a:gd name="connsiteX3" fmla="*/ 681280 w 7962900"/>
                <a:gd name="connsiteY3" fmla="*/ 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900" h="1257300">
                  <a:moveTo>
                    <a:pt x="681280" y="0"/>
                  </a:moveTo>
                  <a:lnTo>
                    <a:pt x="0" y="1257300"/>
                  </a:lnTo>
                  <a:lnTo>
                    <a:pt x="7962900" y="12700"/>
                  </a:lnTo>
                  <a:lnTo>
                    <a:pt x="681280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4200055" y="3828578"/>
            <a:ext cx="3585645" cy="1050229"/>
            <a:chOff x="4200055" y="3828578"/>
            <a:chExt cx="3585645" cy="1050229"/>
          </a:xfrm>
        </p:grpSpPr>
        <p:cxnSp>
          <p:nvCxnSpPr>
            <p:cNvPr id="105" name="직선 연결선 104"/>
            <p:cNvCxnSpPr/>
            <p:nvPr/>
          </p:nvCxnSpPr>
          <p:spPr>
            <a:xfrm>
              <a:off x="4200055" y="4092652"/>
              <a:ext cx="324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437700" y="4597842"/>
              <a:ext cx="334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6949191" y="437713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rot="5400000">
              <a:off x="6452765" y="432605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rot="5400000">
              <a:off x="4226761" y="4386457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rot="5400000">
              <a:off x="4757626" y="4439428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 rot="5400000">
              <a:off x="5257382" y="4365215"/>
              <a:ext cx="8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 rot="5400000">
              <a:off x="5681764" y="4332578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rot="5400000">
              <a:off x="5910462" y="4428807"/>
              <a:ext cx="90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42" y="815948"/>
            <a:ext cx="5469425" cy="3867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34554" y="418605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조   </a:t>
            </a:r>
            <a:r>
              <a:rPr lang="ko-KR" altLang="en-US" dirty="0" err="1" smtClean="0">
                <a:latin typeface="HY나무B" panose="02030600000101010101" pitchFamily="18" charset="-127"/>
                <a:ea typeface="HY나무B" panose="02030600000101010101" pitchFamily="18" charset="-127"/>
              </a:rPr>
              <a:t>립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     </a:t>
            </a:r>
            <a:r>
              <a:rPr lang="en-US" altLang="ko-KR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P    C       </a:t>
            </a:r>
            <a:r>
              <a:rPr lang="ko-KR" altLang="en-US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쇼   핑   몰</a:t>
            </a:r>
            <a:endParaRPr lang="ko-KR" altLang="en-US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27778" y="927883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3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조 김형준</a:t>
            </a:r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</a:t>
            </a:r>
            <a:r>
              <a:rPr lang="ko-KR" altLang="en-US" sz="1000" dirty="0">
                <a:latin typeface="HY나무B" panose="02030600000101010101" pitchFamily="18" charset="-127"/>
                <a:ea typeface="HY나무B" panose="02030600000101010101" pitchFamily="18" charset="-127"/>
              </a:rPr>
              <a:t> 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전현규</a:t>
            </a:r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최민기</a:t>
            </a:r>
            <a:r>
              <a:rPr lang="en-US" altLang="ko-KR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, </a:t>
            </a:r>
            <a:r>
              <a:rPr lang="ko-KR" altLang="en-US" sz="1000" dirty="0" smtClean="0">
                <a:latin typeface="HY나무B" panose="02030600000101010101" pitchFamily="18" charset="-127"/>
                <a:ea typeface="HY나무B" panose="02030600000101010101" pitchFamily="18" charset="-127"/>
              </a:rPr>
              <a:t>한송우</a:t>
            </a:r>
            <a:endParaRPr lang="ko-KR" altLang="en-US" sz="1000" dirty="0"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259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2089442" y="2516875"/>
            <a:ext cx="7876296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03.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흐름도</a:t>
            </a:r>
            <a:r>
              <a:rPr lang="ko-KR" altLang="en-US" sz="32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Flow</a:t>
            </a:r>
            <a:r>
              <a:rPr lang="en-US" altLang="ko-KR" sz="40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Chart</a:t>
            </a:r>
            <a:endParaRPr lang="en-US" altLang="ko-KR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7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59" name="양쪽 모서리가 둥근 사각형 58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양쪽 모서리가 둥근 사각형 59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양쪽 모서리가 둥근 사각형 60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양쪽 모서리가 둥근 사각형 61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 6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 64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" name="직선 연결선 29"/>
          <p:cNvCxnSpPr>
            <a:stCxn id="38" idx="0"/>
            <a:endCxn id="19" idx="2"/>
          </p:cNvCxnSpPr>
          <p:nvPr/>
        </p:nvCxnSpPr>
        <p:spPr>
          <a:xfrm flipV="1">
            <a:off x="1533288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40" idx="0"/>
            <a:endCxn id="20" idx="2"/>
          </p:cNvCxnSpPr>
          <p:nvPr/>
        </p:nvCxnSpPr>
        <p:spPr>
          <a:xfrm flipV="1">
            <a:off x="3361403" y="2780972"/>
            <a:ext cx="0" cy="14237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47" idx="0"/>
            <a:endCxn id="22" idx="2"/>
          </p:cNvCxnSpPr>
          <p:nvPr/>
        </p:nvCxnSpPr>
        <p:spPr>
          <a:xfrm flipV="1">
            <a:off x="5189518" y="2780972"/>
            <a:ext cx="0" cy="56563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endCxn id="21" idx="2"/>
          </p:cNvCxnSpPr>
          <p:nvPr/>
        </p:nvCxnSpPr>
        <p:spPr>
          <a:xfrm flipV="1">
            <a:off x="7017633" y="2763562"/>
            <a:ext cx="0" cy="12093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endCxn id="23" idx="2"/>
          </p:cNvCxnSpPr>
          <p:nvPr/>
        </p:nvCxnSpPr>
        <p:spPr>
          <a:xfrm flipV="1">
            <a:off x="8838391" y="2763562"/>
            <a:ext cx="7357" cy="16192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endCxn id="28" idx="2"/>
          </p:cNvCxnSpPr>
          <p:nvPr/>
        </p:nvCxnSpPr>
        <p:spPr>
          <a:xfrm flipV="1">
            <a:off x="10673255" y="2763562"/>
            <a:ext cx="606" cy="7521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35958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로그인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364073" y="1156092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9848416" y="2405869"/>
            <a:ext cx="1650890" cy="1281016"/>
            <a:chOff x="13632685" y="260768"/>
            <a:chExt cx="1790921" cy="1801121"/>
          </a:xfrm>
        </p:grpSpPr>
        <p:sp>
          <p:nvSpPr>
            <p:cNvPr id="28" name="직사각형 27"/>
            <p:cNvSpPr/>
            <p:nvPr/>
          </p:nvSpPr>
          <p:spPr>
            <a:xfrm>
              <a:off x="1363268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 smtClean="0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363268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내정보</a:t>
              </a:r>
              <a:endParaRPr lang="ko-KR" altLang="en-US" sz="14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363268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주문</a:t>
              </a:r>
              <a:r>
                <a:rPr lang="en-US" altLang="ko-KR" sz="1400" dirty="0" smtClean="0"/>
                <a:t>/</a:t>
              </a:r>
              <a:r>
                <a:rPr lang="ko-KR" altLang="en-US" sz="1400" dirty="0" smtClean="0"/>
                <a:t>배송 조회</a:t>
              </a:r>
              <a:endParaRPr lang="ko-KR" altLang="en-US" sz="14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07843" y="2423279"/>
            <a:ext cx="1650890" cy="2139172"/>
            <a:chOff x="6032279" y="260768"/>
            <a:chExt cx="1790921" cy="3007697"/>
          </a:xfrm>
        </p:grpSpPr>
        <p:sp>
          <p:nvSpPr>
            <p:cNvPr id="19" name="직사각형 18"/>
            <p:cNvSpPr/>
            <p:nvPr/>
          </p:nvSpPr>
          <p:spPr>
            <a:xfrm>
              <a:off x="603227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조립</a:t>
              </a:r>
              <a:r>
                <a:rPr lang="en-US" altLang="ko-KR" sz="1400" b="1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03227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목록</a:t>
              </a:r>
              <a:endParaRPr lang="ko-KR" altLang="en-US" sz="140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3227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조립</a:t>
              </a:r>
              <a:r>
                <a:rPr lang="en-US" altLang="ko-KR" sz="1400" dirty="0"/>
                <a:t> </a:t>
              </a:r>
              <a:r>
                <a:rPr lang="ko-KR" altLang="en-US" sz="1400" dirty="0" smtClean="0"/>
                <a:t>컴퓨터 상세</a:t>
              </a:r>
              <a:endParaRPr lang="ko-KR" altLang="en-US" sz="14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03227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3227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535958" y="2423279"/>
            <a:ext cx="1650890" cy="2139172"/>
            <a:chOff x="8611649" y="260768"/>
            <a:chExt cx="1790921" cy="3007697"/>
          </a:xfrm>
        </p:grpSpPr>
        <p:sp>
          <p:nvSpPr>
            <p:cNvPr id="20" name="직사각형 19"/>
            <p:cNvSpPr/>
            <p:nvPr/>
          </p:nvSpPr>
          <p:spPr>
            <a:xfrm>
              <a:off x="8611649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컴퓨터 부품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11649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목록</a:t>
              </a:r>
              <a:endParaRPr lang="ko-KR" altLang="en-US" sz="14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11649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컴퓨터 부품 상세</a:t>
              </a:r>
              <a:endParaRPr lang="ko-KR" altLang="en-US" sz="1400" dirty="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11649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추가</a:t>
              </a:r>
              <a:endParaRPr lang="ko-KR" altLang="en-US" sz="14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11649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020303" y="2405869"/>
            <a:ext cx="1650890" cy="2139172"/>
            <a:chOff x="10381" y="260768"/>
            <a:chExt cx="1790921" cy="3007697"/>
          </a:xfrm>
        </p:grpSpPr>
        <p:sp>
          <p:nvSpPr>
            <p:cNvPr id="23" name="직사각형 22"/>
            <p:cNvSpPr/>
            <p:nvPr/>
          </p:nvSpPr>
          <p:spPr>
            <a:xfrm>
              <a:off x="10381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고객센터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0381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공지사항</a:t>
              </a:r>
              <a:endParaRPr lang="ko-KR" altLang="en-US" sz="14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0381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문의사항</a:t>
              </a:r>
              <a:endParaRPr lang="ko-KR" altLang="en-US" sz="14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0381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AS</a:t>
              </a:r>
              <a:r>
                <a:rPr lang="ko-KR" altLang="en-US" sz="1400" dirty="0"/>
                <a:t> </a:t>
              </a:r>
              <a:r>
                <a:rPr lang="ko-KR" altLang="en-US" sz="1400" dirty="0" smtClean="0"/>
                <a:t>신청</a:t>
              </a:r>
              <a:endParaRPr lang="ko-KR" altLang="en-US" sz="14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381" y="2765545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상품후기</a:t>
              </a:r>
              <a:endParaRPr lang="ko-KR" altLang="en-US" sz="14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364073" y="2423279"/>
            <a:ext cx="1650890" cy="1281016"/>
            <a:chOff x="2415945" y="260768"/>
            <a:chExt cx="1790921" cy="1801121"/>
          </a:xfrm>
        </p:grpSpPr>
        <p:sp>
          <p:nvSpPr>
            <p:cNvPr id="22" name="직사각형 21"/>
            <p:cNvSpPr/>
            <p:nvPr/>
          </p:nvSpPr>
          <p:spPr>
            <a:xfrm>
              <a:off x="2415945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견적 문의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15945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문의</a:t>
              </a:r>
              <a:endParaRPr lang="ko-KR" altLang="en-US" sz="14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15945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견적 목록</a:t>
              </a:r>
              <a:endParaRPr lang="ko-KR" altLang="en-US" sz="14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192188" y="2405869"/>
            <a:ext cx="1650890" cy="1710094"/>
            <a:chOff x="11277657" y="260768"/>
            <a:chExt cx="1790921" cy="2404409"/>
          </a:xfrm>
        </p:grpSpPr>
        <p:sp>
          <p:nvSpPr>
            <p:cNvPr id="21" name="직사각형 20"/>
            <p:cNvSpPr/>
            <p:nvPr/>
          </p:nvSpPr>
          <p:spPr>
            <a:xfrm>
              <a:off x="11277657" y="260768"/>
              <a:ext cx="1790921" cy="50292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ysClr val="windowText" lastClr="000000"/>
                  </a:solidFill>
                </a:rPr>
                <a:t>장바구니</a:t>
              </a:r>
              <a:endParaRPr lang="ko-KR" altLang="en-US" sz="1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1277657" y="955681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목록</a:t>
              </a:r>
              <a:endParaRPr lang="ko-KR" altLang="en-US" sz="1400" dirty="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1277657" y="1558969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장바구니 삭제</a:t>
              </a:r>
              <a:endParaRPr lang="ko-KR" altLang="en-US" sz="14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277657" y="2162257"/>
              <a:ext cx="1790921" cy="5029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구매</a:t>
              </a:r>
              <a:endParaRPr lang="ko-KR" altLang="en-US" sz="1400" dirty="0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70784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 관리</a:t>
            </a:r>
            <a:endParaRPr lang="ko-KR" altLang="en-US" sz="1400" dirty="0"/>
          </a:p>
        </p:txBody>
      </p:sp>
      <p:sp>
        <p:nvSpPr>
          <p:cNvPr id="53" name="직사각형 52"/>
          <p:cNvSpPr/>
          <p:nvPr/>
        </p:nvSpPr>
        <p:spPr>
          <a:xfrm>
            <a:off x="253595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상품 관리</a:t>
            </a:r>
            <a:endParaRPr lang="ko-KR" altLang="en-US" sz="1400" dirty="0"/>
          </a:p>
        </p:txBody>
      </p:sp>
      <p:sp>
        <p:nvSpPr>
          <p:cNvPr id="54" name="직사각형 53"/>
          <p:cNvSpPr/>
          <p:nvPr/>
        </p:nvSpPr>
        <p:spPr>
          <a:xfrm>
            <a:off x="4364073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 관리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6192188" y="5681157"/>
            <a:ext cx="1650890" cy="35769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AS </a:t>
            </a:r>
            <a:r>
              <a:rPr lang="ko-KR" altLang="en-US" sz="1400" dirty="0" smtClean="0"/>
              <a:t>관리</a:t>
            </a:r>
            <a:endParaRPr lang="ko-KR" altLang="en-US" sz="14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707843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비회원</a:t>
            </a:r>
            <a:endParaRPr lang="ko-KR" altLang="en-US" sz="14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6192188" y="1120483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</a:t>
            </a:r>
            <a:endParaRPr lang="ko-KR" altLang="en-US" sz="14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707843" y="4939840"/>
            <a:ext cx="1650890" cy="428911"/>
          </a:xfrm>
          <a:prstGeom prst="roundRect">
            <a:avLst>
              <a:gd name="adj" fmla="val 48258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관리자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흐름도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Flow Chart</a:t>
            </a:r>
          </a:p>
        </p:txBody>
      </p:sp>
      <p:cxnSp>
        <p:nvCxnSpPr>
          <p:cNvPr id="70" name="직선 연결선 69"/>
          <p:cNvCxnSpPr>
            <a:stCxn id="2" idx="3"/>
            <a:endCxn id="24" idx="1"/>
          </p:cNvCxnSpPr>
          <p:nvPr/>
        </p:nvCxnSpPr>
        <p:spPr>
          <a:xfrm>
            <a:off x="235873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24" idx="3"/>
            <a:endCxn id="25" idx="1"/>
          </p:cNvCxnSpPr>
          <p:nvPr/>
        </p:nvCxnSpPr>
        <p:spPr>
          <a:xfrm>
            <a:off x="4186848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7" idx="2"/>
            <a:endCxn id="52" idx="0"/>
          </p:cNvCxnSpPr>
          <p:nvPr/>
        </p:nvCxnSpPr>
        <p:spPr>
          <a:xfrm>
            <a:off x="1533288" y="5368751"/>
            <a:ext cx="0" cy="312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56" idx="2"/>
            <a:endCxn id="19" idx="0"/>
          </p:cNvCxnSpPr>
          <p:nvPr/>
        </p:nvCxnSpPr>
        <p:spPr>
          <a:xfrm rot="5400000">
            <a:off x="3838519" y="-755836"/>
            <a:ext cx="873885" cy="5484345"/>
          </a:xfrm>
          <a:prstGeom prst="bent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57" idx="2"/>
            <a:endCxn id="53" idx="0"/>
          </p:cNvCxnSpPr>
          <p:nvPr/>
        </p:nvCxnSpPr>
        <p:spPr>
          <a:xfrm rot="16200000" flipH="1">
            <a:off x="2291142" y="4610896"/>
            <a:ext cx="312406" cy="18281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57" idx="2"/>
            <a:endCxn id="54" idx="0"/>
          </p:cNvCxnSpPr>
          <p:nvPr/>
        </p:nvCxnSpPr>
        <p:spPr>
          <a:xfrm rot="16200000" flipH="1">
            <a:off x="3205200" y="3696839"/>
            <a:ext cx="312406" cy="365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57" idx="2"/>
            <a:endCxn id="55" idx="0"/>
          </p:cNvCxnSpPr>
          <p:nvPr/>
        </p:nvCxnSpPr>
        <p:spPr>
          <a:xfrm rot="16200000" flipH="1">
            <a:off x="4119257" y="2782781"/>
            <a:ext cx="312406" cy="54843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56" idx="2"/>
            <a:endCxn id="20" idx="0"/>
          </p:cNvCxnSpPr>
          <p:nvPr/>
        </p:nvCxnSpPr>
        <p:spPr>
          <a:xfrm rot="5400000">
            <a:off x="4752576" y="158221"/>
            <a:ext cx="873885" cy="36562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56" idx="2"/>
            <a:endCxn id="22" idx="0"/>
          </p:cNvCxnSpPr>
          <p:nvPr/>
        </p:nvCxnSpPr>
        <p:spPr>
          <a:xfrm rot="5400000">
            <a:off x="5666634" y="1072279"/>
            <a:ext cx="87388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56" idx="2"/>
            <a:endCxn id="21" idx="0"/>
          </p:cNvCxnSpPr>
          <p:nvPr/>
        </p:nvCxnSpPr>
        <p:spPr>
          <a:xfrm rot="5400000">
            <a:off x="6589396" y="1977631"/>
            <a:ext cx="85647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25" idx="3"/>
            <a:endCxn id="56" idx="1"/>
          </p:cNvCxnSpPr>
          <p:nvPr/>
        </p:nvCxnSpPr>
        <p:spPr>
          <a:xfrm>
            <a:off x="6014963" y="1334939"/>
            <a:ext cx="177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꺾인 연결선 164"/>
          <p:cNvCxnSpPr>
            <a:stCxn id="56" idx="2"/>
            <a:endCxn id="23" idx="0"/>
          </p:cNvCxnSpPr>
          <p:nvPr/>
        </p:nvCxnSpPr>
        <p:spPr>
          <a:xfrm rot="16200000" flipH="1">
            <a:off x="7503453" y="1063573"/>
            <a:ext cx="856475" cy="182811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56" idx="2"/>
            <a:endCxn id="28" idx="0"/>
          </p:cNvCxnSpPr>
          <p:nvPr/>
        </p:nvCxnSpPr>
        <p:spPr>
          <a:xfrm rot="16200000" flipH="1">
            <a:off x="8417510" y="149517"/>
            <a:ext cx="856475" cy="365622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2447345" y="3980861"/>
            <a:ext cx="0" cy="77066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4297105" y="3931375"/>
            <a:ext cx="0" cy="8201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2447345" y="4751526"/>
            <a:ext cx="364865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 flipV="1">
            <a:off x="6096000" y="3139636"/>
            <a:ext cx="0" cy="161189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>
            <a:off x="6096000" y="3139636"/>
            <a:ext cx="9618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4186848" y="3931375"/>
            <a:ext cx="11025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2359313" y="3980861"/>
            <a:ext cx="88032" cy="39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0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69807" y="1824378"/>
            <a:ext cx="110750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04.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ERD</a:t>
            </a:r>
            <a:r>
              <a:rPr lang="en-US" altLang="ko-KR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Entity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Relationship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Diagram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6" y="1688538"/>
            <a:ext cx="7408657" cy="432817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[DB </a:t>
            </a:r>
            <a:r>
              <a:rPr lang="ko-KR" altLang="en-US" smtClean="0"/>
              <a:t>설계</a:t>
            </a:r>
            <a:r>
              <a:rPr lang="en-US" altLang="ko-KR" smtClean="0"/>
              <a:t>] ERD </a:t>
            </a:r>
            <a:r>
              <a:rPr lang="ko-KR" altLang="en-US" smtClean="0"/>
              <a:t>관계설계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11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09" y="1613246"/>
            <a:ext cx="7308188" cy="469812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[DB </a:t>
            </a:r>
            <a:r>
              <a:rPr lang="ko-KR" altLang="en-US" smtClean="0"/>
              <a:t>설계</a:t>
            </a:r>
            <a:r>
              <a:rPr lang="en-US" altLang="ko-KR" smtClean="0"/>
              <a:t>] ERD </a:t>
            </a:r>
            <a:r>
              <a:rPr lang="ko-KR" altLang="en-US" smtClean="0"/>
              <a:t>논</a:t>
            </a:r>
            <a:r>
              <a:rPr lang="ko-KR" altLang="en-US"/>
              <a:t>리</a:t>
            </a:r>
            <a:r>
              <a:rPr lang="ko-KR" altLang="en-US" smtClean="0"/>
              <a:t>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2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13" y="1613245"/>
            <a:ext cx="7263771" cy="471468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[DB </a:t>
            </a:r>
            <a:r>
              <a:rPr lang="ko-KR" altLang="en-US" smtClean="0"/>
              <a:t>설계</a:t>
            </a:r>
            <a:r>
              <a:rPr lang="en-US" altLang="ko-KR" smtClean="0"/>
              <a:t>] ERD </a:t>
            </a:r>
            <a:r>
              <a:rPr lang="ko-KR" altLang="en-US" smtClean="0"/>
              <a:t>물리설계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2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68" y="1789471"/>
            <a:ext cx="3243203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[DB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] ERD </a:t>
            </a:r>
            <a:r>
              <a:rPr lang="ko-KR" altLang="en-US" dirty="0" smtClean="0"/>
              <a:t>설계 상세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상품등록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44" y="1789471"/>
            <a:ext cx="4109719" cy="415854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0018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2" y="1770866"/>
            <a:ext cx="7539936" cy="43921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[DB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] ERD </a:t>
            </a:r>
            <a:r>
              <a:rPr lang="ko-KR" altLang="en-US" dirty="0" smtClean="0"/>
              <a:t>설계 상세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견적문의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61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7" y="1725812"/>
            <a:ext cx="7236202" cy="38754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[DB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] ERD </a:t>
            </a:r>
            <a:r>
              <a:rPr lang="ko-KR" altLang="en-US" dirty="0"/>
              <a:t>설계 상세 </a:t>
            </a:r>
            <a:r>
              <a:rPr lang="en-US" altLang="ko-KR" dirty="0"/>
              <a:t>–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15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55" y="1889896"/>
            <a:ext cx="7089327" cy="405491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[DB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] ERD </a:t>
            </a:r>
            <a:r>
              <a:rPr lang="ko-KR" altLang="en-US" dirty="0" smtClean="0"/>
              <a:t>설계 상세 </a:t>
            </a:r>
            <a:r>
              <a:rPr lang="en-US" altLang="ko-KR" dirty="0" smtClean="0"/>
              <a:t>– 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754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목차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Table of contents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592706D-EFAE-4144-BFA1-6735E09271FD}"/>
              </a:ext>
            </a:extLst>
          </p:cNvPr>
          <p:cNvGrpSpPr/>
          <p:nvPr/>
        </p:nvGrpSpPr>
        <p:grpSpPr>
          <a:xfrm>
            <a:off x="2118166" y="1260253"/>
            <a:ext cx="7955668" cy="4738190"/>
            <a:chOff x="426720" y="865632"/>
            <a:chExt cx="11387328" cy="5754624"/>
          </a:xfrm>
        </p:grpSpPr>
        <p:sp>
          <p:nvSpPr>
            <p:cNvPr id="17" name="양쪽 모서리가 둥근 사각형 5">
              <a:extLst>
                <a:ext uri="{FF2B5EF4-FFF2-40B4-BE49-F238E27FC236}">
                  <a16:creationId xmlns:a16="http://schemas.microsoft.com/office/drawing/2014/main" id="{8078EBE2-80A2-4C73-B338-3BF0725D8C61}"/>
                </a:ext>
              </a:extLst>
            </p:cNvPr>
            <p:cNvSpPr/>
            <p:nvPr/>
          </p:nvSpPr>
          <p:spPr>
            <a:xfrm>
              <a:off x="426720" y="1170432"/>
              <a:ext cx="11387328" cy="5449824"/>
            </a:xfrm>
            <a:prstGeom prst="round2SameRect">
              <a:avLst>
                <a:gd name="adj1" fmla="val 0"/>
                <a:gd name="adj2" fmla="val 2405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0" dir="5400000" sx="97000" sy="97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개요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요구사항정의서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흐름도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en-US" altLang="ko-KR" sz="2000" dirty="0">
                  <a:solidFill>
                    <a:schemeClr val="tx1"/>
                  </a:solidFill>
                </a:rPr>
                <a:t>ERD</a:t>
              </a:r>
            </a:p>
            <a:p>
              <a:pPr marL="3086100" lvl="6" indent="-3429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solidFill>
                    <a:schemeClr val="tx1"/>
                  </a:solidFill>
                </a:rPr>
                <a:t>화면설계서</a:t>
              </a:r>
            </a:p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8" name="양쪽 모서리가 둥근 사각형 4">
              <a:extLst>
                <a:ext uri="{FF2B5EF4-FFF2-40B4-BE49-F238E27FC236}">
                  <a16:creationId xmlns:a16="http://schemas.microsoft.com/office/drawing/2014/main" id="{39BAB469-719B-4B91-8479-8CE11BC8E6B9}"/>
                </a:ext>
              </a:extLst>
            </p:cNvPr>
            <p:cNvSpPr/>
            <p:nvPr/>
          </p:nvSpPr>
          <p:spPr>
            <a:xfrm>
              <a:off x="426720" y="865632"/>
              <a:ext cx="11387328" cy="304800"/>
            </a:xfrm>
            <a:prstGeom prst="round2SameRect">
              <a:avLst>
                <a:gd name="adj1" fmla="val 44667"/>
                <a:gd name="adj2" fmla="val 0"/>
              </a:avLst>
            </a:prstGeom>
            <a:solidFill>
              <a:srgbClr val="411F42"/>
            </a:solidFill>
            <a:ln>
              <a:noFill/>
            </a:ln>
            <a:effectLst>
              <a:outerShdw dist="76200" dir="16200000" sx="97000" sy="97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9F1B524-4CC7-4E30-816B-3723A5813198}"/>
                </a:ext>
              </a:extLst>
            </p:cNvPr>
            <p:cNvSpPr/>
            <p:nvPr/>
          </p:nvSpPr>
          <p:spPr>
            <a:xfrm>
              <a:off x="1187760" y="988416"/>
              <a:ext cx="10152000" cy="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F7C7939-334C-4B6E-8334-1DAF6166C2BD}"/>
                </a:ext>
              </a:extLst>
            </p:cNvPr>
            <p:cNvSpPr/>
            <p:nvPr/>
          </p:nvSpPr>
          <p:spPr>
            <a:xfrm>
              <a:off x="578741" y="988416"/>
              <a:ext cx="72000" cy="72000"/>
            </a:xfrm>
            <a:prstGeom prst="ellipse">
              <a:avLst/>
            </a:prstGeom>
            <a:solidFill>
              <a:srgbClr val="FF6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ACF8C7F-31C0-4E48-9500-11CA0520BEC1}"/>
                </a:ext>
              </a:extLst>
            </p:cNvPr>
            <p:cNvSpPr/>
            <p:nvPr/>
          </p:nvSpPr>
          <p:spPr>
            <a:xfrm>
              <a:off x="768619" y="98841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DF524C5-87D1-45D8-B459-FDB2C64EC2DD}"/>
                </a:ext>
              </a:extLst>
            </p:cNvPr>
            <p:cNvSpPr/>
            <p:nvPr/>
          </p:nvSpPr>
          <p:spPr>
            <a:xfrm>
              <a:off x="958496" y="98841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0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ERD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Entity Relationship Diagram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28" y="1789471"/>
            <a:ext cx="4293369" cy="43465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[DB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] ERD </a:t>
            </a:r>
            <a:r>
              <a:rPr lang="ko-KR" altLang="en-US" dirty="0" smtClean="0"/>
              <a:t>설계 상세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고객센터</a:t>
            </a:r>
            <a:endParaRPr lang="ko-KR" altLang="en-US" dirty="0"/>
          </a:p>
        </p:txBody>
      </p:sp>
      <p:sp>
        <p:nvSpPr>
          <p:cNvPr id="16" name="직사각형 15">
            <a:hlinkClick r:id="rId4" action="ppaction://hlinksldjump"/>
          </p:cNvPr>
          <p:cNvSpPr/>
          <p:nvPr/>
        </p:nvSpPr>
        <p:spPr>
          <a:xfrm>
            <a:off x="9050968" y="5271381"/>
            <a:ext cx="1945178" cy="77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04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05.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Wire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Frame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메인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0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메인페이지 </a:t>
            </a:r>
            <a:r>
              <a:rPr lang="en-US" altLang="ko-KR" smtClean="0"/>
              <a:t>– </a:t>
            </a:r>
            <a:r>
              <a:rPr lang="ko-KR" altLang="en-US" smtClean="0"/>
              <a:t>로그인 전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49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1004757" y="2629769"/>
            <a:ext cx="3591697" cy="323747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9354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93549" y="4282749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70199" y="2629769"/>
            <a:ext cx="1563270" cy="148789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70199" y="4274996"/>
            <a:ext cx="1563270" cy="158134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8599852" y="2058083"/>
            <a:ext cx="2814881" cy="240682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상품 홍보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642704" y="4634519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AS </a:t>
            </a:r>
            <a:r>
              <a:rPr lang="ko-KR" altLang="en-US" dirty="0" smtClean="0">
                <a:solidFill>
                  <a:schemeClr val="tx1"/>
                </a:solidFill>
              </a:rPr>
              <a:t>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029205" y="4634518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제작과정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31729" y="5166101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배송 정책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0029205" y="5158942"/>
            <a:ext cx="1349794" cy="347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사양 변경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777269" y="1243914"/>
            <a:ext cx="579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메인페이지 </a:t>
            </a:r>
            <a:r>
              <a:rPr lang="en-US" altLang="ko-KR" smtClean="0"/>
              <a:t>– </a:t>
            </a:r>
            <a:r>
              <a:rPr lang="ko-KR" altLang="en-US" smtClean="0"/>
              <a:t>로그인 후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8611" y="1738640"/>
            <a:ext cx="1567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Ezen01</a:t>
            </a:r>
            <a:r>
              <a:rPr lang="ko-KR" altLang="en-US" sz="1000" smtClean="0"/>
              <a:t>님 환영합니다</a:t>
            </a:r>
            <a:r>
              <a:rPr lang="en-US" altLang="ko-KR" sz="100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080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회원등록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26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885702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3542268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092286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23458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68" y="1243914"/>
            <a:ext cx="38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smtClean="0"/>
              <a:t>– </a:t>
            </a:r>
            <a:r>
              <a:rPr lang="ko-KR" altLang="en-US" smtClean="0"/>
              <a:t>로그인 화면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518151" y="220616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39" name="직사각형 38"/>
          <p:cNvSpPr/>
          <p:nvPr/>
        </p:nvSpPr>
        <p:spPr>
          <a:xfrm>
            <a:off x="8789082" y="3229014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789082" y="3809998"/>
            <a:ext cx="2414377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27773" y="4970295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3002699" y="4651361"/>
            <a:ext cx="3303373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789081" y="4332117"/>
            <a:ext cx="2414377" cy="4201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로그인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8076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353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571858" y="289915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70" name="직사각형 69"/>
          <p:cNvSpPr/>
          <p:nvPr/>
        </p:nvSpPr>
        <p:spPr>
          <a:xfrm>
            <a:off x="8838671" y="230379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8904574" y="369576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904574" y="418288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126995" y="317677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아이디 찾기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055271" y="493609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135233" y="252331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6606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9348" y="392452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33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아이디 찾기 결과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33116" y="315999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3" name="직사각형 52"/>
          <p:cNvSpPr/>
          <p:nvPr/>
        </p:nvSpPr>
        <p:spPr>
          <a:xfrm>
            <a:off x="8799929" y="279861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096491" y="301481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919385" y="3646875"/>
            <a:ext cx="2150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고객님의 아이디는 </a:t>
            </a:r>
            <a:r>
              <a:rPr lang="en-US" altLang="ko-KR" sz="1000" dirty="0" smtClean="0"/>
              <a:t>[     ] </a:t>
            </a:r>
            <a:r>
              <a:rPr lang="ko-KR" altLang="en-US" sz="1000" dirty="0" smtClean="0"/>
              <a:t>입니다</a:t>
            </a:r>
            <a:endParaRPr lang="ko-KR" altLang="en-US" sz="1000" dirty="0"/>
          </a:p>
        </p:txBody>
      </p:sp>
      <p:sp>
        <p:nvSpPr>
          <p:cNvPr id="56" name="직사각형 55"/>
          <p:cNvSpPr/>
          <p:nvPr/>
        </p:nvSpPr>
        <p:spPr>
          <a:xfrm>
            <a:off x="9024767" y="428763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028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284228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25795" y="423425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25795" y="472137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8216" y="371526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76492" y="547458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56454" y="306180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9" y="1243914"/>
            <a:ext cx="400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151" y="289198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30964" y="2296629"/>
            <a:ext cx="2339546" cy="31383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896867" y="3688592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96867" y="4175719"/>
            <a:ext cx="221597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19288" y="3169607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비밀번호 찾기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9047564" y="4928921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127526" y="2516140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665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25537" y="2500098"/>
            <a:ext cx="6163601" cy="1431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01.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개요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88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3437641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006812" y="4020063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02701" y="4570081"/>
            <a:ext cx="330337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2700" y="5102777"/>
            <a:ext cx="3303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 smtClean="0"/>
              <a:t>아이디찾기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비밀번호찾기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ㅣ</a:t>
            </a:r>
            <a:r>
              <a:rPr lang="ko-KR" altLang="en-US" sz="1000" dirty="0" smtClean="0"/>
              <a:t> 회원가입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459892" y="3076260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56454" y="3292464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50508" y="366179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550508" y="4081926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684730" y="4565282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로그인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비밀번호 찾기 결과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9587407" y="3054058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54220" y="2692677"/>
            <a:ext cx="2339546" cy="202296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9150782" y="2908881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로고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8944836" y="327821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새로운 비밀번호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944836" y="3698343"/>
            <a:ext cx="2133600" cy="358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</a:rPr>
              <a:t>비밀번호 확인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079058" y="4181699"/>
            <a:ext cx="1875811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확인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7" name="TextBox 4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6169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   고객센터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193079" y="2543015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429014" y="3049817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29013" y="3420578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29013" y="3791339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29013" y="414959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29012" y="450315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29011" y="487391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29010" y="524467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31027" y="3046218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872823" y="5664610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77268" y="1243914"/>
            <a:ext cx="477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회원가입 </a:t>
            </a:r>
            <a:r>
              <a:rPr lang="en-US" altLang="ko-KR" smtClean="0"/>
              <a:t>– </a:t>
            </a:r>
            <a:r>
              <a:rPr lang="ko-KR" altLang="en-US" smtClean="0"/>
              <a:t>회원가입 페이지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671150" y="1738640"/>
            <a:ext cx="656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로그인</a:t>
            </a:r>
            <a:endParaRPr lang="ko-KR" altLang="en-US" sz="10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564066" y="2060023"/>
            <a:ext cx="92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로고</a:t>
            </a:r>
            <a:endParaRPr lang="ko-KR" altLang="en-US" sz="2800" dirty="0"/>
          </a:p>
        </p:txBody>
      </p:sp>
      <p:sp>
        <p:nvSpPr>
          <p:cNvPr id="50" name="직사각형 49"/>
          <p:cNvSpPr/>
          <p:nvPr/>
        </p:nvSpPr>
        <p:spPr>
          <a:xfrm>
            <a:off x="8800001" y="2566825"/>
            <a:ext cx="1686683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아이디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800000" y="2937586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00000" y="3308347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비밀번호 재입력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00000" y="3666601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799999" y="4020163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생년월일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 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6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자리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799998" y="4390924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bg1">
                    <a:lumMod val="75000"/>
                  </a:schemeClr>
                </a:solidFill>
              </a:rPr>
              <a:t>이메일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799997" y="4761685"/>
            <a:ext cx="2450747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휴대폰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(‘-’</a:t>
            </a:r>
            <a:r>
              <a:rPr lang="ko-KR" altLang="en-US" sz="1000" dirty="0" smtClean="0">
                <a:solidFill>
                  <a:schemeClr val="bg1">
                    <a:lumMod val="75000"/>
                  </a:schemeClr>
                </a:solidFill>
              </a:rPr>
              <a:t>제외</a:t>
            </a:r>
            <a:r>
              <a:rPr lang="en-US" altLang="ko-KR" sz="1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602014" y="2563226"/>
            <a:ext cx="648730" cy="2581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중복확인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243810" y="5181618"/>
            <a:ext cx="1563120" cy="2581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가입하기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25154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회원서비스 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47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8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조립컴퓨터 </a:t>
            </a:r>
            <a:r>
              <a:rPr lang="en-US" altLang="ko-KR" smtClean="0"/>
              <a:t>– </a:t>
            </a:r>
            <a:r>
              <a:rPr lang="ko-KR" altLang="en-US" smtClean="0"/>
              <a:t>조립컴퓨터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전체</a:t>
            </a:r>
            <a:r>
              <a:rPr lang="ko-KR" altLang="en-US" sz="1400" dirty="0" smtClean="0">
                <a:solidFill>
                  <a:schemeClr val="tx1"/>
                </a:solidFill>
              </a:rPr>
              <a:t>     사무용   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게이밍용</a:t>
            </a:r>
            <a:r>
              <a:rPr lang="ko-KR" altLang="en-US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전문가용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ko-KR" altLang="en-US" sz="1400" dirty="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가정용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9045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조립컴퓨터 </a:t>
            </a:r>
            <a:r>
              <a:rPr lang="en-US" altLang="ko-KR" smtClean="0"/>
              <a:t>– </a:t>
            </a:r>
            <a:r>
              <a:rPr lang="ko-KR" altLang="en-US" smtClean="0"/>
              <a:t>조립컴퓨터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 전체     사무용    게이밍용 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전문가용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en-US" altLang="ko-KR" sz="1400" smtClean="0">
                <a:solidFill>
                  <a:schemeClr val="tx1"/>
                </a:solidFill>
              </a:rPr>
              <a:t>   </a:t>
            </a:r>
            <a:r>
              <a:rPr lang="ko-KR" altLang="en-US" sz="1400" smtClean="0">
                <a:solidFill>
                  <a:schemeClr val="tx1"/>
                </a:solidFill>
              </a:rPr>
              <a:t>인터넷방송용  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가정용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720045" y="4241073"/>
            <a:ext cx="3290607" cy="836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smtClean="0">
                <a:solidFill>
                  <a:schemeClr val="tx1"/>
                </a:solidFill>
              </a:rPr>
              <a:t>PC </a:t>
            </a:r>
            <a:r>
              <a:rPr lang="ko-KR" altLang="en-US" sz="1600" smtClean="0">
                <a:solidFill>
                  <a:schemeClr val="tx1"/>
                </a:solidFill>
              </a:rPr>
              <a:t>추가 옵션</a:t>
            </a:r>
            <a:endParaRPr lang="en-US" altLang="ko-KR" sz="1600" smtClean="0">
              <a:solidFill>
                <a:schemeClr val="tx1"/>
              </a:solidFill>
            </a:endParaRPr>
          </a:p>
          <a:p>
            <a:r>
              <a:rPr lang="en-US" altLang="ko-KR" sz="1600" smtClean="0">
                <a:solidFill>
                  <a:schemeClr val="tx1"/>
                </a:solidFill>
              </a:rPr>
              <a:t>(</a:t>
            </a:r>
            <a:r>
              <a:rPr lang="ko-KR" altLang="en-US" sz="1600" smtClean="0">
                <a:solidFill>
                  <a:schemeClr val="tx1"/>
                </a:solidFill>
              </a:rPr>
              <a:t>윈도우 설치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</a:rPr>
              <a:t>램 추가 등</a:t>
            </a:r>
            <a:r>
              <a:rPr lang="en-US" altLang="ko-KR" sz="1600" smtClean="0">
                <a:solidFill>
                  <a:schemeClr val="tx1"/>
                </a:solidFill>
              </a:rPr>
              <a:t>) 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1193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종류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사무용</a:t>
            </a:r>
            <a:r>
              <a:rPr lang="en-US" altLang="ko-KR" sz="1400" smtClean="0">
                <a:solidFill>
                  <a:schemeClr val="tx1"/>
                </a:solidFill>
              </a:rPr>
              <a:t/>
            </a:r>
            <a:br>
              <a:rPr lang="en-US" altLang="ko-KR" sz="1400" smtClean="0">
                <a:solidFill>
                  <a:schemeClr val="tx1"/>
                </a:solidFill>
              </a:rPr>
            </a:br>
            <a:r>
              <a:rPr lang="ko-KR" altLang="en-US" sz="1400" smtClean="0">
                <a:solidFill>
                  <a:schemeClr val="tx1"/>
                </a:solidFill>
              </a:rPr>
              <a:t>상품명 </a:t>
            </a:r>
            <a:r>
              <a:rPr lang="en-US" altLang="ko-KR" sz="1400" smtClean="0">
                <a:solidFill>
                  <a:schemeClr val="tx1"/>
                </a:solidFill>
              </a:rPr>
              <a:t>: </a:t>
            </a:r>
            <a:r>
              <a:rPr lang="ko-KR" altLang="en-US" sz="1400" smtClean="0">
                <a:solidFill>
                  <a:schemeClr val="tx1"/>
                </a:solidFill>
              </a:rPr>
              <a:t>이젠</a:t>
            </a:r>
            <a:r>
              <a:rPr lang="en-US" altLang="ko-KR" sz="1400" smtClean="0">
                <a:solidFill>
                  <a:schemeClr val="tx1"/>
                </a:solidFill>
              </a:rPr>
              <a:t>SE </a:t>
            </a:r>
            <a:r>
              <a:rPr lang="ko-KR" altLang="en-US" sz="1400" smtClean="0">
                <a:solidFill>
                  <a:schemeClr val="tx1"/>
                </a:solidFill>
              </a:rPr>
              <a:t>사무용컴퓨터</a:t>
            </a:r>
            <a:endParaRPr lang="en-US" altLang="ko-KR" sz="1400" smtClean="0">
              <a:solidFill>
                <a:schemeClr val="tx1"/>
              </a:solidFill>
            </a:endParaRPr>
          </a:p>
          <a:p>
            <a:r>
              <a:rPr lang="en-US" altLang="ko-KR" sz="1400" smtClean="0">
                <a:solidFill>
                  <a:schemeClr val="tx1"/>
                </a:solidFill>
              </a:rPr>
              <a:t>…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등의 컴퓨터 구성 요소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760823" y="4659083"/>
            <a:ext cx="2447108" cy="7053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선택사항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0823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89028" y="5453742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60823" y="5708468"/>
            <a:ext cx="2447108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조립컴퓨터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8066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1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컴퓨터부품</a:t>
            </a:r>
            <a:r>
              <a:rPr lang="en-US" altLang="ko-KR" smtClean="0"/>
              <a:t> – </a:t>
            </a:r>
            <a:r>
              <a:rPr lang="ko-KR" altLang="en-US" smtClean="0"/>
              <a:t>컴퓨터부품 목록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mtClean="0">
                <a:solidFill>
                  <a:schemeClr val="tx1"/>
                </a:solidFill>
              </a:rPr>
              <a:t>	</a:t>
            </a:r>
            <a:r>
              <a:rPr lang="ko-KR" altLang="en-US" sz="1400" smtClean="0">
                <a:solidFill>
                  <a:schemeClr val="tx1"/>
                </a:solidFill>
              </a:rPr>
              <a:t>메인보드</a:t>
            </a:r>
            <a:r>
              <a:rPr lang="en-US" altLang="ko-KR" sz="1400" smtClean="0">
                <a:solidFill>
                  <a:schemeClr val="tx1"/>
                </a:solidFill>
              </a:rPr>
              <a:t> CPU </a:t>
            </a:r>
            <a:r>
              <a:rPr lang="ko-KR" altLang="en-US" sz="1400" smtClean="0">
                <a:solidFill>
                  <a:schemeClr val="tx1"/>
                </a:solidFill>
              </a:rPr>
              <a:t>그래픽카드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메모리카드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저장장치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파워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케이스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쿨러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주변기기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9277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9277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1646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41646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57968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957968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423499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23499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911547" y="2969623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911547" y="4136571"/>
            <a:ext cx="1208182" cy="696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9277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1646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957968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423499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1547" y="4920815"/>
            <a:ext cx="1208182" cy="11669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8800566" y="2969623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501050" y="2969623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800566" y="3798282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501050" y="3798282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800566" y="4582526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501050" y="4582526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800566" y="5392894"/>
            <a:ext cx="700485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상품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이미지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501050" y="5392894"/>
            <a:ext cx="1593669" cy="67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상품명 등 간략정보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7505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컴퓨터부품</a:t>
            </a:r>
            <a:r>
              <a:rPr lang="en-US" altLang="ko-KR" smtClean="0"/>
              <a:t> </a:t>
            </a:r>
            <a:r>
              <a:rPr lang="en-US" altLang="ko-KR"/>
              <a:t>– </a:t>
            </a:r>
            <a:r>
              <a:rPr lang="ko-KR" altLang="en-US" smtClean="0"/>
              <a:t>컴퓨터목록 상세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77269" y="2517203"/>
            <a:ext cx="7569580" cy="30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	</a:t>
            </a:r>
            <a:r>
              <a:rPr lang="ko-KR" altLang="en-US" sz="1400">
                <a:solidFill>
                  <a:schemeClr val="tx1"/>
                </a:solidFill>
              </a:rPr>
              <a:t>메인보드</a:t>
            </a:r>
            <a:r>
              <a:rPr lang="en-US" altLang="ko-KR" sz="1400">
                <a:solidFill>
                  <a:schemeClr val="tx1"/>
                </a:solidFill>
              </a:rPr>
              <a:t> CPU </a:t>
            </a:r>
            <a:r>
              <a:rPr lang="ko-KR" altLang="en-US" sz="1400">
                <a:solidFill>
                  <a:schemeClr val="tx1"/>
                </a:solidFill>
              </a:rPr>
              <a:t>그래픽카드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메모리카드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저장장치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파워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케이스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쿨러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주변기기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118731" y="2969623"/>
            <a:ext cx="3443328" cy="2386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720046" y="2969622"/>
            <a:ext cx="3290607" cy="2098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상품명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400" smtClean="0">
                <a:solidFill>
                  <a:schemeClr val="tx1"/>
                </a:solidFill>
              </a:rPr>
              <a:t>수량변</a:t>
            </a:r>
            <a:r>
              <a:rPr lang="ko-KR" altLang="en-US" sz="1400">
                <a:solidFill>
                  <a:schemeClr val="tx1"/>
                </a:solidFill>
              </a:rPr>
              <a:t>경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71749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88850" y="5538651"/>
            <a:ext cx="2847702" cy="33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720046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47612" y="5185954"/>
            <a:ext cx="1463040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760823" y="2669390"/>
            <a:ext cx="2447108" cy="183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760823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장바구니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189028" y="4593769"/>
            <a:ext cx="1036319" cy="1698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구매하기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60823" y="4848495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상품상세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760823" y="5454829"/>
            <a:ext cx="2447108" cy="507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상품구매안내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컴퓨터부품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5245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9" y="1243914"/>
            <a:ext cx="55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건적문의</a:t>
            </a:r>
            <a:r>
              <a:rPr lang="en-US" altLang="ko-KR" smtClean="0"/>
              <a:t> </a:t>
            </a:r>
            <a:r>
              <a:rPr lang="en-US" altLang="ko-KR"/>
              <a:t>– </a:t>
            </a:r>
            <a:r>
              <a:rPr lang="ko-KR" altLang="en-US" smtClean="0"/>
              <a:t>견적문의 페이지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265714"/>
            <a:ext cx="1644024" cy="282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243876" y="3265712"/>
            <a:ext cx="1170856" cy="28220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99852" y="2714171"/>
            <a:ext cx="2814880" cy="551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r>
              <a:rPr lang="ko-KR" altLang="en-US" dirty="0" smtClean="0">
                <a:solidFill>
                  <a:schemeClr val="tx1"/>
                </a:solidFill>
              </a:rPr>
              <a:t>      </a:t>
            </a:r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6952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595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건적문의</a:t>
            </a:r>
            <a:r>
              <a:rPr lang="en-US" altLang="ko-KR"/>
              <a:t> – </a:t>
            </a:r>
            <a:r>
              <a:rPr lang="ko-KR" altLang="en-US"/>
              <a:t>견적문의 페이지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1021776" y="3017520"/>
            <a:ext cx="4364610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부품 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64909" y="3017520"/>
            <a:ext cx="2537432" cy="228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21790" y="2581394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64909" y="3017518"/>
            <a:ext cx="2537432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err="1" smtClean="0">
                <a:solidFill>
                  <a:schemeClr val="tx1"/>
                </a:solidFill>
              </a:rPr>
              <a:t>견적카트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64909" y="3611881"/>
            <a:ext cx="1155057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메인보드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21776" y="5427698"/>
            <a:ext cx="4364610" cy="594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금액</a:t>
            </a:r>
            <a:r>
              <a:rPr lang="en-US" altLang="ko-KR" dirty="0" smtClean="0">
                <a:solidFill>
                  <a:schemeClr val="tx1"/>
                </a:solidFill>
              </a:rPr>
              <a:t>:		              1,000,000</a:t>
            </a:r>
            <a:r>
              <a:rPr lang="ko-KR" altLang="en-US" dirty="0" smtClean="0">
                <a:solidFill>
                  <a:schemeClr val="tx1"/>
                </a:solidFill>
              </a:rPr>
              <a:t>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7414817" y="560543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구매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301741" y="5590944"/>
            <a:ext cx="853924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견적문의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8599853" y="3744687"/>
            <a:ext cx="2806620" cy="15882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부품리스트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599852" y="3265713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599852" y="5332942"/>
            <a:ext cx="2814880" cy="37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견적문의</a:t>
            </a:r>
            <a:r>
              <a:rPr lang="en-US" altLang="ko-KR" dirty="0" smtClean="0">
                <a:solidFill>
                  <a:schemeClr val="tx1"/>
                </a:solidFill>
              </a:rPr>
              <a:t>] 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뒤로</a:t>
            </a:r>
            <a:r>
              <a:rPr lang="en-US" altLang="ko-KR" dirty="0" smtClean="0">
                <a:solidFill>
                  <a:schemeClr val="tx1"/>
                </a:solidFill>
              </a:rPr>
              <a:t>]           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1776" y="3017518"/>
            <a:ext cx="4364610" cy="7416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PC </a:t>
            </a:r>
            <a:r>
              <a:rPr lang="ko-KR" altLang="en-US" dirty="0" smtClean="0">
                <a:solidFill>
                  <a:schemeClr val="tx1"/>
                </a:solidFill>
              </a:rPr>
              <a:t>주요 부품 </a:t>
            </a:r>
            <a:r>
              <a:rPr lang="en-US" altLang="ko-KR" dirty="0" smtClean="0">
                <a:solidFill>
                  <a:schemeClr val="tx1"/>
                </a:solidFill>
              </a:rPr>
              <a:t>&gt; CPU ( 000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상세검색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문의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3995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52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견적문</a:t>
            </a:r>
            <a:r>
              <a:rPr lang="ko-KR" altLang="en-US"/>
              <a:t>의</a:t>
            </a:r>
            <a:r>
              <a:rPr lang="ko-KR" altLang="en-US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목록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713470" y="37379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10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1" name="TextBox 50"/>
          <p:cNvSpPr txBox="1"/>
          <p:nvPr/>
        </p:nvSpPr>
        <p:spPr>
          <a:xfrm>
            <a:off x="1713470" y="4223706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08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1713470" y="44618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07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46904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06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13470" y="49190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05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14763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04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398558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09                            </a:t>
            </a:r>
            <a:r>
              <a:rPr lang="ko-KR" altLang="en-US" sz="800" dirty="0"/>
              <a:t>견적요청 홍길동                                                                      홍길동             </a:t>
            </a:r>
            <a:r>
              <a:rPr lang="en-US" altLang="ko-KR" sz="800" dirty="0"/>
              <a:t>03-30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목록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목록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8599852" y="2754961"/>
            <a:ext cx="2806621" cy="478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181162" y="348977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 제목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8649280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9975547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13545" y="3494446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74" name="TextBox 73"/>
          <p:cNvSpPr txBox="1"/>
          <p:nvPr/>
        </p:nvSpPr>
        <p:spPr>
          <a:xfrm>
            <a:off x="8649280" y="3768286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10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8649280" y="4016555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09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cxnSp>
        <p:nvCxnSpPr>
          <p:cNvPr id="76" name="직선 연결선 75"/>
          <p:cNvCxnSpPr/>
          <p:nvPr/>
        </p:nvCxnSpPr>
        <p:spPr>
          <a:xfrm>
            <a:off x="8649280" y="3437048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8649280" y="3749194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8649280" y="3993102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8649280" y="4231999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649280" y="4479135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8649280" y="4263691"/>
            <a:ext cx="27654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  08     </a:t>
            </a:r>
            <a:r>
              <a:rPr lang="ko-KR" altLang="en-US" sz="800" dirty="0" smtClean="0"/>
              <a:t>견적요청 홍길동       홍길동             </a:t>
            </a:r>
            <a:r>
              <a:rPr lang="en-US" altLang="ko-KR" sz="800" dirty="0" smtClean="0"/>
              <a:t>03-30</a:t>
            </a:r>
            <a:endParaRPr lang="ko-KR" altLang="en-US" sz="800" dirty="0"/>
          </a:p>
        </p:txBody>
      </p:sp>
      <p:sp>
        <p:nvSpPr>
          <p:cNvPr id="83" name="직사각형 82"/>
          <p:cNvSpPr/>
          <p:nvPr/>
        </p:nvSpPr>
        <p:spPr>
          <a:xfrm>
            <a:off x="8705315" y="2883346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0146914" y="2883346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9" name="TextBox 88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394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개요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Outline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8D037B-DA08-49E3-B2C9-B551BC965DBA}"/>
              </a:ext>
            </a:extLst>
          </p:cNvPr>
          <p:cNvGrpSpPr/>
          <p:nvPr/>
        </p:nvGrpSpPr>
        <p:grpSpPr>
          <a:xfrm>
            <a:off x="1555886" y="1059401"/>
            <a:ext cx="9080228" cy="4935935"/>
            <a:chOff x="304800" y="377457"/>
            <a:chExt cx="17516643" cy="9737902"/>
          </a:xfrm>
          <a:effectLst>
            <a:outerShdw dist="1270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94E8AA0-C2E6-4B6C-8FEF-FA01EE5E4A6C}"/>
                </a:ext>
              </a:extLst>
            </p:cNvPr>
            <p:cNvSpPr/>
            <p:nvPr/>
          </p:nvSpPr>
          <p:spPr>
            <a:xfrm>
              <a:off x="304800" y="377457"/>
              <a:ext cx="17516643" cy="682031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AB99F55-C6AC-4525-96E4-6393F943AF0C}"/>
                </a:ext>
              </a:extLst>
            </p:cNvPr>
            <p:cNvSpPr/>
            <p:nvPr/>
          </p:nvSpPr>
          <p:spPr>
            <a:xfrm>
              <a:off x="304800" y="1059488"/>
              <a:ext cx="17516643" cy="905587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52000" rIns="18000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간단한 문서작업이나 인터넷 서핑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게임 등 단순한 목적으로 사용되었던 것과 달리 요즘 컴퓨터는 스트리밍부터 그래픽작업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 작곡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/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영상작업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개인방송</a:t>
              </a:r>
              <a:r>
                <a:rPr lang="en-US" altLang="ko-KR" dirty="0">
                  <a:solidFill>
                    <a:sysClr val="windowText" lastClr="000000"/>
                  </a:solidFill>
                </a:rPr>
                <a:t>, </a:t>
              </a:r>
              <a:r>
                <a:rPr lang="ko-KR" altLang="en-US" dirty="0">
                  <a:solidFill>
                    <a:sysClr val="windowText" lastClr="000000"/>
                  </a:solidFill>
                </a:rPr>
                <a:t>서버구축 등의 다양한 목적으로 사용된다</a:t>
              </a: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>
                  <a:solidFill>
                    <a:sysClr val="windowText" lastClr="000000"/>
                  </a:solidFill>
                </a:rPr>
                <a:t>이렇게 개인이 컴퓨터로 할 수 있는 범위가 넓어짐에 따라 본인이 원하는 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사양으로 제작할 수 있는 조립컴퓨터의 수요가 증가하였다</a:t>
              </a:r>
              <a:endParaRPr lang="en-US" altLang="ko-KR" dirty="0" smtClean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endParaRPr lang="en-US" altLang="ko-KR" dirty="0">
                <a:solidFill>
                  <a:sysClr val="windowText" lastClr="000000"/>
                </a:solidFill>
              </a:endParaRPr>
            </a:p>
            <a:p>
              <a:pPr latinLnBrk="0">
                <a:lnSpc>
                  <a:spcPts val="2500"/>
                </a:lnSpc>
              </a:pPr>
              <a:r>
                <a:rPr lang="ko-KR" altLang="en-US" dirty="0" smtClean="0">
                  <a:solidFill>
                    <a:sysClr val="windowText" lastClr="000000"/>
                  </a:solidFill>
                </a:rPr>
                <a:t>그러나 경험이 없는 사람은 부품을 사다가 </a:t>
              </a:r>
              <a:r>
                <a:rPr lang="en-US" altLang="ko-KR" dirty="0" smtClean="0">
                  <a:solidFill>
                    <a:sysClr val="windowText" lastClr="000000"/>
                  </a:solidFill>
                </a:rPr>
                <a:t>PC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조립을 하기엔 어려움이 있고 시간의 여건이 없는 사람들도 있기에 고객의 요구에 맞는 컴퓨터를 판매하는 서비스가 </a:t>
              </a:r>
              <a:r>
                <a:rPr lang="ko-KR" altLang="en-US" dirty="0" err="1" smtClean="0">
                  <a:solidFill>
                    <a:sysClr val="windowText" lastClr="000000"/>
                  </a:solidFill>
                </a:rPr>
                <a:t>주목받고</a:t>
              </a:r>
              <a:r>
                <a:rPr lang="ko-KR" altLang="en-US" dirty="0" smtClean="0">
                  <a:solidFill>
                    <a:sysClr val="windowText" lastClr="000000"/>
                  </a:solidFill>
                </a:rPr>
                <a:t> 있다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8BD032B-D15C-4432-B569-E99698B64FD6}"/>
                </a:ext>
              </a:extLst>
            </p:cNvPr>
            <p:cNvSpPr/>
            <p:nvPr/>
          </p:nvSpPr>
          <p:spPr>
            <a:xfrm>
              <a:off x="16128672" y="830761"/>
              <a:ext cx="288001" cy="3600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56BB6E5-E7BA-40AC-8F7A-93EBD805B7A7}"/>
                </a:ext>
              </a:extLst>
            </p:cNvPr>
            <p:cNvSpPr/>
            <p:nvPr/>
          </p:nvSpPr>
          <p:spPr>
            <a:xfrm>
              <a:off x="16731127" y="5406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E89E484-13AE-40A4-A302-D9AA9A1CD1D1}"/>
                </a:ext>
              </a:extLst>
            </p:cNvPr>
            <p:cNvSpPr/>
            <p:nvPr/>
          </p:nvSpPr>
          <p:spPr>
            <a:xfrm>
              <a:off x="16681705" y="593562"/>
              <a:ext cx="288001" cy="288000"/>
            </a:xfrm>
            <a:prstGeom prst="rect">
              <a:avLst/>
            </a:prstGeom>
            <a:solidFill>
              <a:srgbClr val="DFDCD3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28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CA79345-680A-4E0C-9C39-FFADBD81961C}"/>
                </a:ext>
              </a:extLst>
            </p:cNvPr>
            <p:cNvGrpSpPr/>
            <p:nvPr/>
          </p:nvGrpSpPr>
          <p:grpSpPr>
            <a:xfrm>
              <a:off x="17241458" y="494605"/>
              <a:ext cx="447684" cy="447675"/>
              <a:chOff x="14912323" y="597474"/>
              <a:chExt cx="288003" cy="2880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2362BF4-977B-4005-9871-A5C2A05B56D9}"/>
                  </a:ext>
                </a:extLst>
              </p:cNvPr>
              <p:cNvSpPr/>
              <p:nvPr/>
            </p:nvSpPr>
            <p:spPr>
              <a:xfrm rot="2700000">
                <a:off x="14912314" y="732474"/>
                <a:ext cx="288000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02056D7-1469-4FAD-8835-E1F719C9F84E}"/>
                  </a:ext>
                </a:extLst>
              </p:cNvPr>
              <p:cNvSpPr/>
              <p:nvPr/>
            </p:nvSpPr>
            <p:spPr>
              <a:xfrm rot="18900000">
                <a:off x="14912323" y="732481"/>
                <a:ext cx="288003" cy="18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ko-KR" sz="28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084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7268" y="1243914"/>
            <a:ext cx="443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견적문</a:t>
            </a:r>
            <a:r>
              <a:rPr lang="ko-KR" altLang="en-US"/>
              <a:t>의</a:t>
            </a:r>
            <a:r>
              <a:rPr lang="ko-KR" altLang="en-US" smtClean="0"/>
              <a:t> </a:t>
            </a:r>
            <a:r>
              <a:rPr lang="en-US" altLang="ko-KR" dirty="0"/>
              <a:t>– </a:t>
            </a:r>
            <a:r>
              <a:rPr lang="ko-KR" altLang="en-US" dirty="0" smtClean="0"/>
              <a:t>견적문의 상세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56435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10124" y="361694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제목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13470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글번호</a:t>
            </a:r>
            <a:endParaRPr lang="ko-KR" alt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14737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52735" y="362175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작성일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713470" y="387649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713470" y="51474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713470" y="491286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배그가</a:t>
            </a:r>
            <a:r>
              <a:rPr lang="ko-KR" altLang="en-US" sz="800" dirty="0"/>
              <a:t> 하고 싶어요</a:t>
            </a:r>
            <a:r>
              <a:rPr lang="en-US" altLang="ko-KR" sz="800" dirty="0"/>
              <a:t>..</a:t>
            </a:r>
            <a:endParaRPr lang="ko-KR" altLang="en-US" sz="8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1713470" y="5520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713470" y="3989066"/>
            <a:ext cx="5791199" cy="590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60215" y="3988962"/>
            <a:ext cx="3669109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제품명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13470" y="5305291"/>
            <a:ext cx="579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감사합니다</a:t>
            </a:r>
            <a:r>
              <a:rPr lang="en-US" altLang="ko-KR" sz="800" dirty="0"/>
              <a:t>. </a:t>
            </a:r>
            <a:r>
              <a:rPr lang="ko-KR" altLang="en-US" sz="800" dirty="0"/>
              <a:t>좋은 컴퓨터입니다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1713471" y="3988962"/>
            <a:ext cx="639204" cy="584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CPU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메인보드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GPU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029323" y="3988962"/>
            <a:ext cx="1475345" cy="584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가격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…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93901" y="5633301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목록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4194769" y="4645853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구매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716906" y="5633301"/>
            <a:ext cx="66483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이전글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517653" y="5638099"/>
            <a:ext cx="65988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bg1">
                    <a:lumMod val="75000"/>
                  </a:schemeClr>
                </a:solidFill>
              </a:rPr>
              <a:t>다음글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993901" y="5203624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등록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21790" y="2800469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견적 상세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8599852" y="2127256"/>
            <a:ext cx="20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견적 상세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8599853" y="3616943"/>
            <a:ext cx="2814160" cy="82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부품리스트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599853" y="3265713"/>
            <a:ext cx="2814160" cy="351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CPU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599852" y="5327154"/>
            <a:ext cx="2814880" cy="38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 smtClean="0">
                <a:solidFill>
                  <a:schemeClr val="tx1"/>
                </a:solidFill>
              </a:rPr>
              <a:t>           [</a:t>
            </a:r>
            <a:r>
              <a:rPr lang="ko-KR" altLang="en-US" dirty="0" smtClean="0">
                <a:solidFill>
                  <a:schemeClr val="tx1"/>
                </a:solidFill>
              </a:rPr>
              <a:t>구매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599852" y="2873331"/>
            <a:ext cx="2814880" cy="392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[</a:t>
            </a:r>
            <a:r>
              <a:rPr lang="ko-KR" altLang="en-US" dirty="0" smtClean="0">
                <a:solidFill>
                  <a:schemeClr val="tx1"/>
                </a:solidFill>
              </a:rPr>
              <a:t>견적목록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599853" y="4441467"/>
            <a:ext cx="2814160" cy="512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배그가</a:t>
            </a:r>
            <a:r>
              <a:rPr lang="ko-KR" altLang="en-US" sz="800" dirty="0" smtClean="0">
                <a:solidFill>
                  <a:schemeClr val="tx1"/>
                </a:solidFill>
              </a:rPr>
              <a:t> 하고 싶어요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599853" y="4954000"/>
            <a:ext cx="2814160" cy="37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감사합니다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 </a:t>
            </a:r>
            <a:r>
              <a:rPr lang="ko-KR" altLang="en-US" sz="800" dirty="0" smtClean="0">
                <a:solidFill>
                  <a:schemeClr val="tx1"/>
                </a:solidFill>
              </a:rPr>
              <a:t>좋은 컴퓨터 입니다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3" name="TextBox 8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026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장바구니 </a:t>
            </a:r>
            <a:r>
              <a:rPr lang="en-US" altLang="ko-KR" smtClean="0"/>
              <a:t>– </a:t>
            </a:r>
            <a:r>
              <a:rPr lang="ko-KR" altLang="en-US" smtClean="0"/>
              <a:t>장바구니 목록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70876" y="3952123"/>
            <a:ext cx="7187073" cy="86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ko-KR" altLang="en-US" sz="1400" dirty="0"/>
              <a:t>결제예상금액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70968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31321" y="4970046"/>
            <a:ext cx="1226628" cy="3130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53300" y="2862366"/>
          <a:ext cx="7201582" cy="9724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55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9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5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117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상품명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수량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합계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적립금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63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063995" y="3288047"/>
            <a:ext cx="131556" cy="131556"/>
            <a:chOff x="554563" y="2632644"/>
            <a:chExt cx="131556" cy="131556"/>
          </a:xfrm>
        </p:grpSpPr>
        <p:sp>
          <p:nvSpPr>
            <p:cNvPr id="22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1063995" y="3593908"/>
            <a:ext cx="131556" cy="131556"/>
            <a:chOff x="554563" y="2632644"/>
            <a:chExt cx="131556" cy="131556"/>
          </a:xfrm>
        </p:grpSpPr>
        <p:sp>
          <p:nvSpPr>
            <p:cNvPr id="27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3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723869" y="2610165"/>
            <a:ext cx="2570205" cy="16702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상품정보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23870" y="4369999"/>
            <a:ext cx="2570205" cy="4283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결제예상금액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8723869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선택주문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0058397" y="4872507"/>
            <a:ext cx="1235677" cy="3212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전체주문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23869" y="2186299"/>
            <a:ext cx="1199834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/>
              <a:t>장바구니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433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결제 </a:t>
            </a:r>
            <a:r>
              <a:rPr lang="en-US" altLang="ko-KR"/>
              <a:t>– </a:t>
            </a:r>
            <a:r>
              <a:rPr lang="ko-KR" altLang="en-US" smtClean="0"/>
              <a:t>결제 페이지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9872" y="2711918"/>
            <a:ext cx="7164371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0677" y="3252869"/>
            <a:ext cx="7164371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9872" y="4098301"/>
            <a:ext cx="7164371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9872" y="5075016"/>
            <a:ext cx="7164371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3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731791" y="2438889"/>
            <a:ext cx="2553913" cy="453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상품 정보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731791" y="2979840"/>
            <a:ext cx="2553913" cy="77898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주문정보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731791" y="3825272"/>
            <a:ext cx="2553913" cy="8955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배송정보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731791" y="4801987"/>
            <a:ext cx="2553913" cy="8389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결제정보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731791" y="2006127"/>
            <a:ext cx="1059788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결제하기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3263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6" name="직사각형 45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3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8" name="직사각형 47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아래쪽 화살표 48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88" name="직사각형 8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76" name="직사각형 75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공지사항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7" name="아래쪽 화살표 76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7" name="TextBox 106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7167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67" name="직사각형 66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185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0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112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77269" y="1243914"/>
            <a:ext cx="533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4" name="직사각형 53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89" name="직사각형 88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문의사항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아래쪽 화살표 89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직선 연결선 90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73" name="TextBox 7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7895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문의사항등록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0411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483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713470" y="34066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10124" y="3459283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1713470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글번호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6214737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6952735" y="3464091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cxnSp>
        <p:nvCxnSpPr>
          <p:cNvPr id="35" name="직선 연결선 34"/>
          <p:cNvCxnSpPr/>
          <p:nvPr/>
        </p:nvCxnSpPr>
        <p:spPr>
          <a:xfrm>
            <a:off x="1713470" y="37188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713470" y="3962747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713470" y="4201644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713470" y="444878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713470" y="467943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1713470" y="490330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713470" y="5132520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713470" y="536317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713470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46" name="직사각형 45"/>
          <p:cNvSpPr/>
          <p:nvPr/>
        </p:nvSpPr>
        <p:spPr>
          <a:xfrm>
            <a:off x="1713470" y="295170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아래쪽 화살표 46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7268" y="1243914"/>
            <a:ext cx="427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3" name="직사각형 52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63" name="직선 연결선 62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70594" y="202868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 센터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8670594" y="2403978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상품후기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아래쪽 화살표 65"/>
          <p:cNvSpPr/>
          <p:nvPr/>
        </p:nvSpPr>
        <p:spPr>
          <a:xfrm>
            <a:off x="9576759" y="247555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/>
          <p:nvPr/>
        </p:nvCxnSpPr>
        <p:spPr>
          <a:xfrm>
            <a:off x="8747773" y="341701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47773" y="3194588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8747773" y="288154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756100" y="4448780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8756100" y="3849495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8747773" y="3639429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8757506" y="4241136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8756100" y="4043083"/>
            <a:ext cx="25129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9047810" y="5390660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 입력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489409" y="539066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검색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0577188" y="2093991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글쓰기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70658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글번호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9549150" y="2937282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제목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10305625" y="2941857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작성자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10807873" y="2941039"/>
            <a:ext cx="551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작성일</a:t>
            </a:r>
            <a:endParaRPr lang="ko-KR" alt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88" name="TextBox 87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353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574577" y="1824378"/>
            <a:ext cx="8906026" cy="282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02. </a:t>
            </a:r>
            <a:r>
              <a:rPr lang="ko-KR" altLang="en-US" sz="4400" i="1" dirty="0">
                <a:solidFill>
                  <a:schemeClr val="bg2">
                    <a:lumMod val="25000"/>
                  </a:schemeClr>
                </a:solidFill>
              </a:rPr>
              <a:t>요구사항정의서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Requirement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Definition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9" y="1243914"/>
            <a:ext cx="425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상품후기 등록 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751438" y="2670614"/>
            <a:ext cx="4563762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19418" y="2651903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981219" y="3006810"/>
            <a:ext cx="5333981" cy="2583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6433" y="2066609"/>
            <a:ext cx="81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제목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9144000" y="2062219"/>
            <a:ext cx="2232086" cy="239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791784" y="5407520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등록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82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7268" y="1243914"/>
            <a:ext cx="55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공지사항 상세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1771135" y="2594919"/>
            <a:ext cx="5733535" cy="312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993903" y="5781077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1771135" y="2833818"/>
            <a:ext cx="5733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87607" y="2599780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474947" y="2587597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작성자 등록일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312504" y="4036540"/>
            <a:ext cx="1972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49280" y="2052277"/>
            <a:ext cx="6590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제목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10362209" y="2059458"/>
            <a:ext cx="1021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작성자 등록일</a:t>
            </a:r>
            <a:endParaRPr lang="ko-KR" altLang="en-US" sz="1000" dirty="0"/>
          </a:p>
        </p:txBody>
      </p:sp>
      <p:sp>
        <p:nvSpPr>
          <p:cNvPr id="46" name="직사각형 45"/>
          <p:cNvSpPr/>
          <p:nvPr/>
        </p:nvSpPr>
        <p:spPr>
          <a:xfrm>
            <a:off x="10797934" y="5399675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657518" y="2418186"/>
            <a:ext cx="2704143" cy="29318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9697681" y="3640276"/>
            <a:ext cx="871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내용</a:t>
            </a:r>
            <a:endParaRPr lang="en-US" altLang="ko-KR" sz="16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57" name="TextBox 56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402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57870" y="2593486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713470" y="5781078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155069" y="5781078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8130" y="5445211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1 2 3 4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1357870" y="2965664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8" name="아래쪽 화살표 7"/>
          <p:cNvSpPr/>
          <p:nvPr/>
        </p:nvSpPr>
        <p:spPr>
          <a:xfrm>
            <a:off x="2248705" y="3042297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77268" y="1243914"/>
            <a:ext cx="471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고객센터</a:t>
            </a:r>
            <a:r>
              <a:rPr lang="en-US" altLang="ko-KR" smtClean="0"/>
              <a:t> </a:t>
            </a:r>
            <a:r>
              <a:rPr lang="en-US" altLang="ko-KR"/>
              <a:t>– </a:t>
            </a:r>
            <a:r>
              <a:rPr lang="en-US" altLang="ko-KR" smtClean="0"/>
              <a:t>AS </a:t>
            </a:r>
            <a:r>
              <a:rPr lang="ko-KR" altLang="en-US" smtClean="0"/>
              <a:t>신청 목록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829169" y="5781077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50" name="직선 연결선 4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588585" y="2403143"/>
            <a:ext cx="675501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글쓰기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8752166" y="2392366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</a:t>
            </a:r>
            <a:r>
              <a:rPr lang="ko-KR" altLang="en-US" sz="1000" dirty="0">
                <a:solidFill>
                  <a:schemeClr val="tx1"/>
                </a:solidFill>
              </a:rPr>
              <a:t>신청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8705315" y="5325762"/>
            <a:ext cx="1379858" cy="2388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bg1">
                    <a:lumMod val="75000"/>
                  </a:schemeClr>
                </a:solidFill>
              </a:rPr>
              <a:t>검색어</a:t>
            </a:r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 입력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10146914" y="5325762"/>
            <a:ext cx="510767" cy="2388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</a:rPr>
              <a:t>검색</a:t>
            </a:r>
          </a:p>
        </p:txBody>
      </p:sp>
      <p:graphicFrame>
        <p:nvGraphicFramePr>
          <p:cNvPr id="133" name="표 17">
            <a:extLst>
              <a:ext uri="{FF2B5EF4-FFF2-40B4-BE49-F238E27FC236}">
                <a16:creationId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53620"/>
              </p:ext>
            </p:extLst>
          </p:nvPr>
        </p:nvGraphicFramePr>
        <p:xfrm>
          <a:off x="1329268" y="3435582"/>
          <a:ext cx="6536265" cy="18064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63908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196961">
                  <a:extLst>
                    <a:ext uri="{9D8B030D-6E8A-4147-A177-3AD203B41FA5}">
                      <a16:colId xmlns:a16="http://schemas.microsoft.com/office/drawing/2014/main" val="2582312683"/>
                    </a:ext>
                  </a:extLst>
                </a:gridCol>
                <a:gridCol w="2559732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873977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1041687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글번호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제목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작성자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작성일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257902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graphicFrame>
        <p:nvGraphicFramePr>
          <p:cNvPr id="134" name="표 17">
            <a:extLst>
              <a:ext uri="{FF2B5EF4-FFF2-40B4-BE49-F238E27FC236}">
                <a16:creationId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10608"/>
              </p:ext>
            </p:extLst>
          </p:nvPr>
        </p:nvGraphicFramePr>
        <p:xfrm>
          <a:off x="8752166" y="2810933"/>
          <a:ext cx="2511920" cy="205713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76501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582312683"/>
                    </a:ext>
                  </a:extLst>
                </a:gridCol>
                <a:gridCol w="745066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452153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글번호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분류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제목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작성자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작성일</a:t>
                      </a:r>
                      <a:endParaRPr lang="ko-KR" altLang="en-US" sz="9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276534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8741921" y="2021499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서비스 센터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62" name="TextBox 61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516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/>
              <a:t>고객센터</a:t>
            </a:r>
            <a:r>
              <a:rPr lang="en-US" altLang="ko-KR"/>
              <a:t> – </a:t>
            </a:r>
            <a:r>
              <a:rPr lang="en-US" altLang="ko-KR" smtClean="0"/>
              <a:t>AS</a:t>
            </a:r>
            <a:r>
              <a:rPr lang="ko-KR" altLang="en-US" smtClean="0"/>
              <a:t> 신청 작성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8384" y="2700391"/>
            <a:ext cx="7088958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회원정보확인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8385" y="3412257"/>
            <a:ext cx="7088957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신청양식</a:t>
            </a:r>
            <a:endParaRPr lang="en-US" altLang="ko-KR" dirty="0"/>
          </a:p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</a:t>
            </a:r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분류</a:t>
            </a:r>
            <a:r>
              <a:rPr lang="en-US" altLang="ko-KR" dirty="0"/>
              <a:t>/</a:t>
            </a:r>
            <a:r>
              <a:rPr lang="ko-KR" altLang="en-US" dirty="0"/>
              <a:t>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1919" y="5606718"/>
            <a:ext cx="1263192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8750532" y="2229606"/>
            <a:ext cx="2516433" cy="6243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회원정보확인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750532" y="2954564"/>
            <a:ext cx="2516433" cy="20387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신청양식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519888" y="5092741"/>
            <a:ext cx="977721" cy="3582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신청하기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7618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 err="1">
                <a:solidFill>
                  <a:schemeClr val="bg2">
                    <a:lumMod val="25000"/>
                  </a:schemeClr>
                </a:solidFill>
              </a:rPr>
              <a:t>마이페이지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 smtClean="0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	 </a:t>
            </a:r>
            <a:r>
              <a:rPr lang="ko-KR" altLang="en-US" sz="1200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배송관리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1713470" y="378037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1713470" y="401944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1713470" y="424700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1713470" y="449319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13470" y="513406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1713470" y="53692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cxnSp>
        <p:nvCxnSpPr>
          <p:cNvPr id="54" name="직선 연결선 53"/>
          <p:cNvCxnSpPr/>
          <p:nvPr/>
        </p:nvCxnSpPr>
        <p:spPr>
          <a:xfrm>
            <a:off x="1713470" y="511604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713470" y="45470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47977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57" name="직사각형 56"/>
          <p:cNvSpPr/>
          <p:nvPr/>
        </p:nvSpPr>
        <p:spPr>
          <a:xfrm>
            <a:off x="2513906" y="38000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513244" y="404284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513905" y="427659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513243" y="4568557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483548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13243" y="51771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513242" y="540477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713838" y="3445487"/>
            <a:ext cx="77045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회원탈퇴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777269" y="1243914"/>
            <a:ext cx="55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 smtClean="0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회원정보 수정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80" name="직선 연결선 7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8804672" y="2729666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회원정보 수정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8804672" y="307486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88" name="TextBox 87"/>
          <p:cNvSpPr txBox="1"/>
          <p:nvPr/>
        </p:nvSpPr>
        <p:spPr>
          <a:xfrm>
            <a:off x="8804672" y="331393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89" name="TextBox 88"/>
          <p:cNvSpPr txBox="1"/>
          <p:nvPr/>
        </p:nvSpPr>
        <p:spPr>
          <a:xfrm>
            <a:off x="8804672" y="354149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90" name="TextBox 89"/>
          <p:cNvSpPr txBox="1"/>
          <p:nvPr/>
        </p:nvSpPr>
        <p:spPr>
          <a:xfrm>
            <a:off x="8804672" y="442855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이메일</a:t>
            </a:r>
            <a:endParaRPr lang="ko-KR" altLang="en-US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8804672" y="466370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92" name="TextBox 91"/>
          <p:cNvSpPr txBox="1"/>
          <p:nvPr/>
        </p:nvSpPr>
        <p:spPr>
          <a:xfrm>
            <a:off x="8804672" y="384157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새 비밀번호</a:t>
            </a:r>
            <a:endParaRPr lang="ko-KR" altLang="en-US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8804672" y="4092268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94" name="직사각형 93"/>
          <p:cNvSpPr/>
          <p:nvPr/>
        </p:nvSpPr>
        <p:spPr>
          <a:xfrm>
            <a:off x="9605108" y="30945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604446" y="333733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605107" y="35710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9604445" y="386304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9604445" y="4129970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9604445" y="447165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604444" y="4699261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6600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  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 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endParaRPr lang="ko-KR" altLang="en-US" sz="12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1713470" y="5618561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713470" y="3740322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13470" y="3435177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713470" y="5049597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1713470" y="530029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8" name="직사각형 7"/>
          <p:cNvSpPr/>
          <p:nvPr/>
        </p:nvSpPr>
        <p:spPr>
          <a:xfrm>
            <a:off x="3653481" y="5731128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2513243" y="507106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513243" y="533799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1713470" y="426253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713470" y="4962759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93173" y="4291994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1693173" y="375167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sp>
        <p:nvSpPr>
          <p:cNvPr id="70" name="TextBox 69"/>
          <p:cNvSpPr txBox="1"/>
          <p:nvPr/>
        </p:nvSpPr>
        <p:spPr>
          <a:xfrm>
            <a:off x="777269" y="1243914"/>
            <a:ext cx="43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회원탈퇴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   장바구니    </a:t>
            </a:r>
            <a:r>
              <a:rPr lang="ko-KR" altLang="en-US" sz="1000" dirty="0" err="1" smtClean="0"/>
              <a:t>마이페이지</a:t>
            </a:r>
            <a:r>
              <a:rPr lang="ko-KR" altLang="en-US" sz="1000" dirty="0" smtClean="0"/>
              <a:t>   고객센터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838391" y="2624893"/>
            <a:ext cx="164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회원탈퇴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8838391" y="4239313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비밀번호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8838391" y="449000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재입력</a:t>
            </a:r>
            <a:endParaRPr lang="ko-KR" altLang="en-US" sz="800" dirty="0"/>
          </a:p>
        </p:txBody>
      </p:sp>
      <p:sp>
        <p:nvSpPr>
          <p:cNvPr id="54" name="직사각형 53"/>
          <p:cNvSpPr/>
          <p:nvPr/>
        </p:nvSpPr>
        <p:spPr>
          <a:xfrm>
            <a:off x="9638164" y="4260784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638164" y="4527708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818094" y="3481710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회원탈퇴 안내</a:t>
            </a:r>
            <a:endParaRPr lang="ko-KR" altLang="en-US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8818094" y="294139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사이트 이용 감사 내용</a:t>
            </a:r>
            <a:endParaRPr lang="ko-KR" altLang="en-US" sz="800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649280" y="2248931"/>
            <a:ext cx="26780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608090" y="2009575"/>
            <a:ext cx="26780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내정보관리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err="1" smtClean="0"/>
              <a:t>마일리지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</a:t>
            </a:r>
            <a:r>
              <a:rPr lang="ko-KR" altLang="en-US" sz="800" dirty="0" smtClean="0"/>
              <a:t>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배송관리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9113465" y="5355126"/>
            <a:ext cx="1911178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확인</a:t>
            </a:r>
            <a:endParaRPr lang="ko-KR" altLang="en-US" sz="1000" dirty="0"/>
          </a:p>
        </p:txBody>
      </p:sp>
      <p:sp>
        <p:nvSpPr>
          <p:cNvPr id="74" name="직사각형 73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0720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마일리지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2BF1C33-F30F-4A63-AB95-F92D97CB9BC6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3635480"/>
          <a:ext cx="6759018" cy="53408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2253006">
                  <a:extLst>
                    <a:ext uri="{9D8B030D-6E8A-4147-A177-3AD203B41FA5}">
                      <a16:colId xmlns:a16="http://schemas.microsoft.com/office/drawing/2014/main" val="3002944432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val="1520504708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val="1428192587"/>
                    </a:ext>
                  </a:extLst>
                </a:gridCol>
              </a:tblGrid>
              <a:tr h="534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441598"/>
                  </a:ext>
                </a:extLst>
              </a:tr>
            </a:tbl>
          </a:graphicData>
        </a:graphic>
      </p:graphicFrame>
      <p:graphicFrame>
        <p:nvGraphicFramePr>
          <p:cNvPr id="18" name="표 14">
            <a:extLst>
              <a:ext uri="{FF2B5EF4-FFF2-40B4-BE49-F238E27FC236}">
                <a16:creationId xmlns:a16="http://schemas.microsoft.com/office/drawing/2014/main" id="{431C4E36-26CF-4C7F-AE3B-99A0D620F7CF}"/>
              </a:ext>
            </a:extLst>
          </p:cNvPr>
          <p:cNvGraphicFramePr>
            <a:graphicFrameLocks noGrp="1"/>
          </p:cNvGraphicFramePr>
          <p:nvPr/>
        </p:nvGraphicFramePr>
        <p:xfrm>
          <a:off x="1121790" y="4452270"/>
          <a:ext cx="6749591" cy="1372655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1158279">
                  <a:extLst>
                    <a:ext uri="{9D8B030D-6E8A-4147-A177-3AD203B41FA5}">
                      <a16:colId xmlns:a16="http://schemas.microsoft.com/office/drawing/2014/main" val="2409671562"/>
                    </a:ext>
                  </a:extLst>
                </a:gridCol>
                <a:gridCol w="3973576">
                  <a:extLst>
                    <a:ext uri="{9D8B030D-6E8A-4147-A177-3AD203B41FA5}">
                      <a16:colId xmlns:a16="http://schemas.microsoft.com/office/drawing/2014/main" val="405319681"/>
                    </a:ext>
                  </a:extLst>
                </a:gridCol>
                <a:gridCol w="1617736">
                  <a:extLst>
                    <a:ext uri="{9D8B030D-6E8A-4147-A177-3AD203B41FA5}">
                      <a16:colId xmlns:a16="http://schemas.microsoft.com/office/drawing/2014/main" val="1574761109"/>
                    </a:ext>
                  </a:extLst>
                </a:gridCol>
              </a:tblGrid>
              <a:tr h="2837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13825"/>
                  </a:ext>
                </a:extLst>
              </a:tr>
              <a:tr h="10889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14">
            <a:extLst>
              <a:ext uri="{FF2B5EF4-FFF2-40B4-BE49-F238E27FC236}">
                <a16:creationId xmlns:a16="http://schemas.microsoft.com/office/drawing/2014/main" id="{8DC23354-2EA9-4DBF-89E0-7A0F001A3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5187"/>
              </p:ext>
            </p:extLst>
          </p:nvPr>
        </p:nvGraphicFramePr>
        <p:xfrm>
          <a:off x="8762324" y="3001808"/>
          <a:ext cx="2492848" cy="656328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1246424">
                  <a:extLst>
                    <a:ext uri="{9D8B030D-6E8A-4147-A177-3AD203B41FA5}">
                      <a16:colId xmlns:a16="http://schemas.microsoft.com/office/drawing/2014/main" val="2840569629"/>
                    </a:ext>
                  </a:extLst>
                </a:gridCol>
                <a:gridCol w="1246424">
                  <a:extLst>
                    <a:ext uri="{9D8B030D-6E8A-4147-A177-3AD203B41FA5}">
                      <a16:colId xmlns:a16="http://schemas.microsoft.com/office/drawing/2014/main" val="2938559991"/>
                    </a:ext>
                  </a:extLst>
                </a:gridCol>
              </a:tblGrid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현재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총 적립 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62120"/>
                  </a:ext>
                </a:extLst>
              </a:tr>
              <a:tr h="328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사용한 마일리지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867424"/>
                  </a:ext>
                </a:extLst>
              </a:tr>
            </a:tbl>
          </a:graphicData>
        </a:graphic>
      </p:graphicFrame>
      <p:graphicFrame>
        <p:nvGraphicFramePr>
          <p:cNvPr id="25" name="표 14">
            <a:extLst>
              <a:ext uri="{FF2B5EF4-FFF2-40B4-BE49-F238E27FC236}">
                <a16:creationId xmlns:a16="http://schemas.microsoft.com/office/drawing/2014/main" id="{55EA163E-AB2A-4D76-8749-7BC269149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190244"/>
              </p:ext>
            </p:extLst>
          </p:nvPr>
        </p:nvGraphicFramePr>
        <p:xfrm>
          <a:off x="8762324" y="3728726"/>
          <a:ext cx="2492849" cy="1486757"/>
        </p:xfrm>
        <a:graphic>
          <a:graphicData uri="http://schemas.openxmlformats.org/drawingml/2006/table">
            <a:tbl>
              <a:tblPr firstRow="1">
                <a:tableStyleId>{C083E6E3-FA7D-4D7B-A595-EF9225AFEA82}</a:tableStyleId>
              </a:tblPr>
              <a:tblGrid>
                <a:gridCol w="769041">
                  <a:extLst>
                    <a:ext uri="{9D8B030D-6E8A-4147-A177-3AD203B41FA5}">
                      <a16:colId xmlns:a16="http://schemas.microsoft.com/office/drawing/2014/main" val="2409671562"/>
                    </a:ext>
                  </a:extLst>
                </a:gridCol>
                <a:gridCol w="930838">
                  <a:extLst>
                    <a:ext uri="{9D8B030D-6E8A-4147-A177-3AD203B41FA5}">
                      <a16:colId xmlns:a16="http://schemas.microsoft.com/office/drawing/2014/main" val="405319681"/>
                    </a:ext>
                  </a:extLst>
                </a:gridCol>
                <a:gridCol w="792970">
                  <a:extLst>
                    <a:ext uri="{9D8B030D-6E8A-4147-A177-3AD203B41FA5}">
                      <a16:colId xmlns:a16="http://schemas.microsoft.com/office/drawing/2014/main" val="1574761109"/>
                    </a:ext>
                  </a:extLst>
                </a:gridCol>
              </a:tblGrid>
              <a:tr h="3072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적립날짜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002060"/>
                          </a:solidFill>
                        </a:rPr>
                        <a:t>마일리지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13825"/>
                  </a:ext>
                </a:extLst>
              </a:tr>
              <a:tr h="1179461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64331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>
                <a:solidFill>
                  <a:schemeClr val="tx1"/>
                </a:solidFill>
              </a:rPr>
              <a:t>주문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주문</a:t>
            </a:r>
            <a:r>
              <a:rPr lang="en-US" altLang="ko-KR" sz="1000" dirty="0" smtClean="0">
                <a:solidFill>
                  <a:schemeClr val="tx1"/>
                </a:solidFill>
              </a:rPr>
              <a:t>/</a:t>
            </a:r>
            <a:r>
              <a:rPr lang="ko-KR" altLang="en-US" sz="1000" dirty="0" smtClean="0">
                <a:solidFill>
                  <a:schemeClr val="tx1"/>
                </a:solidFill>
              </a:rPr>
              <a:t>배송관리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089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마이페이지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배송조회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77269" y="1655805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1" name="TextBox 18"/>
          <p:cNvSpPr txBox="1"/>
          <p:nvPr/>
        </p:nvSpPr>
        <p:spPr>
          <a:xfrm>
            <a:off x="5494638" y="1730403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    장바구니    </a:t>
            </a:r>
            <a:r>
              <a:rPr lang="ko-KR" altLang="en-US" sz="1000" dirty="0" err="1"/>
              <a:t>마이페이지</a:t>
            </a:r>
            <a:r>
              <a:rPr lang="ko-KR" altLang="en-US" sz="1000" dirty="0"/>
              <a:t>   고객센터</a:t>
            </a:r>
          </a:p>
        </p:txBody>
      </p:sp>
      <p:sp>
        <p:nvSpPr>
          <p:cNvPr id="22" name="TextBox 19"/>
          <p:cNvSpPr txBox="1"/>
          <p:nvPr/>
        </p:nvSpPr>
        <p:spPr>
          <a:xfrm>
            <a:off x="885586" y="1730861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777269" y="2508966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777269" y="2932670"/>
            <a:ext cx="7569580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내정보관리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dirty="0" err="1">
                <a:solidFill>
                  <a:schemeClr val="tx1"/>
                </a:solidFill>
              </a:rPr>
              <a:t>마일리지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주문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배송관리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794968" y="2627870"/>
            <a:ext cx="2080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42C344-2E34-410D-952B-43D36CCCB460}"/>
              </a:ext>
            </a:extLst>
          </p:cNvPr>
          <p:cNvSpPr/>
          <p:nvPr/>
        </p:nvSpPr>
        <p:spPr>
          <a:xfrm>
            <a:off x="937417" y="3554628"/>
            <a:ext cx="7230892" cy="10746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주문일자 </a:t>
            </a:r>
            <a:r>
              <a:rPr lang="en-US" altLang="ko-KR" dirty="0"/>
              <a:t>/ </a:t>
            </a:r>
            <a:r>
              <a:rPr lang="ko-KR" altLang="en-US" dirty="0"/>
              <a:t>수령인</a:t>
            </a:r>
            <a:r>
              <a:rPr lang="en-US" altLang="ko-KR" dirty="0"/>
              <a:t> / </a:t>
            </a:r>
            <a:r>
              <a:rPr lang="ko-KR" altLang="en-US" dirty="0"/>
              <a:t>주문상품 </a:t>
            </a:r>
            <a:r>
              <a:rPr lang="en-US" altLang="ko-KR" dirty="0"/>
              <a:t>/  </a:t>
            </a:r>
            <a:r>
              <a:rPr lang="ko-KR" altLang="en-US" dirty="0"/>
              <a:t>결제금액 </a:t>
            </a:r>
            <a:r>
              <a:rPr lang="en-US" altLang="ko-KR" dirty="0"/>
              <a:t>/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배송조회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0594" y="1738640"/>
            <a:ext cx="4734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11830" y="1738640"/>
            <a:ext cx="2115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 장바구니  </a:t>
            </a:r>
            <a:r>
              <a:rPr lang="ko-KR" altLang="en-US" sz="1000" dirty="0" err="1" smtClean="0"/>
              <a:t>마이페이지</a:t>
            </a:r>
            <a:endParaRPr lang="ko-KR" altLang="en-US" sz="10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602764" y="1984861"/>
            <a:ext cx="28119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02764" y="5708822"/>
            <a:ext cx="2811968" cy="3789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8707486" y="2907875"/>
            <a:ext cx="2602523" cy="4001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주문번호 주문일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8708075" y="3417681"/>
            <a:ext cx="2602523" cy="10477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주문상품 결제금액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8707486" y="4575139"/>
            <a:ext cx="2602523" cy="4840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주문처리상</a:t>
            </a:r>
            <a:r>
              <a:rPr lang="ko-KR" altLang="en-US" sz="1400" dirty="0"/>
              <a:t>태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6B4248F-2864-4961-BBA6-2F76A49383C9}"/>
              </a:ext>
            </a:extLst>
          </p:cNvPr>
          <p:cNvSpPr/>
          <p:nvPr/>
        </p:nvSpPr>
        <p:spPr>
          <a:xfrm>
            <a:off x="8602764" y="2395666"/>
            <a:ext cx="2811968" cy="370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>
                <a:solidFill>
                  <a:schemeClr val="tx1"/>
                </a:solidFill>
              </a:rPr>
              <a:t>내정보관리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마일리지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주문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배송관리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ACB566-5523-44DC-AAEE-18914651B111}"/>
              </a:ext>
            </a:extLst>
          </p:cNvPr>
          <p:cNvSpPr txBox="1"/>
          <p:nvPr/>
        </p:nvSpPr>
        <p:spPr>
          <a:xfrm>
            <a:off x="9491604" y="2040252"/>
            <a:ext cx="949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마이페이지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77269" y="2129221"/>
            <a:ext cx="756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조립컴퓨터               컴퓨터부품               견적문의</a:t>
            </a:r>
            <a:endParaRPr lang="ko-KR" alt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8649280" y="5790570"/>
            <a:ext cx="736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조립컴퓨터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9401476" y="5790570"/>
            <a:ext cx="705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/>
              <a:t>컴퓨터부품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138156" y="5789188"/>
            <a:ext cx="605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견적문의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0720578" y="5783400"/>
            <a:ext cx="788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고객센터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8994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2500098"/>
            <a:ext cx="926617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화면설계서 </a:t>
            </a:r>
            <a:r>
              <a:rPr lang="en-US" altLang="ko-KR" sz="4800" i="1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관리자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6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470497"/>
              </p:ext>
            </p:extLst>
          </p:nvPr>
        </p:nvGraphicFramePr>
        <p:xfrm>
          <a:off x="1666995" y="1700987"/>
          <a:ext cx="8578218" cy="4465244"/>
        </p:xfrm>
        <a:graphic>
          <a:graphicData uri="http://schemas.openxmlformats.org/drawingml/2006/table">
            <a:tbl>
              <a:tblPr/>
              <a:tblGrid>
                <a:gridCol w="2225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1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1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907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6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07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4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463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54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6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546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54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61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61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요구사항정의서</a:t>
            </a:r>
            <a:r>
              <a:rPr lang="en-US" altLang="ko-KR" smtClean="0"/>
              <a:t>] </a:t>
            </a:r>
            <a:r>
              <a:rPr lang="ko-KR" altLang="en-US" smtClean="0"/>
              <a:t>전체 분류</a:t>
            </a:r>
            <a:r>
              <a:rPr lang="en-US" altLang="ko-KR"/>
              <a:t> </a:t>
            </a:r>
            <a:r>
              <a:rPr lang="ko-KR" altLang="en-US" smtClean="0"/>
              <a:t>및 담당자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78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9" y="1243914"/>
            <a:ext cx="416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회원관리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146854" y="5803276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1057948" y="2716987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회원관리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0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75389"/>
              </p:ext>
            </p:extLst>
          </p:nvPr>
        </p:nvGraphicFramePr>
        <p:xfrm>
          <a:off x="968789" y="3069278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5507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620078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1540565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2411997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회원번호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아이디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이름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연락처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7268" y="1243914"/>
            <a:ext cx="47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회원상세정보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713470" y="3365506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713470" y="5058373"/>
            <a:ext cx="579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13470" y="3087158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회원상세정보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713470" y="3483811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아이디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1713470" y="3722886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이름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1713470" y="3966925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생년월일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1713470" y="4458559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이메일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1713470" y="471842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휴대폰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713470" y="4225812"/>
            <a:ext cx="16401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마일리지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2513906" y="350353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513244" y="37462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이름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3905" y="3996509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생년월일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513243" y="4247283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3243" y="4501666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bg1">
                    <a:lumMod val="65000"/>
                  </a:schemeClr>
                </a:solidFill>
              </a:rPr>
              <a:t>이메일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513242" y="4753982"/>
            <a:ext cx="1456733" cy="1764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휴대폰번호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026876" y="5170940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이전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6433753" y="5170939"/>
            <a:ext cx="477794" cy="26361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삭제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9879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524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페이지 </a:t>
            </a:r>
            <a:r>
              <a:rPr lang="en-US" altLang="ko-KR"/>
              <a:t>– </a:t>
            </a:r>
            <a:r>
              <a:rPr lang="ko-KR" altLang="en-US" smtClean="0"/>
              <a:t>상품목록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75895"/>
              </p:ext>
            </p:extLst>
          </p:nvPr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조립컴퓨터</a:t>
            </a:r>
            <a:endParaRPr lang="ko-KR" altLang="en-US" sz="9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컴퓨터부품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45" name="직사각형 4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51" name="직사각형 50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53" name="직사각형 52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777268" y="1243914"/>
            <a:ext cx="573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상품등록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조립컴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074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8" y="1243914"/>
            <a:ext cx="5498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/>
              <a:t>페이지 </a:t>
            </a:r>
            <a:r>
              <a:rPr lang="en-US" altLang="ko-KR" dirty="0"/>
              <a:t>– </a:t>
            </a:r>
            <a:r>
              <a:rPr lang="ko-KR" altLang="en-US" dirty="0"/>
              <a:t>상품등록</a:t>
            </a:r>
            <a:r>
              <a:rPr lang="en-US" altLang="ko-KR" dirty="0"/>
              <a:t>(</a:t>
            </a:r>
            <a:r>
              <a:rPr lang="ko-KR" altLang="en-US" dirty="0"/>
              <a:t>부품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1" name="TextBox 30"/>
          <p:cNvSpPr txBox="1"/>
          <p:nvPr/>
        </p:nvSpPr>
        <p:spPr>
          <a:xfrm>
            <a:off x="3219295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조립컴퓨터</a:t>
            </a:r>
            <a:endParaRPr lang="ko-KR" altLang="en-US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3970038" y="2970550"/>
            <a:ext cx="847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smtClean="0"/>
              <a:t>컴퓨터부품</a:t>
            </a:r>
            <a:endParaRPr lang="ko-KR" altLang="en-US" sz="900" b="1" dirty="0"/>
          </a:p>
        </p:txBody>
      </p:sp>
      <p:sp>
        <p:nvSpPr>
          <p:cNvPr id="33" name="직사각형 32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4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29504" y="360192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CPU</a:t>
            </a:r>
            <a:endParaRPr lang="ko-KR" altLang="en-US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848294" y="388144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29503" y="387844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메인보드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848294" y="420164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29503" y="4198641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RAM</a:t>
            </a:r>
            <a:endParaRPr lang="ko-KR" altLang="en-US" sz="900" dirty="0"/>
          </a:p>
        </p:txBody>
      </p:sp>
      <p:sp>
        <p:nvSpPr>
          <p:cNvPr id="39" name="직사각형 38"/>
          <p:cNvSpPr/>
          <p:nvPr/>
        </p:nvSpPr>
        <p:spPr>
          <a:xfrm>
            <a:off x="2848294" y="4492136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29503" y="4489133"/>
            <a:ext cx="6960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저장</a:t>
            </a:r>
            <a:r>
              <a:rPr lang="ko-KR" altLang="en-US" sz="900"/>
              <a:t>소</a:t>
            </a:r>
            <a:endParaRPr lang="ko-KR" altLang="en-US" sz="900" dirty="0"/>
          </a:p>
        </p:txBody>
      </p:sp>
      <p:sp>
        <p:nvSpPr>
          <p:cNvPr id="46" name="직사각형 45"/>
          <p:cNvSpPr/>
          <p:nvPr/>
        </p:nvSpPr>
        <p:spPr>
          <a:xfrm>
            <a:off x="2848294" y="4789385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9503" y="4786382"/>
            <a:ext cx="718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그래픽</a:t>
            </a:r>
            <a:endParaRPr lang="ko-KR" altLang="en-US" sz="900" dirty="0"/>
          </a:p>
        </p:txBody>
      </p:sp>
      <p:sp>
        <p:nvSpPr>
          <p:cNvPr id="48" name="직사각형 47"/>
          <p:cNvSpPr/>
          <p:nvPr/>
        </p:nvSpPr>
        <p:spPr>
          <a:xfrm>
            <a:off x="2848294" y="5064840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9503" y="5061837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파워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4806069" y="3604924"/>
            <a:ext cx="2038868" cy="1687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24860" y="3308012"/>
            <a:ext cx="132007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06069" y="3305009"/>
            <a:ext cx="688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상품상세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조립컴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82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5" y="72123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로고</a:t>
            </a:r>
            <a:endParaRPr lang="ko-KR" altLang="en-US" sz="10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7267" y="1243914"/>
            <a:ext cx="61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/>
              <a:t>– </a:t>
            </a:r>
            <a:r>
              <a:rPr lang="ko-KR" altLang="en-US" dirty="0" smtClean="0"/>
              <a:t>상품상세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88167" y="5832533"/>
            <a:ext cx="23477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1 2 3 4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1017395" y="2576410"/>
            <a:ext cx="111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상품관리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029176" y="2615503"/>
            <a:ext cx="1112108" cy="249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mtClean="0">
                <a:solidFill>
                  <a:schemeClr val="tx1"/>
                </a:solidFill>
              </a:rPr>
              <a:t>전체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아래쪽 화살표 41"/>
          <p:cNvSpPr/>
          <p:nvPr/>
        </p:nvSpPr>
        <p:spPr>
          <a:xfrm>
            <a:off x="2951367" y="2664394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579078" y="5747787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등록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b="1" dirty="0" smtClean="0"/>
              <a:t>상품관리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graphicFrame>
        <p:nvGraphicFramePr>
          <p:cNvPr id="44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8789" y="3069278"/>
          <a:ext cx="7181297" cy="2633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98434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1623050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1543391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2416422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상품번호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상품명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분류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등록일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76248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8" name="아래쪽 화살표 27"/>
          <p:cNvSpPr/>
          <p:nvPr/>
        </p:nvSpPr>
        <p:spPr>
          <a:xfrm>
            <a:off x="2619635" y="3023286"/>
            <a:ext cx="131805" cy="12356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35458" y="2853408"/>
            <a:ext cx="5108396" cy="28555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mtClean="0">
                <a:solidFill>
                  <a:schemeClr val="tx1"/>
                </a:solidFill>
              </a:rPr>
              <a:t>상품 상세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48295" y="3308012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</a:t>
            </a:r>
            <a:r>
              <a:rPr lang="ko-KR" altLang="en-US" sz="900">
                <a:solidFill>
                  <a:schemeClr val="bg1">
                    <a:lumMod val="75000"/>
                  </a:schemeClr>
                </a:solidFill>
              </a:rPr>
              <a:t>명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9504" y="3305009"/>
            <a:ext cx="6219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상품명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848295" y="3604924"/>
            <a:ext cx="1793727" cy="2278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smtClean="0">
                <a:solidFill>
                  <a:schemeClr val="bg1">
                    <a:lumMod val="75000"/>
                  </a:schemeClr>
                </a:solidFill>
              </a:rPr>
              <a:t>상품분류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29504" y="3601921"/>
            <a:ext cx="696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상품분류</a:t>
            </a:r>
            <a:endParaRPr lang="ko-KR" altLang="en-US" sz="900" dirty="0"/>
          </a:p>
        </p:txBody>
      </p:sp>
      <p:sp>
        <p:nvSpPr>
          <p:cNvPr id="34" name="직사각형 33"/>
          <p:cNvSpPr/>
          <p:nvPr/>
        </p:nvSpPr>
        <p:spPr>
          <a:xfrm>
            <a:off x="4806069" y="3305009"/>
            <a:ext cx="2038868" cy="1987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상품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이미지등록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77410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삭</a:t>
            </a:r>
            <a:r>
              <a:rPr lang="ko-KR" altLang="en-US" sz="1000">
                <a:solidFill>
                  <a:schemeClr val="bg1"/>
                </a:solidFill>
              </a:rPr>
              <a:t>제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56996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취소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602291" y="5363179"/>
            <a:ext cx="464612" cy="2496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bg1"/>
                </a:solidFill>
              </a:rPr>
              <a:t>수정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0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주문관리 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4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5" name="직선 연결선 24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3FF6B1A3-38F2-4B49-8D68-6EC80DE52C81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7"/>
          <a:ext cx="7239687" cy="263359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03704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810127">
                  <a:extLst>
                    <a:ext uri="{9D8B030D-6E8A-4147-A177-3AD203B41FA5}">
                      <a16:colId xmlns:a16="http://schemas.microsoft.com/office/drawing/2014/main" val="2582312683"/>
                    </a:ext>
                  </a:extLst>
                </a:gridCol>
                <a:gridCol w="713873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2141621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866274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2277025614"/>
                    </a:ext>
                  </a:extLst>
                </a:gridCol>
                <a:gridCol w="905730">
                  <a:extLst>
                    <a:ext uri="{9D8B030D-6E8A-4147-A177-3AD203B41FA5}">
                      <a16:colId xmlns:a16="http://schemas.microsoft.com/office/drawing/2014/main" val="1891608752"/>
                    </a:ext>
                  </a:extLst>
                </a:gridCol>
              </a:tblGrid>
              <a:tr h="376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배송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76228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주문관리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1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주문관리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C010E0B-BF91-4513-88F8-AD0D73ED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43187"/>
              </p:ext>
            </p:extLst>
          </p:nvPr>
        </p:nvGraphicFramePr>
        <p:xfrm>
          <a:off x="1034131" y="3009983"/>
          <a:ext cx="7055856" cy="160334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799432">
                  <a:extLst>
                    <a:ext uri="{9D8B030D-6E8A-4147-A177-3AD203B41FA5}">
                      <a16:colId xmlns:a16="http://schemas.microsoft.com/office/drawing/2014/main" val="2797634151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3149050501"/>
                    </a:ext>
                  </a:extLst>
                </a:gridCol>
                <a:gridCol w="649705">
                  <a:extLst>
                    <a:ext uri="{9D8B030D-6E8A-4147-A177-3AD203B41FA5}">
                      <a16:colId xmlns:a16="http://schemas.microsoft.com/office/drawing/2014/main" val="2202958376"/>
                    </a:ext>
                  </a:extLst>
                </a:gridCol>
                <a:gridCol w="1283369">
                  <a:extLst>
                    <a:ext uri="{9D8B030D-6E8A-4147-A177-3AD203B41FA5}">
                      <a16:colId xmlns:a16="http://schemas.microsoft.com/office/drawing/2014/main" val="1699699687"/>
                    </a:ext>
                  </a:extLst>
                </a:gridCol>
                <a:gridCol w="1035720">
                  <a:extLst>
                    <a:ext uri="{9D8B030D-6E8A-4147-A177-3AD203B41FA5}">
                      <a16:colId xmlns:a16="http://schemas.microsoft.com/office/drawing/2014/main" val="2879348820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val="310636346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val="3968176647"/>
                    </a:ext>
                  </a:extLst>
                </a:gridCol>
                <a:gridCol w="881982">
                  <a:extLst>
                    <a:ext uri="{9D8B030D-6E8A-4147-A177-3AD203B41FA5}">
                      <a16:colId xmlns:a16="http://schemas.microsoft.com/office/drawing/2014/main" val="2027859809"/>
                    </a:ext>
                  </a:extLst>
                </a:gridCol>
              </a:tblGrid>
              <a:tr h="322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주문자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운송장등록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상품금액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결제금액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786919"/>
                  </a:ext>
                </a:extLst>
              </a:tr>
              <a:tr h="322500"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3007161"/>
                  </a:ext>
                </a:extLst>
              </a:tr>
              <a:tr h="32250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854635"/>
                  </a:ext>
                </a:extLst>
              </a:tr>
              <a:tr h="635840"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배송지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83683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5B359D79-797B-4E16-B020-74D819A3A06A}"/>
              </a:ext>
            </a:extLst>
          </p:cNvPr>
          <p:cNvSpPr/>
          <p:nvPr/>
        </p:nvSpPr>
        <p:spPr>
          <a:xfrm>
            <a:off x="3176336" y="3379963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택배회사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2B27300-E4D7-432C-8323-7A4536CAC072}"/>
              </a:ext>
            </a:extLst>
          </p:cNvPr>
          <p:cNvSpPr/>
          <p:nvPr/>
        </p:nvSpPr>
        <p:spPr>
          <a:xfrm>
            <a:off x="3176336" y="3690686"/>
            <a:ext cx="1179095" cy="24891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운송장번호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주문관리</a:t>
            </a:r>
            <a:r>
              <a:rPr lang="ko-KR" altLang="en-US" dirty="0" smtClean="0"/>
              <a:t>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dirty="0" smtClean="0"/>
              <a:t>AS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6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A/S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id="{2632C587-46D0-4E94-A7FF-F38055EE9AB7}"/>
              </a:ext>
            </a:extLst>
          </p:cNvPr>
          <p:cNvGraphicFramePr>
            <a:graphicFrameLocks noGrp="1"/>
          </p:cNvGraphicFramePr>
          <p:nvPr/>
        </p:nvGraphicFramePr>
        <p:xfrm>
          <a:off x="965201" y="2972186"/>
          <a:ext cx="7168147" cy="276283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16757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7744131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77847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97936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22818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AS</a:t>
            </a:r>
            <a:r>
              <a:rPr lang="ko-KR" altLang="en-US" b="1" dirty="0" smtClean="0"/>
              <a:t>관리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1882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024618"/>
              </p:ext>
            </p:extLst>
          </p:nvPr>
        </p:nvGraphicFramePr>
        <p:xfrm>
          <a:off x="733794" y="1613246"/>
          <a:ext cx="10587350" cy="4613898"/>
        </p:xfrm>
        <a:graphic>
          <a:graphicData uri="http://schemas.openxmlformats.org/drawingml/2006/table">
            <a:tbl>
              <a:tblPr/>
              <a:tblGrid>
                <a:gridCol w="1146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4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4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980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3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804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95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비밀번호를 통해 로그인 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휴대폰 번호를 통해서 아이디를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휴대폰 번호를 통해서 비밀번호를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중복검사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아이디가 가입되어있는지 중복검사 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약관 동의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이용약관 및 개인정보처리방침에 대한 동의 확인의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4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기본적인 회원정보를 통해 회원가입하는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3959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7513" marR="7513" marT="751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관리자가 설정한 사양의 조립 컴퓨터을 카테고리 별로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카테고리별 조립 컴퓨터 목록을 보는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판매중인 조립 컴퓨터 상품의 상세정보를 불러오고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수량을 선택하여 구매 및 장바구니로 이동하는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추가 및 변경할 컴퓨터 부품을 선택하는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부품을 카테고리 별로 조회하는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카테고리별 컴퓨터 부품 목록을 보는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39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부품의 상세정보를 불러오고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수량을 선택하여 구매 및 장바구니로 이동하는 기능</a:t>
                      </a:r>
                    </a:p>
                  </a:txBody>
                  <a:tcPr marL="7513" marR="7513" marT="751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요구사항정의서</a:t>
            </a:r>
            <a:r>
              <a:rPr lang="en-US" altLang="ko-KR" smtClean="0"/>
              <a:t>] </a:t>
            </a:r>
            <a:r>
              <a:rPr lang="ko-KR" altLang="en-US" smtClean="0"/>
              <a:t>회원등록 </a:t>
            </a:r>
            <a:r>
              <a:rPr lang="en-US" altLang="ko-KR" smtClean="0"/>
              <a:t>&amp; </a:t>
            </a:r>
            <a:r>
              <a:rPr lang="ko-KR" altLang="en-US" smtClean="0"/>
              <a:t>회원서비스</a:t>
            </a:r>
            <a:r>
              <a:rPr lang="en-US" altLang="ko-KR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35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252151"/>
            <a:ext cx="7569580" cy="403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/>
              <a:t>[</a:t>
            </a:r>
            <a:r>
              <a:rPr lang="ko-KR" altLang="en-US"/>
              <a:t>화면설계</a:t>
            </a:r>
            <a:r>
              <a:rPr lang="en-US" altLang="ko-KR"/>
              <a:t>] </a:t>
            </a:r>
            <a:r>
              <a:rPr lang="ko-KR" altLang="en-US" smtClean="0"/>
              <a:t>관리자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– A/S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8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로고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17">
            <a:extLst>
              <a:ext uri="{FF2B5EF4-FFF2-40B4-BE49-F238E27FC236}">
                <a16:creationId xmlns:a16="http://schemas.microsoft.com/office/drawing/2014/main" id="{8A2E7E0F-3395-4629-BCB2-233634C623F2}"/>
              </a:ext>
            </a:extLst>
          </p:cNvPr>
          <p:cNvGraphicFramePr>
            <a:graphicFrameLocks noGrp="1"/>
          </p:cNvGraphicFramePr>
          <p:nvPr/>
        </p:nvGraphicFramePr>
        <p:xfrm>
          <a:off x="977985" y="2879197"/>
          <a:ext cx="7168147" cy="789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723">
                  <a:extLst>
                    <a:ext uri="{9D8B030D-6E8A-4147-A177-3AD203B41FA5}">
                      <a16:colId xmlns:a16="http://schemas.microsoft.com/office/drawing/2014/main" val="3877182635"/>
                    </a:ext>
                  </a:extLst>
                </a:gridCol>
                <a:gridCol w="916822">
                  <a:extLst>
                    <a:ext uri="{9D8B030D-6E8A-4147-A177-3AD203B41FA5}">
                      <a16:colId xmlns:a16="http://schemas.microsoft.com/office/drawing/2014/main" val="2582312683"/>
                    </a:ext>
                  </a:extLst>
                </a:gridCol>
                <a:gridCol w="945359">
                  <a:extLst>
                    <a:ext uri="{9D8B030D-6E8A-4147-A177-3AD203B41FA5}">
                      <a16:colId xmlns:a16="http://schemas.microsoft.com/office/drawing/2014/main" val="2449263329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1274486181"/>
                    </a:ext>
                  </a:extLst>
                </a:gridCol>
                <a:gridCol w="980363">
                  <a:extLst>
                    <a:ext uri="{9D8B030D-6E8A-4147-A177-3AD203B41FA5}">
                      <a16:colId xmlns:a16="http://schemas.microsoft.com/office/drawing/2014/main" val="2601092234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val="2277025614"/>
                    </a:ext>
                  </a:extLst>
                </a:gridCol>
              </a:tblGrid>
              <a:tr h="394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신청자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입고날짜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진행상태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601782"/>
                  </a:ext>
                </a:extLst>
              </a:tr>
              <a:tr h="39469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33416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AEB876C-5FAA-4C4A-84E0-B7AC452892AF}"/>
              </a:ext>
            </a:extLst>
          </p:cNvPr>
          <p:cNvSpPr/>
          <p:nvPr/>
        </p:nvSpPr>
        <p:spPr>
          <a:xfrm>
            <a:off x="978568" y="3875902"/>
            <a:ext cx="7167564" cy="19393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주문번호</a:t>
            </a:r>
            <a:r>
              <a:rPr lang="en-US" altLang="ko-KR" dirty="0"/>
              <a:t>/ </a:t>
            </a:r>
            <a:r>
              <a:rPr lang="ko-KR" altLang="en-US" dirty="0"/>
              <a:t>구매일</a:t>
            </a:r>
            <a:r>
              <a:rPr lang="en-US" altLang="ko-KR" dirty="0"/>
              <a:t> / </a:t>
            </a:r>
            <a:r>
              <a:rPr lang="ko-KR" altLang="en-US" dirty="0"/>
              <a:t>상품명 </a:t>
            </a:r>
            <a:r>
              <a:rPr lang="en-US" altLang="ko-KR" dirty="0"/>
              <a:t>/ </a:t>
            </a:r>
            <a:r>
              <a:rPr lang="ko-KR" altLang="en-US" dirty="0"/>
              <a:t>신청내용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7567" y="2103102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회원관리</a:t>
            </a:r>
            <a:r>
              <a:rPr lang="en-US" altLang="ko-KR" dirty="0"/>
              <a:t> </a:t>
            </a:r>
            <a:r>
              <a:rPr lang="en-US" altLang="ko-KR" dirty="0" smtClean="0"/>
              <a:t>     	 </a:t>
            </a:r>
            <a:r>
              <a:rPr lang="ko-KR" altLang="en-US" dirty="0" smtClean="0"/>
              <a:t>상품관리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주문관리      </a:t>
            </a:r>
            <a:r>
              <a:rPr lang="en-US" altLang="ko-KR" dirty="0" smtClean="0"/>
              <a:t>	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AS</a:t>
            </a:r>
            <a:r>
              <a:rPr lang="ko-KR" altLang="en-US" b="1" dirty="0" smtClean="0"/>
              <a:t>관리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925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화면설계서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Wire Frame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1474252" y="1896856"/>
            <a:ext cx="926617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i="1" dirty="0">
                <a:solidFill>
                  <a:schemeClr val="bg2">
                    <a:lumMod val="25000"/>
                  </a:schemeClr>
                </a:solidFill>
                <a:latin typeface="Broadway" panose="04040905080B02020502" pitchFamily="82" charset="0"/>
              </a:rPr>
              <a:t>06. </a:t>
            </a:r>
            <a:r>
              <a:rPr lang="ko-KR" altLang="en-US" sz="4800" i="1" dirty="0">
                <a:solidFill>
                  <a:schemeClr val="bg2">
                    <a:lumMod val="25000"/>
                  </a:schemeClr>
                </a:solidFill>
              </a:rPr>
              <a:t>화면구현</a:t>
            </a:r>
            <a:r>
              <a:rPr lang="ko-KR" altLang="en-US" sz="4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ko-KR" sz="4000" i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Implement</a:t>
            </a:r>
            <a:r>
              <a:rPr lang="en-US" altLang="ko-KR" sz="4800" b="1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6000" b="1" i="1" dirty="0">
                <a:solidFill>
                  <a:schemeClr val="bg2">
                    <a:lumMod val="25000"/>
                  </a:schemeClr>
                </a:solidFill>
              </a:rPr>
              <a:t>Screen</a:t>
            </a:r>
            <a:endParaRPr lang="en-US" altLang="ko-KR" sz="48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6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77269" y="1664042"/>
            <a:ext cx="7569580" cy="398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94638" y="1738640"/>
            <a:ext cx="2833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/>
              <a:t>로그아웃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5586" y="1739098"/>
            <a:ext cx="2207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로고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777269" y="2517203"/>
            <a:ext cx="755118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92601" y="2103409"/>
            <a:ext cx="731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회원관리</a:t>
            </a:r>
            <a:r>
              <a:rPr lang="en-US" altLang="ko-KR" dirty="0"/>
              <a:t>       </a:t>
            </a:r>
            <a:r>
              <a:rPr lang="ko-KR" altLang="en-US" dirty="0"/>
              <a:t>상품관리       견적문의관리       주문관리       </a:t>
            </a:r>
            <a:r>
              <a:rPr lang="en-US" altLang="ko-KR" dirty="0"/>
              <a:t>AS</a:t>
            </a:r>
            <a:r>
              <a:rPr lang="ko-KR" altLang="en-US" dirty="0"/>
              <a:t>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7269" y="1243914"/>
            <a:ext cx="284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</a:t>
            </a:r>
            <a:r>
              <a:rPr lang="ko-KR" altLang="en-US" smtClean="0"/>
              <a:t>화면구현</a:t>
            </a:r>
            <a:r>
              <a:rPr lang="en-US" altLang="ko-KR" smtClean="0"/>
              <a:t>] </a:t>
            </a:r>
            <a:r>
              <a:rPr lang="ko-KR" altLang="en-US" smtClean="0"/>
              <a:t>관리자 </a:t>
            </a:r>
            <a:r>
              <a:rPr lang="ko-KR" altLang="en-US" dirty="0"/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302254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tile tx="0" ty="0" sx="7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화면구현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Implement Screen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SQL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웹</a:t>
            </a:r>
            <a:r>
              <a:rPr lang="en-US" altLang="ko-KR" sz="2000" i="1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ko-KR" altLang="en-US" sz="2000" i="1" dirty="0" err="1">
                <a:solidFill>
                  <a:schemeClr val="bg1">
                    <a:lumMod val="50000"/>
                  </a:schemeClr>
                </a:solidFill>
              </a:rPr>
              <a:t>안드로이드</a:t>
            </a: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800" b="1" i="1" dirty="0" err="1">
                <a:solidFill>
                  <a:schemeClr val="bg1">
                    <a:lumMod val="50000"/>
                  </a:schemeClr>
                </a:solidFill>
              </a:rPr>
              <a:t>Web·Android</a:t>
            </a:r>
            <a:endParaRPr lang="en-US" altLang="ko-KR" sz="2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7269" y="1664044"/>
            <a:ext cx="7569580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602764" y="1664043"/>
            <a:ext cx="2811968" cy="44237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787147"/>
              </p:ext>
            </p:extLst>
          </p:nvPr>
        </p:nvGraphicFramePr>
        <p:xfrm>
          <a:off x="1230083" y="1700987"/>
          <a:ext cx="9522116" cy="4463841"/>
        </p:xfrm>
        <a:graphic>
          <a:graphicData uri="http://schemas.openxmlformats.org/drawingml/2006/table">
            <a:tbl>
              <a:tblPr/>
              <a:tblGrid>
                <a:gridCol w="2089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5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6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36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36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4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화면설계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DB(SQL)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01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38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538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538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5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6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60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  <a:r>
                        <a:rPr lang="en-US" altLang="ko-KR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100%</a:t>
                      </a:r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475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 smtClean="0"/>
              <a:t>전체 진행도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116435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559910"/>
              </p:ext>
            </p:extLst>
          </p:nvPr>
        </p:nvGraphicFramePr>
        <p:xfrm>
          <a:off x="823028" y="1668625"/>
          <a:ext cx="10581574" cy="4387995"/>
        </p:xfrm>
        <a:graphic>
          <a:graphicData uri="http://schemas.openxmlformats.org/drawingml/2006/table">
            <a:tbl>
              <a:tblPr/>
              <a:tblGrid>
                <a:gridCol w="1193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1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7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74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17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6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3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7605" marR="7605" marT="760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79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회원등록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Member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로그인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비밀번호 찾기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 중복검사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약관 동의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97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가입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067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7605" marR="7605" marT="760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상세보기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조립 컴퓨터 부품추가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카테고리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목록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부품 상세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7605" marR="7605" marT="76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 smtClean="0"/>
              <a:t>회원등록 </a:t>
            </a:r>
            <a:r>
              <a:rPr lang="en-US" altLang="ko-KR" smtClean="0"/>
              <a:t>&amp; </a:t>
            </a:r>
            <a:r>
              <a:rPr lang="ko-KR" altLang="en-US" smtClean="0"/>
              <a:t>회원서비스</a:t>
            </a:r>
            <a:r>
              <a:rPr lang="en-US" altLang="ko-KR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6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878531"/>
              </p:ext>
            </p:extLst>
          </p:nvPr>
        </p:nvGraphicFramePr>
        <p:xfrm>
          <a:off x="823028" y="1651692"/>
          <a:ext cx="10590037" cy="4371964"/>
        </p:xfrm>
        <a:graphic>
          <a:graphicData uri="http://schemas.openxmlformats.org/drawingml/2006/table">
            <a:tbl>
              <a:tblPr/>
              <a:tblGrid>
                <a:gridCol w="1194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6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1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00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79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21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281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2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3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360" marR="6360" marT="636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24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Service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50%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16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638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Mypage</a:t>
                      </a:r>
                    </a:p>
                  </a:txBody>
                  <a:tcPr marL="6360" marR="6360" marT="63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5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6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6360" marR="6360" marT="63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 smtClean="0"/>
              <a:t>회원서비스</a:t>
            </a:r>
            <a:r>
              <a:rPr lang="en-US" altLang="ko-KR" smtClean="0"/>
              <a:t>2 &amp; </a:t>
            </a:r>
            <a:r>
              <a:rPr lang="ko-KR" altLang="en-US" smtClean="0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1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489646"/>
              </p:ext>
            </p:extLst>
          </p:nvPr>
        </p:nvGraphicFramePr>
        <p:xfrm>
          <a:off x="914046" y="1613246"/>
          <a:ext cx="10398388" cy="4652325"/>
        </p:xfrm>
        <a:graphic>
          <a:graphicData uri="http://schemas.openxmlformats.org/drawingml/2006/table">
            <a:tbl>
              <a:tblPr/>
              <a:tblGrid>
                <a:gridCol w="1125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6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3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09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2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92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886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회원서비스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컴퓨터 견적 문의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견적문의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원하는 사양의 부품 선택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추가 사항 입력 후 검토를 요청하는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한송우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견적목록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문의된 견적들의 목록 페이지를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장바구니에 담긴 상품을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 삭제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장바구니에 담긴 상품을 삭제하는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결제하기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주문한 상품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장바구니에 담긴 상품을 결제하는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고객센터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공지사항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관리자가 공지사항을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삭제할 수 있는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문의사항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문의사항을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삭제하고 관리자가 답변할 수 있는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상품정보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구매날짜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제품명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),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증상 등의 양식에 맞춰 입력해서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A/S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신청글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관리자가 답변하는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상품후기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사용자가 상품후기를 작성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삭제할 수 있는 게시판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88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마이페이지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내정보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회원정보 수정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아이디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이름제외 정보 수정하는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회원탈퇴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조회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현재 마일리지를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1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 사용내역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마일리지의 사용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적립 내역을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배송관리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주문내역조회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내가 주문한 내역을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요구사항정의서</a:t>
            </a:r>
            <a:r>
              <a:rPr lang="en-US" altLang="ko-KR" smtClean="0"/>
              <a:t>] </a:t>
            </a:r>
            <a:r>
              <a:rPr lang="ko-KR" altLang="en-US" smtClean="0"/>
              <a:t>회원서비스</a:t>
            </a:r>
            <a:r>
              <a:rPr lang="en-US" altLang="ko-KR" smtClean="0"/>
              <a:t>2 &amp; </a:t>
            </a:r>
            <a:r>
              <a:rPr lang="ko-KR" altLang="en-US" smtClean="0"/>
              <a:t>마이페이지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8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진행도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Progress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884843"/>
              </p:ext>
            </p:extLst>
          </p:nvPr>
        </p:nvGraphicFramePr>
        <p:xfrm>
          <a:off x="823028" y="1668625"/>
          <a:ext cx="10581575" cy="4380734"/>
        </p:xfrm>
        <a:graphic>
          <a:graphicData uri="http://schemas.openxmlformats.org/drawingml/2006/table">
            <a:tbl>
              <a:tblPr/>
              <a:tblGrid>
                <a:gridCol w="1193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2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95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74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17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239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6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중요도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앱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마감일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진행도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화면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기능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DB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44" marR="4744" marT="47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55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Admin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3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X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6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</a:b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main</a:t>
                      </a:r>
                    </a:p>
                  </a:txBody>
                  <a:tcPr marL="4744" marR="4744" marT="474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1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23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일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　</a:t>
                      </a:r>
                    </a:p>
                  </a:txBody>
                  <a:tcPr marL="4744" marR="4744" marT="47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77267" y="1243914"/>
            <a:ext cx="47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진행도</a:t>
            </a:r>
            <a:r>
              <a:rPr lang="en-US" altLang="ko-KR" smtClean="0"/>
              <a:t>] </a:t>
            </a:r>
            <a:r>
              <a:rPr lang="ko-KR" altLang="en-US"/>
              <a:t>관리자</a:t>
            </a:r>
            <a:r>
              <a:rPr lang="en-US" altLang="ko-KR"/>
              <a:t> &amp; </a:t>
            </a:r>
            <a:r>
              <a:rPr lang="ko-KR" altLang="en-US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1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2400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353610" y="228600"/>
            <a:ext cx="5484781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논의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Issue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1197888"/>
            <a:ext cx="444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이번주의 진행상황 및 이슈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1" y="1683527"/>
            <a:ext cx="10842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 smtClean="0"/>
              <a:t>ERD</a:t>
            </a:r>
            <a:r>
              <a:rPr lang="ko-KR" altLang="en-US" dirty="0" smtClean="0"/>
              <a:t>의 전반적인 설계를 완료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메인페이지의 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일부 페이지 화면 구현 완료</a:t>
            </a:r>
            <a:endParaRPr lang="en-US" altLang="ko-KR" dirty="0" smtClean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951602" y="3543843"/>
            <a:ext cx="4093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아쉬운 점 및 앞으로의 </a:t>
            </a:r>
            <a:r>
              <a:rPr lang="ko-KR" altLang="en-US" sz="2400" dirty="0" smtClean="0"/>
              <a:t>계획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951602" y="4029482"/>
            <a:ext cx="108425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dirty="0" smtClean="0"/>
              <a:t>ERD</a:t>
            </a:r>
            <a:r>
              <a:rPr lang="ko-KR" altLang="en-US" dirty="0" smtClean="0"/>
              <a:t>의 설계가 늦어져서 </a:t>
            </a:r>
            <a:r>
              <a:rPr lang="ko-KR" altLang="en-US" dirty="0" smtClean="0"/>
              <a:t>당초에 계획했던 </a:t>
            </a:r>
            <a:r>
              <a:rPr lang="en-US" altLang="ko-KR" dirty="0" smtClean="0"/>
              <a:t>SQL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 VO, DAO </a:t>
            </a:r>
            <a:r>
              <a:rPr lang="ko-KR" altLang="en-US" dirty="0" smtClean="0"/>
              <a:t>객체 생성이 진행되지 않았음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발표 이후를 기준으로 최대한 빠른 시일</a:t>
            </a:r>
            <a:r>
              <a:rPr lang="ko-KR" altLang="en-US" dirty="0"/>
              <a:t> </a:t>
            </a:r>
            <a:r>
              <a:rPr lang="ko-KR" altLang="en-US" dirty="0" smtClean="0"/>
              <a:t>안에 생성해서 데이터를 입력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 smtClean="0"/>
              <a:t>ERD</a:t>
            </a:r>
            <a:r>
              <a:rPr lang="ko-KR" altLang="en-US" dirty="0" smtClean="0"/>
              <a:t>를 기반으로 </a:t>
            </a:r>
            <a:r>
              <a:rPr lang="en-US" altLang="ko-KR" dirty="0" smtClean="0"/>
              <a:t>VO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를 생성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VO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ERD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컬럼명과</a:t>
            </a:r>
            <a:r>
              <a:rPr lang="ko-KR" altLang="en-US" dirty="0" smtClean="0"/>
              <a:t> 동일한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, DAO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Prepared Statement</a:t>
            </a:r>
            <a:r>
              <a:rPr lang="ko-KR" altLang="en-US" dirty="0" smtClean="0"/>
              <a:t>를 이용해 작성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en-US" altLang="ko-KR" dirty="0" smtClean="0"/>
              <a:t>MVC </a:t>
            </a:r>
            <a:r>
              <a:rPr lang="ko-KR" altLang="en-US" dirty="0" smtClean="0"/>
              <a:t>패턴을 이용하여 화면 구현</a:t>
            </a:r>
            <a:endParaRPr lang="en-US" altLang="ko-KR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dirty="0" smtClean="0"/>
              <a:t>각자가 구현하는 화면의 테마가 어긋나지 않고 통일성을 갖게끔 제작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2129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44114" y="83680"/>
            <a:ext cx="11903770" cy="6774320"/>
            <a:chOff x="152400" y="83680"/>
            <a:chExt cx="11903770" cy="6774320"/>
          </a:xfrm>
        </p:grpSpPr>
        <p:sp>
          <p:nvSpPr>
            <p:cNvPr id="68" name="양쪽 모서리가 둥근 사각형 67"/>
            <p:cNvSpPr/>
            <p:nvPr/>
          </p:nvSpPr>
          <p:spPr>
            <a:xfrm>
              <a:off x="338203" y="83680"/>
              <a:ext cx="11548997" cy="6482219"/>
            </a:xfrm>
            <a:prstGeom prst="round2SameRect">
              <a:avLst>
                <a:gd name="adj1" fmla="val 4566"/>
                <a:gd name="adj2" fmla="val 0"/>
              </a:avLst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>
                  <a:lumMod val="95000"/>
                </a:schemeClr>
              </a:bgClr>
            </a:patt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양쪽 모서리가 둥근 사각형 68"/>
            <p:cNvSpPr/>
            <p:nvPr/>
          </p:nvSpPr>
          <p:spPr>
            <a:xfrm>
              <a:off x="524266" y="241300"/>
              <a:ext cx="11176871" cy="6133424"/>
            </a:xfrm>
            <a:prstGeom prst="round2SameRect">
              <a:avLst>
                <a:gd name="adj1" fmla="val 3284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양쪽 모서리가 둥근 사각형 83"/>
            <p:cNvSpPr/>
            <p:nvPr/>
          </p:nvSpPr>
          <p:spPr>
            <a:xfrm rot="16200000">
              <a:off x="1176083" y="5641873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양쪽 모서리가 둥근 사각형 84"/>
            <p:cNvSpPr/>
            <p:nvPr/>
          </p:nvSpPr>
          <p:spPr>
            <a:xfrm rot="5400000" flipH="1">
              <a:off x="10930593" y="5641871"/>
              <a:ext cx="108000" cy="1798840"/>
            </a:xfrm>
            <a:prstGeom prst="round2SameRect">
              <a:avLst>
                <a:gd name="adj1" fmla="val 19304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양쪽 모서리가 둥근 사각형 85"/>
            <p:cNvSpPr/>
            <p:nvPr/>
          </p:nvSpPr>
          <p:spPr>
            <a:xfrm rot="16200000">
              <a:off x="6053339" y="2563457"/>
              <a:ext cx="108000" cy="7955668"/>
            </a:xfrm>
            <a:prstGeom prst="round2SameRect">
              <a:avLst>
                <a:gd name="adj1" fmla="val 0"/>
                <a:gd name="adj2" fmla="val 0"/>
              </a:avLst>
            </a:prstGeom>
            <a:gradFill flip="none" rotWithShape="1">
              <a:gsLst>
                <a:gs pos="17000">
                  <a:schemeClr val="bg1">
                    <a:lumMod val="50000"/>
                  </a:schemeClr>
                </a:gs>
                <a:gs pos="59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13"/>
            <p:cNvSpPr/>
            <p:nvPr/>
          </p:nvSpPr>
          <p:spPr>
            <a:xfrm>
              <a:off x="158507" y="6590451"/>
              <a:ext cx="11897663" cy="267549"/>
            </a:xfrm>
            <a:custGeom>
              <a:avLst/>
              <a:gdLst>
                <a:gd name="connsiteX0" fmla="*/ 195955 w 11897663"/>
                <a:gd name="connsiteY0" fmla="*/ 0 h 267549"/>
                <a:gd name="connsiteX1" fmla="*/ 11701708 w 11897663"/>
                <a:gd name="connsiteY1" fmla="*/ 0 h 267549"/>
                <a:gd name="connsiteX2" fmla="*/ 11897663 w 11897663"/>
                <a:gd name="connsiteY2" fmla="*/ 267549 h 267549"/>
                <a:gd name="connsiteX3" fmla="*/ 0 w 11897663"/>
                <a:gd name="connsiteY3" fmla="*/ 267549 h 26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7663" h="267549">
                  <a:moveTo>
                    <a:pt x="195955" y="0"/>
                  </a:moveTo>
                  <a:lnTo>
                    <a:pt x="11701708" y="0"/>
                  </a:lnTo>
                  <a:lnTo>
                    <a:pt x="11897663" y="267549"/>
                  </a:lnTo>
                  <a:lnTo>
                    <a:pt x="0" y="267549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25"/>
            <p:cNvSpPr/>
            <p:nvPr/>
          </p:nvSpPr>
          <p:spPr>
            <a:xfrm>
              <a:off x="152400" y="6565900"/>
              <a:ext cx="11750381" cy="292100"/>
            </a:xfrm>
            <a:custGeom>
              <a:avLst/>
              <a:gdLst>
                <a:gd name="connsiteX0" fmla="*/ 177800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177800 w 11722100"/>
                <a:gd name="connsiteY3" fmla="*/ 0 h 292100"/>
                <a:gd name="connsiteX0" fmla="*/ 206081 w 11722100"/>
                <a:gd name="connsiteY0" fmla="*/ 0 h 292100"/>
                <a:gd name="connsiteX1" fmla="*/ 0 w 11722100"/>
                <a:gd name="connsiteY1" fmla="*/ 292100 h 292100"/>
                <a:gd name="connsiteX2" fmla="*/ 11722100 w 11722100"/>
                <a:gd name="connsiteY2" fmla="*/ 50800 h 292100"/>
                <a:gd name="connsiteX3" fmla="*/ 206081 w 11722100"/>
                <a:gd name="connsiteY3" fmla="*/ 0 h 292100"/>
                <a:gd name="connsiteX0" fmla="*/ 206081 w 11750381"/>
                <a:gd name="connsiteY0" fmla="*/ 0 h 292100"/>
                <a:gd name="connsiteX1" fmla="*/ 0 w 11750381"/>
                <a:gd name="connsiteY1" fmla="*/ 292100 h 292100"/>
                <a:gd name="connsiteX2" fmla="*/ 11750381 w 11750381"/>
                <a:gd name="connsiteY2" fmla="*/ 31947 h 292100"/>
                <a:gd name="connsiteX3" fmla="*/ 206081 w 11750381"/>
                <a:gd name="connsiteY3" fmla="*/ 0 h 29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50381" h="292100">
                  <a:moveTo>
                    <a:pt x="206081" y="0"/>
                  </a:moveTo>
                  <a:lnTo>
                    <a:pt x="0" y="292100"/>
                  </a:lnTo>
                  <a:lnTo>
                    <a:pt x="11750381" y="31947"/>
                  </a:lnTo>
                  <a:lnTo>
                    <a:pt x="206081" y="0"/>
                  </a:ln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24266" y="6670585"/>
              <a:ext cx="597524" cy="64121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3007216" y="228600"/>
            <a:ext cx="61775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i="1" dirty="0">
                <a:solidFill>
                  <a:schemeClr val="bg1">
                    <a:lumMod val="50000"/>
                  </a:schemeClr>
                </a:solidFill>
              </a:rPr>
              <a:t>요구사항정의서 </a:t>
            </a:r>
            <a:r>
              <a:rPr lang="en-US" altLang="ko-KR" sz="2800" b="1" i="1" dirty="0">
                <a:solidFill>
                  <a:schemeClr val="bg1">
                    <a:lumMod val="50000"/>
                  </a:schemeClr>
                </a:solidFill>
              </a:rPr>
              <a:t>Requirement Definition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537856"/>
              </p:ext>
            </p:extLst>
          </p:nvPr>
        </p:nvGraphicFramePr>
        <p:xfrm>
          <a:off x="1018550" y="1613246"/>
          <a:ext cx="10320009" cy="4565238"/>
        </p:xfrm>
        <a:graphic>
          <a:graphicData uri="http://schemas.openxmlformats.org/drawingml/2006/table">
            <a:tbl>
              <a:tblPr/>
              <a:tblGrid>
                <a:gridCol w="1117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7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20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959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4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구분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세부유형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상세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담당자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59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790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관리자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사이트에 가입된 회원의 목록을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회원 삭제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사이트에 가입된 회원의 정보를 삭제하는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조회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등록된 상품을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전현규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상세보기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상품의 상세정보를 확인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수정 및 삭제하는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상품 등록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새로운 상품을 등록하는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주문목록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구매 완료된 상품 주문목록을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최민기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상세보기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구매 완료된 상품 주문의 상세정보를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7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관리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목록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교환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환불의 목적으로 입고된 상품 목록을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16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AS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상세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입고된 상품의 상세정보를 조회하는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164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</a:t>
                      </a:r>
                    </a:p>
                  </a:txBody>
                  <a:tcPr marL="4770" marR="4770" marT="47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메인 페이지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사이트의 메인에서 보여줄 광고 및 이벤트 내용을 보여주는 기능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김형준</a:t>
                      </a:r>
                    </a:p>
                  </a:txBody>
                  <a:tcPr marL="4770" marR="4770" marT="47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77267" y="1243914"/>
            <a:ext cx="503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[</a:t>
            </a:r>
            <a:r>
              <a:rPr lang="ko-KR" altLang="en-US" smtClean="0"/>
              <a:t>요구사항정의서</a:t>
            </a:r>
            <a:r>
              <a:rPr lang="en-US" altLang="ko-KR" smtClean="0"/>
              <a:t>] </a:t>
            </a:r>
            <a:r>
              <a:rPr lang="ko-KR" altLang="en-US" smtClean="0"/>
              <a:t>관리자</a:t>
            </a:r>
            <a:r>
              <a:rPr lang="en-US" altLang="ko-KR"/>
              <a:t> </a:t>
            </a:r>
            <a:r>
              <a:rPr lang="en-US" altLang="ko-KR" smtClean="0"/>
              <a:t>&amp; </a:t>
            </a:r>
            <a:r>
              <a:rPr lang="ko-KR" altLang="en-US" smtClean="0"/>
              <a:t>메인페이지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88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</TotalTime>
  <Words>3623</Words>
  <Application>Microsoft Office PowerPoint</Application>
  <PresentationFormat>와이드스크린</PresentationFormat>
  <Paragraphs>2152</Paragraphs>
  <Slides>81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81</vt:i4>
      </vt:variant>
    </vt:vector>
  </HeadingPairs>
  <TitlesOfParts>
    <vt:vector size="89" baseType="lpstr">
      <vt:lpstr>HY나무B</vt:lpstr>
      <vt:lpstr>굴림</vt:lpstr>
      <vt:lpstr>맑은 고딕</vt:lpstr>
      <vt:lpstr>야놀자 야체 B</vt:lpstr>
      <vt:lpstr>Arial</vt:lpstr>
      <vt:lpstr>Broadway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전 현규</cp:lastModifiedBy>
  <cp:revision>187</cp:revision>
  <dcterms:created xsi:type="dcterms:W3CDTF">2019-02-08T07:37:09Z</dcterms:created>
  <dcterms:modified xsi:type="dcterms:W3CDTF">2020-04-09T18:55:06Z</dcterms:modified>
</cp:coreProperties>
</file>