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71" r:id="rId5"/>
    <p:sldId id="272" r:id="rId6"/>
    <p:sldId id="264" r:id="rId7"/>
    <p:sldId id="259" r:id="rId8"/>
    <p:sldId id="260" r:id="rId9"/>
    <p:sldId id="261" r:id="rId10"/>
    <p:sldId id="262" r:id="rId11"/>
    <p:sldId id="263"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7/12/2019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7/12/2019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A3A-06A6-4FDB-929F-1B3F09B3725C}"/>
              </a:ext>
            </a:extLst>
          </p:cNvPr>
          <p:cNvSpPr>
            <a:spLocks noGrp="1"/>
          </p:cNvSpPr>
          <p:nvPr>
            <p:ph type="ctrTitle"/>
          </p:nvPr>
        </p:nvSpPr>
        <p:spPr/>
        <p:txBody>
          <a:bodyPr/>
          <a:lstStyle/>
          <a:p>
            <a:r>
              <a:rPr lang="en-US" dirty="0"/>
              <a:t>Course Sign-up System</a:t>
            </a:r>
          </a:p>
        </p:txBody>
      </p:sp>
      <p:sp>
        <p:nvSpPr>
          <p:cNvPr id="3" name="Subtitle 2">
            <a:extLst>
              <a:ext uri="{FF2B5EF4-FFF2-40B4-BE49-F238E27FC236}">
                <a16:creationId xmlns:a16="http://schemas.microsoft.com/office/drawing/2014/main" id="{52BBF0CC-EFE5-4EAA-8525-2C373A3CCAC7}"/>
              </a:ext>
            </a:extLst>
          </p:cNvPr>
          <p:cNvSpPr>
            <a:spLocks noGrp="1"/>
          </p:cNvSpPr>
          <p:nvPr>
            <p:ph type="subTitle" idx="1"/>
          </p:nvPr>
        </p:nvSpPr>
        <p:spPr/>
        <p:txBody>
          <a:bodyPr>
            <a:noAutofit/>
          </a:bodyPr>
          <a:lstStyle/>
          <a:p>
            <a:r>
              <a:rPr lang="es-419" sz="2400" dirty="0"/>
              <a:t>Ezequiel Pizarro</a:t>
            </a:r>
            <a:endParaRPr lang="en-US" sz="2400" dirty="0"/>
          </a:p>
        </p:txBody>
      </p:sp>
      <p:pic>
        <p:nvPicPr>
          <p:cNvPr id="4" name="Picture 3">
            <a:extLst>
              <a:ext uri="{FF2B5EF4-FFF2-40B4-BE49-F238E27FC236}">
                <a16:creationId xmlns:a16="http://schemas.microsoft.com/office/drawing/2014/main" id="{F58F435C-CA3B-4164-A2D3-72F6504B6465}"/>
              </a:ext>
            </a:extLst>
          </p:cNvPr>
          <p:cNvPicPr>
            <a:picLocks noChangeAspect="1"/>
          </p:cNvPicPr>
          <p:nvPr/>
        </p:nvPicPr>
        <p:blipFill>
          <a:blip r:embed="rId2"/>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243126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D587-6E34-4C84-8CF4-194E8813DDF5}"/>
              </a:ext>
            </a:extLst>
          </p:cNvPr>
          <p:cNvSpPr>
            <a:spLocks noGrp="1"/>
          </p:cNvSpPr>
          <p:nvPr>
            <p:ph type="title"/>
          </p:nvPr>
        </p:nvSpPr>
        <p:spPr/>
        <p:txBody>
          <a:bodyPr/>
          <a:lstStyle/>
          <a:p>
            <a:r>
              <a:rPr lang="en-US" dirty="0"/>
              <a:t>Problems And Challenges</a:t>
            </a:r>
          </a:p>
        </p:txBody>
      </p:sp>
      <p:sp>
        <p:nvSpPr>
          <p:cNvPr id="3" name="Content Placeholder 2">
            <a:extLst>
              <a:ext uri="{FF2B5EF4-FFF2-40B4-BE49-F238E27FC236}">
                <a16:creationId xmlns:a16="http://schemas.microsoft.com/office/drawing/2014/main" id="{A8621C2C-BA02-463B-987E-A58213A620D1}"/>
              </a:ext>
            </a:extLst>
          </p:cNvPr>
          <p:cNvSpPr>
            <a:spLocks noGrp="1"/>
          </p:cNvSpPr>
          <p:nvPr>
            <p:ph idx="1"/>
          </p:nvPr>
        </p:nvSpPr>
        <p:spPr/>
        <p:txBody>
          <a:bodyPr/>
          <a:lstStyle/>
          <a:p>
            <a:r>
              <a:rPr lang="en-US" dirty="0"/>
              <a:t>One of the biggest challenges was how to deliver a good quality project with all best practices and patterns in the shortest time possible.</a:t>
            </a:r>
          </a:p>
        </p:txBody>
      </p:sp>
      <p:pic>
        <p:nvPicPr>
          <p:cNvPr id="5" name="Picture 4">
            <a:extLst>
              <a:ext uri="{FF2B5EF4-FFF2-40B4-BE49-F238E27FC236}">
                <a16:creationId xmlns:a16="http://schemas.microsoft.com/office/drawing/2014/main" id="{FF113355-E552-41CE-A042-8D33ED7794A0}"/>
              </a:ext>
            </a:extLst>
          </p:cNvPr>
          <p:cNvPicPr>
            <a:picLocks noChangeAspect="1"/>
          </p:cNvPicPr>
          <p:nvPr/>
        </p:nvPicPr>
        <p:blipFill>
          <a:blip r:embed="rId2"/>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120519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D587-6E34-4C84-8CF4-194E8813DDF5}"/>
              </a:ext>
            </a:extLst>
          </p:cNvPr>
          <p:cNvSpPr>
            <a:spLocks noGrp="1"/>
          </p:cNvSpPr>
          <p:nvPr>
            <p:ph type="title"/>
          </p:nvPr>
        </p:nvSpPr>
        <p:spPr/>
        <p:txBody>
          <a:bodyPr/>
          <a:lstStyle/>
          <a:p>
            <a:r>
              <a:rPr lang="es-419" dirty="0"/>
              <a:t>Future </a:t>
            </a:r>
            <a:r>
              <a:rPr lang="en-US" dirty="0"/>
              <a:t>Improvements</a:t>
            </a:r>
          </a:p>
        </p:txBody>
      </p:sp>
      <p:sp>
        <p:nvSpPr>
          <p:cNvPr id="3" name="Content Placeholder 2">
            <a:extLst>
              <a:ext uri="{FF2B5EF4-FFF2-40B4-BE49-F238E27FC236}">
                <a16:creationId xmlns:a16="http://schemas.microsoft.com/office/drawing/2014/main" id="{A8621C2C-BA02-463B-987E-A58213A620D1}"/>
              </a:ext>
            </a:extLst>
          </p:cNvPr>
          <p:cNvSpPr>
            <a:spLocks noGrp="1"/>
          </p:cNvSpPr>
          <p:nvPr>
            <p:ph idx="1"/>
          </p:nvPr>
        </p:nvSpPr>
        <p:spPr/>
        <p:txBody>
          <a:bodyPr/>
          <a:lstStyle/>
          <a:p>
            <a:r>
              <a:rPr lang="en-US" dirty="0"/>
              <a:t>Integration tests, like, all the Message bus integration.</a:t>
            </a:r>
          </a:p>
          <a:p>
            <a:r>
              <a:rPr lang="en-US" dirty="0"/>
              <a:t>More unit tests coverage.</a:t>
            </a:r>
          </a:p>
          <a:p>
            <a:r>
              <a:rPr lang="en-US" dirty="0"/>
              <a:t>Use of SQL computed columns in Session table to calculate Average, Maximum and Minimum age.</a:t>
            </a:r>
          </a:p>
        </p:txBody>
      </p:sp>
      <p:pic>
        <p:nvPicPr>
          <p:cNvPr id="5" name="Picture 4">
            <a:extLst>
              <a:ext uri="{FF2B5EF4-FFF2-40B4-BE49-F238E27FC236}">
                <a16:creationId xmlns:a16="http://schemas.microsoft.com/office/drawing/2014/main" id="{1096BF65-A359-4391-A54F-82DC3A5605DB}"/>
              </a:ext>
            </a:extLst>
          </p:cNvPr>
          <p:cNvPicPr>
            <a:picLocks noChangeAspect="1"/>
          </p:cNvPicPr>
          <p:nvPr/>
        </p:nvPicPr>
        <p:blipFill>
          <a:blip r:embed="rId2"/>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35059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4BA6-39E6-45D7-913E-5C7A1E873460}"/>
              </a:ext>
            </a:extLst>
          </p:cNvPr>
          <p:cNvSpPr>
            <a:spLocks noGrp="1"/>
          </p:cNvSpPr>
          <p:nvPr>
            <p:ph type="title"/>
          </p:nvPr>
        </p:nvSpPr>
        <p:spPr/>
        <p:txBody>
          <a:bodyPr/>
          <a:lstStyle/>
          <a:p>
            <a:r>
              <a:rPr lang="en-US" dirty="0"/>
              <a:t>Course Sign-up System</a:t>
            </a:r>
          </a:p>
        </p:txBody>
      </p:sp>
      <p:sp>
        <p:nvSpPr>
          <p:cNvPr id="3" name="Content Placeholder 2">
            <a:extLst>
              <a:ext uri="{FF2B5EF4-FFF2-40B4-BE49-F238E27FC236}">
                <a16:creationId xmlns:a16="http://schemas.microsoft.com/office/drawing/2014/main" id="{C55E10BB-D30E-4361-A922-4EB63E237319}"/>
              </a:ext>
            </a:extLst>
          </p:cNvPr>
          <p:cNvSpPr>
            <a:spLocks noGrp="1"/>
          </p:cNvSpPr>
          <p:nvPr>
            <p:ph idx="1"/>
          </p:nvPr>
        </p:nvSpPr>
        <p:spPr/>
        <p:txBody>
          <a:bodyPr>
            <a:normAutofit/>
          </a:bodyPr>
          <a:lstStyle/>
          <a:p>
            <a:pPr marL="0" indent="0" algn="ctr">
              <a:buNone/>
            </a:pPr>
            <a:r>
              <a:rPr lang="en-US" sz="3200" dirty="0"/>
              <a:t>Thank</a:t>
            </a:r>
            <a:r>
              <a:rPr lang="es-419" sz="3200" dirty="0"/>
              <a:t> </a:t>
            </a:r>
            <a:r>
              <a:rPr lang="en-US" sz="3200" dirty="0"/>
              <a:t>You</a:t>
            </a:r>
          </a:p>
        </p:txBody>
      </p:sp>
      <p:pic>
        <p:nvPicPr>
          <p:cNvPr id="4" name="Picture 3">
            <a:extLst>
              <a:ext uri="{FF2B5EF4-FFF2-40B4-BE49-F238E27FC236}">
                <a16:creationId xmlns:a16="http://schemas.microsoft.com/office/drawing/2014/main" id="{F980B90C-81BB-485F-81C5-85386079DB41}"/>
              </a:ext>
            </a:extLst>
          </p:cNvPr>
          <p:cNvPicPr>
            <a:picLocks noChangeAspect="1"/>
          </p:cNvPicPr>
          <p:nvPr/>
        </p:nvPicPr>
        <p:blipFill>
          <a:blip r:embed="rId2"/>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8117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D587-6E34-4C84-8CF4-194E8813DDF5}"/>
              </a:ext>
            </a:extLst>
          </p:cNvPr>
          <p:cNvSpPr>
            <a:spLocks noGrp="1"/>
          </p:cNvSpPr>
          <p:nvPr>
            <p:ph type="title"/>
          </p:nvPr>
        </p:nvSpPr>
        <p:spPr>
          <a:xfrm>
            <a:off x="810000" y="447188"/>
            <a:ext cx="10571998" cy="970450"/>
          </a:xfrm>
        </p:spPr>
        <p:txBody>
          <a:bodyPr>
            <a:normAutofit/>
          </a:bodyPr>
          <a:lstStyle/>
          <a:p>
            <a:r>
              <a:rPr lang="en-US" dirty="0"/>
              <a:t>Architecture Decisions</a:t>
            </a:r>
          </a:p>
        </p:txBody>
      </p:sp>
      <p:pic>
        <p:nvPicPr>
          <p:cNvPr id="1026" name="Picture 2" descr="https://fullstackmark.com/img/posts/18/clean-architecture-layers.png">
            <a:extLst>
              <a:ext uri="{FF2B5EF4-FFF2-40B4-BE49-F238E27FC236}">
                <a16:creationId xmlns:a16="http://schemas.microsoft.com/office/drawing/2014/main" id="{DC37AC04-8811-4A89-9F79-DC8EF71764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0438" y="2814638"/>
            <a:ext cx="2913062" cy="291306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8621C2C-BA02-463B-987E-A58213A620D1}"/>
              </a:ext>
            </a:extLst>
          </p:cNvPr>
          <p:cNvSpPr>
            <a:spLocks noGrp="1"/>
          </p:cNvSpPr>
          <p:nvPr>
            <p:ph idx="1"/>
          </p:nvPr>
        </p:nvSpPr>
        <p:spPr>
          <a:xfrm>
            <a:off x="4330699" y="2413000"/>
            <a:ext cx="7052733" cy="3632200"/>
          </a:xfrm>
        </p:spPr>
        <p:txBody>
          <a:bodyPr>
            <a:normAutofit/>
          </a:bodyPr>
          <a:lstStyle/>
          <a:p>
            <a:r>
              <a:rPr lang="en-US" dirty="0"/>
              <a:t>I used Clean Architecture, which is about organizing our code into layers with a very explicit rule governing how those layers may interact.</a:t>
            </a:r>
          </a:p>
          <a:p>
            <a:r>
              <a:rPr lang="en-US" dirty="0"/>
              <a:t>The overriding rule that makes this architecture work is The Dependency Rule. This rule says that source code dependencies can only point inwards. Nothing in an inner circle can know anything at all about something in an outer circle.</a:t>
            </a:r>
          </a:p>
          <a:p>
            <a:endParaRPr lang="en-US" dirty="0"/>
          </a:p>
        </p:txBody>
      </p:sp>
      <p:pic>
        <p:nvPicPr>
          <p:cNvPr id="5" name="Picture 4">
            <a:extLst>
              <a:ext uri="{FF2B5EF4-FFF2-40B4-BE49-F238E27FC236}">
                <a16:creationId xmlns:a16="http://schemas.microsoft.com/office/drawing/2014/main" id="{03C032DE-F6A3-4A78-A02F-6AC7979B120A}"/>
              </a:ext>
            </a:extLst>
          </p:cNvPr>
          <p:cNvPicPr>
            <a:picLocks noChangeAspect="1"/>
          </p:cNvPicPr>
          <p:nvPr/>
        </p:nvPicPr>
        <p:blipFill>
          <a:blip r:embed="rId3"/>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214507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4116-3556-4531-B246-AD499E404241}"/>
              </a:ext>
            </a:extLst>
          </p:cNvPr>
          <p:cNvSpPr>
            <a:spLocks noGrp="1"/>
          </p:cNvSpPr>
          <p:nvPr>
            <p:ph type="title"/>
          </p:nvPr>
        </p:nvSpPr>
        <p:spPr>
          <a:xfrm>
            <a:off x="810000" y="447188"/>
            <a:ext cx="10571998" cy="970450"/>
          </a:xfrm>
        </p:spPr>
        <p:txBody>
          <a:bodyPr>
            <a:normAutofit/>
          </a:bodyPr>
          <a:lstStyle/>
          <a:p>
            <a:r>
              <a:rPr lang="en-US" dirty="0"/>
              <a:t>Architecture Decisions</a:t>
            </a:r>
          </a:p>
        </p:txBody>
      </p:sp>
      <p:pic>
        <p:nvPicPr>
          <p:cNvPr id="7" name="Content Placeholder 3">
            <a:extLst>
              <a:ext uri="{FF2B5EF4-FFF2-40B4-BE49-F238E27FC236}">
                <a16:creationId xmlns:a16="http://schemas.microsoft.com/office/drawing/2014/main" id="{7C1BFD9C-A224-4DD0-B24E-0DB1C7374146}"/>
              </a:ext>
            </a:extLst>
          </p:cNvPr>
          <p:cNvPicPr>
            <a:picLocks noChangeAspect="1"/>
          </p:cNvPicPr>
          <p:nvPr/>
        </p:nvPicPr>
        <p:blipFill>
          <a:blip r:embed="rId2"/>
          <a:stretch>
            <a:fillRect/>
          </a:stretch>
        </p:blipFill>
        <p:spPr>
          <a:xfrm>
            <a:off x="960438" y="3427152"/>
            <a:ext cx="2913062" cy="1688033"/>
          </a:xfrm>
          <a:prstGeom prst="roundRect">
            <a:avLst>
              <a:gd name="adj" fmla="val 3876"/>
            </a:avLst>
          </a:prstGeom>
          <a:ln>
            <a:solidFill>
              <a:schemeClr val="accent1"/>
            </a:solidFill>
          </a:ln>
          <a:effectLst/>
        </p:spPr>
      </p:pic>
      <p:sp>
        <p:nvSpPr>
          <p:cNvPr id="9" name="Content Placeholder 8">
            <a:extLst>
              <a:ext uri="{FF2B5EF4-FFF2-40B4-BE49-F238E27FC236}">
                <a16:creationId xmlns:a16="http://schemas.microsoft.com/office/drawing/2014/main" id="{69E1D2A9-7B09-4022-A2FF-AD4DEC0A635B}"/>
              </a:ext>
            </a:extLst>
          </p:cNvPr>
          <p:cNvSpPr>
            <a:spLocks noGrp="1"/>
          </p:cNvSpPr>
          <p:nvPr>
            <p:ph idx="1"/>
          </p:nvPr>
        </p:nvSpPr>
        <p:spPr>
          <a:xfrm>
            <a:off x="4330699" y="2413000"/>
            <a:ext cx="7052733" cy="3997812"/>
          </a:xfrm>
        </p:spPr>
        <p:txBody>
          <a:bodyPr>
            <a:normAutofit/>
          </a:bodyPr>
          <a:lstStyle/>
          <a:p>
            <a:r>
              <a:rPr lang="en-US" b="1" dirty="0" err="1"/>
              <a:t>Chama.API</a:t>
            </a:r>
            <a:r>
              <a:rPr lang="en-US" dirty="0"/>
              <a:t>: It accepts input in the form of </a:t>
            </a:r>
            <a:r>
              <a:rPr lang="en-US" dirty="0" err="1"/>
              <a:t>httcontext</a:t>
            </a:r>
            <a:r>
              <a:rPr lang="en-US" dirty="0"/>
              <a:t> of our API, this means http requests over the network (e.g., GET/POST/etc.) and returns the output as content formatted as JSON.</a:t>
            </a:r>
          </a:p>
          <a:p>
            <a:r>
              <a:rPr lang="en-US" b="1" dirty="0" err="1"/>
              <a:t>Chama.Core</a:t>
            </a:r>
            <a:r>
              <a:rPr lang="en-US" dirty="0"/>
              <a:t>: It contains our domain objects and business rules.</a:t>
            </a:r>
          </a:p>
          <a:p>
            <a:r>
              <a:rPr lang="en-US" b="1" dirty="0" err="1"/>
              <a:t>Chama.Infrastructure</a:t>
            </a:r>
            <a:r>
              <a:rPr lang="en-US" dirty="0"/>
              <a:t>: It holds the </a:t>
            </a:r>
            <a:r>
              <a:rPr lang="en-US" i="1" dirty="0"/>
              <a:t>Database </a:t>
            </a:r>
            <a:r>
              <a:rPr lang="en-US" dirty="0"/>
              <a:t>that defines data entities, database access (typically in the shape of repositories).</a:t>
            </a:r>
          </a:p>
        </p:txBody>
      </p:sp>
      <p:pic>
        <p:nvPicPr>
          <p:cNvPr id="5" name="Picture 4">
            <a:extLst>
              <a:ext uri="{FF2B5EF4-FFF2-40B4-BE49-F238E27FC236}">
                <a16:creationId xmlns:a16="http://schemas.microsoft.com/office/drawing/2014/main" id="{AC2FCDDC-4A1B-484C-BE2D-CF7F928E6599}"/>
              </a:ext>
            </a:extLst>
          </p:cNvPr>
          <p:cNvPicPr>
            <a:picLocks noChangeAspect="1"/>
          </p:cNvPicPr>
          <p:nvPr/>
        </p:nvPicPr>
        <p:blipFill>
          <a:blip r:embed="rId3"/>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109843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56F6-6B58-4FC8-BA22-C54932AE131A}"/>
              </a:ext>
            </a:extLst>
          </p:cNvPr>
          <p:cNvSpPr>
            <a:spLocks noGrp="1"/>
          </p:cNvSpPr>
          <p:nvPr>
            <p:ph type="title"/>
          </p:nvPr>
        </p:nvSpPr>
        <p:spPr/>
        <p:txBody>
          <a:bodyPr/>
          <a:lstStyle/>
          <a:p>
            <a:r>
              <a:rPr lang="en-US" dirty="0"/>
              <a:t>Architecture Decisions</a:t>
            </a:r>
          </a:p>
        </p:txBody>
      </p:sp>
      <p:sp>
        <p:nvSpPr>
          <p:cNvPr id="4" name="Content Placeholder 3">
            <a:extLst>
              <a:ext uri="{FF2B5EF4-FFF2-40B4-BE49-F238E27FC236}">
                <a16:creationId xmlns:a16="http://schemas.microsoft.com/office/drawing/2014/main" id="{5A61902D-3605-4A65-B96F-23B83E406217}"/>
              </a:ext>
            </a:extLst>
          </p:cNvPr>
          <p:cNvSpPr>
            <a:spLocks noGrp="1"/>
          </p:cNvSpPr>
          <p:nvPr>
            <p:ph sz="half" idx="2"/>
          </p:nvPr>
        </p:nvSpPr>
        <p:spPr/>
        <p:txBody>
          <a:bodyPr/>
          <a:lstStyle/>
          <a:p>
            <a:r>
              <a:rPr lang="en-US" dirty="0"/>
              <a:t>Database design: I generated the database using EF Core code-first approach, creating the domain entities first. Then using migrations to generate the scripts to create the Database.</a:t>
            </a:r>
          </a:p>
        </p:txBody>
      </p:sp>
      <p:pic>
        <p:nvPicPr>
          <p:cNvPr id="6" name="Content Placeholder 3">
            <a:extLst>
              <a:ext uri="{FF2B5EF4-FFF2-40B4-BE49-F238E27FC236}">
                <a16:creationId xmlns:a16="http://schemas.microsoft.com/office/drawing/2014/main" id="{09C2C7C4-B2EA-4327-97DD-04E71B0A6C48}"/>
              </a:ext>
            </a:extLst>
          </p:cNvPr>
          <p:cNvPicPr>
            <a:picLocks noGrp="1" noChangeAspect="1"/>
          </p:cNvPicPr>
          <p:nvPr>
            <p:ph sz="half" idx="1"/>
          </p:nvPr>
        </p:nvPicPr>
        <p:blipFill>
          <a:blip r:embed="rId2"/>
          <a:stretch>
            <a:fillRect/>
          </a:stretch>
        </p:blipFill>
        <p:spPr>
          <a:xfrm>
            <a:off x="1041804" y="2222500"/>
            <a:ext cx="4739466" cy="3638550"/>
          </a:xfrm>
          <a:prstGeom prst="roundRect">
            <a:avLst>
              <a:gd name="adj" fmla="val 3876"/>
            </a:avLst>
          </a:prstGeom>
          <a:ln>
            <a:solidFill>
              <a:schemeClr val="accent1"/>
            </a:solidFill>
          </a:ln>
          <a:effectLst/>
        </p:spPr>
      </p:pic>
      <p:pic>
        <p:nvPicPr>
          <p:cNvPr id="7" name="Picture 6">
            <a:extLst>
              <a:ext uri="{FF2B5EF4-FFF2-40B4-BE49-F238E27FC236}">
                <a16:creationId xmlns:a16="http://schemas.microsoft.com/office/drawing/2014/main" id="{ED64B40F-1549-449E-9734-C3790E49C33A}"/>
              </a:ext>
            </a:extLst>
          </p:cNvPr>
          <p:cNvPicPr>
            <a:picLocks noChangeAspect="1"/>
          </p:cNvPicPr>
          <p:nvPr/>
        </p:nvPicPr>
        <p:blipFill>
          <a:blip r:embed="rId3"/>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383358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A824-C3E6-4236-996F-86C0CC45FC49}"/>
              </a:ext>
            </a:extLst>
          </p:cNvPr>
          <p:cNvSpPr>
            <a:spLocks noGrp="1"/>
          </p:cNvSpPr>
          <p:nvPr>
            <p:ph type="title"/>
          </p:nvPr>
        </p:nvSpPr>
        <p:spPr/>
        <p:txBody>
          <a:bodyPr/>
          <a:lstStyle/>
          <a:p>
            <a:r>
              <a:rPr lang="en-US" dirty="0"/>
              <a:t>Architecture Decisions</a:t>
            </a:r>
          </a:p>
        </p:txBody>
      </p:sp>
      <p:sp>
        <p:nvSpPr>
          <p:cNvPr id="4" name="Content Placeholder 3">
            <a:extLst>
              <a:ext uri="{FF2B5EF4-FFF2-40B4-BE49-F238E27FC236}">
                <a16:creationId xmlns:a16="http://schemas.microsoft.com/office/drawing/2014/main" id="{07925FFA-D5F4-4108-A001-E7C5305F9B18}"/>
              </a:ext>
            </a:extLst>
          </p:cNvPr>
          <p:cNvSpPr>
            <a:spLocks noGrp="1"/>
          </p:cNvSpPr>
          <p:nvPr>
            <p:ph sz="half" idx="2"/>
          </p:nvPr>
        </p:nvSpPr>
        <p:spPr/>
        <p:txBody>
          <a:bodyPr/>
          <a:lstStyle/>
          <a:p>
            <a:r>
              <a:rPr lang="es-419" dirty="0" err="1"/>
              <a:t>Swagger</a:t>
            </a:r>
            <a:r>
              <a:rPr lang="es-419" dirty="0"/>
              <a:t> page </a:t>
            </a:r>
            <a:r>
              <a:rPr lang="es-419" dirty="0" err="1"/>
              <a:t>for</a:t>
            </a:r>
            <a:r>
              <a:rPr lang="es-419" dirty="0"/>
              <a:t> </a:t>
            </a:r>
            <a:r>
              <a:rPr lang="es-419" dirty="0" err="1"/>
              <a:t>easy</a:t>
            </a:r>
            <a:r>
              <a:rPr lang="es-419" dirty="0"/>
              <a:t> </a:t>
            </a:r>
            <a:r>
              <a:rPr lang="es-419" dirty="0" err="1"/>
              <a:t>access</a:t>
            </a:r>
            <a:r>
              <a:rPr lang="es-419" dirty="0"/>
              <a:t> </a:t>
            </a:r>
            <a:r>
              <a:rPr lang="es-419" dirty="0" err="1"/>
              <a:t>to</a:t>
            </a:r>
            <a:r>
              <a:rPr lang="es-419" dirty="0"/>
              <a:t> </a:t>
            </a:r>
            <a:r>
              <a:rPr lang="es-419" dirty="0" err="1"/>
              <a:t>the</a:t>
            </a:r>
            <a:r>
              <a:rPr lang="es-419" dirty="0"/>
              <a:t> API</a:t>
            </a:r>
            <a:endParaRPr lang="en-US" dirty="0"/>
          </a:p>
        </p:txBody>
      </p:sp>
      <p:pic>
        <p:nvPicPr>
          <p:cNvPr id="5" name="Marcador de contenido 3">
            <a:extLst>
              <a:ext uri="{FF2B5EF4-FFF2-40B4-BE49-F238E27FC236}">
                <a16:creationId xmlns:a16="http://schemas.microsoft.com/office/drawing/2014/main" id="{614E458B-1E6A-4346-A3DE-F714B104E531}"/>
              </a:ext>
            </a:extLst>
          </p:cNvPr>
          <p:cNvPicPr>
            <a:picLocks noGrp="1" noChangeAspect="1"/>
          </p:cNvPicPr>
          <p:nvPr>
            <p:ph sz="half" idx="1"/>
          </p:nvPr>
        </p:nvPicPr>
        <p:blipFill>
          <a:blip r:embed="rId2"/>
          <a:stretch>
            <a:fillRect/>
          </a:stretch>
        </p:blipFill>
        <p:spPr>
          <a:xfrm>
            <a:off x="819150" y="2733429"/>
            <a:ext cx="5184775" cy="2616691"/>
          </a:xfrm>
          <a:prstGeom prst="rect">
            <a:avLst/>
          </a:prstGeom>
        </p:spPr>
      </p:pic>
      <p:pic>
        <p:nvPicPr>
          <p:cNvPr id="6" name="Picture 5">
            <a:extLst>
              <a:ext uri="{FF2B5EF4-FFF2-40B4-BE49-F238E27FC236}">
                <a16:creationId xmlns:a16="http://schemas.microsoft.com/office/drawing/2014/main" id="{5FFABAE7-4333-4022-8AA8-A764F25D7A72}"/>
              </a:ext>
            </a:extLst>
          </p:cNvPr>
          <p:cNvPicPr>
            <a:picLocks noChangeAspect="1"/>
          </p:cNvPicPr>
          <p:nvPr/>
        </p:nvPicPr>
        <p:blipFill>
          <a:blip r:embed="rId3"/>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419523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848B-8D71-43A0-A98D-6D67095F119D}"/>
              </a:ext>
            </a:extLst>
          </p:cNvPr>
          <p:cNvSpPr>
            <a:spLocks noGrp="1"/>
          </p:cNvSpPr>
          <p:nvPr>
            <p:ph type="title"/>
          </p:nvPr>
        </p:nvSpPr>
        <p:spPr/>
        <p:txBody>
          <a:bodyPr/>
          <a:lstStyle/>
          <a:p>
            <a:r>
              <a:rPr lang="es-419" dirty="0"/>
              <a:t>Tools And Technologies Used</a:t>
            </a:r>
            <a:endParaRPr lang="en-US" dirty="0"/>
          </a:p>
        </p:txBody>
      </p:sp>
      <p:sp>
        <p:nvSpPr>
          <p:cNvPr id="3" name="Content Placeholder 2">
            <a:extLst>
              <a:ext uri="{FF2B5EF4-FFF2-40B4-BE49-F238E27FC236}">
                <a16:creationId xmlns:a16="http://schemas.microsoft.com/office/drawing/2014/main" id="{41FCF958-06A6-4D2A-9D1D-0540981D72EF}"/>
              </a:ext>
            </a:extLst>
          </p:cNvPr>
          <p:cNvSpPr>
            <a:spLocks noGrp="1"/>
          </p:cNvSpPr>
          <p:nvPr>
            <p:ph sz="half" idx="1"/>
          </p:nvPr>
        </p:nvSpPr>
        <p:spPr/>
        <p:txBody>
          <a:bodyPr/>
          <a:lstStyle/>
          <a:p>
            <a:pPr marL="0" indent="0">
              <a:buNone/>
            </a:pPr>
            <a:endParaRPr lang="en-US" dirty="0"/>
          </a:p>
          <a:p>
            <a:r>
              <a:rPr lang="en-US" dirty="0"/>
              <a:t>Net core 2.2</a:t>
            </a:r>
          </a:p>
          <a:p>
            <a:r>
              <a:rPr lang="en-US" dirty="0" err="1"/>
              <a:t>Ef</a:t>
            </a:r>
            <a:r>
              <a:rPr lang="en-US" dirty="0"/>
              <a:t> Core</a:t>
            </a:r>
          </a:p>
          <a:p>
            <a:r>
              <a:rPr lang="en-US" dirty="0"/>
              <a:t>SQL Server</a:t>
            </a:r>
          </a:p>
          <a:p>
            <a:r>
              <a:rPr lang="en-US" dirty="0" err="1"/>
              <a:t>Nlog</a:t>
            </a:r>
            <a:endParaRPr lang="en-US" dirty="0"/>
          </a:p>
          <a:p>
            <a:r>
              <a:rPr lang="en-US" dirty="0" err="1"/>
              <a:t>xUnit</a:t>
            </a:r>
            <a:endParaRPr lang="en-US" dirty="0"/>
          </a:p>
          <a:p>
            <a:r>
              <a:rPr lang="en-US" dirty="0"/>
              <a:t>Swagger</a:t>
            </a:r>
          </a:p>
          <a:p>
            <a:endParaRPr lang="en-US" dirty="0"/>
          </a:p>
        </p:txBody>
      </p:sp>
      <p:sp>
        <p:nvSpPr>
          <p:cNvPr id="4" name="Content Placeholder 3">
            <a:extLst>
              <a:ext uri="{FF2B5EF4-FFF2-40B4-BE49-F238E27FC236}">
                <a16:creationId xmlns:a16="http://schemas.microsoft.com/office/drawing/2014/main" id="{693D6C30-0C5A-493B-B042-BC63D63D1712}"/>
              </a:ext>
            </a:extLst>
          </p:cNvPr>
          <p:cNvSpPr>
            <a:spLocks noGrp="1"/>
          </p:cNvSpPr>
          <p:nvPr>
            <p:ph sz="half" idx="2"/>
          </p:nvPr>
        </p:nvSpPr>
        <p:spPr/>
        <p:txBody>
          <a:bodyPr/>
          <a:lstStyle/>
          <a:p>
            <a:r>
              <a:rPr lang="en-US"/>
              <a:t>Custom </a:t>
            </a:r>
            <a:r>
              <a:rPr lang="en-US" dirty="0"/>
              <a:t>exception Handler</a:t>
            </a:r>
          </a:p>
          <a:p>
            <a:r>
              <a:rPr lang="en-US" dirty="0"/>
              <a:t>Azure Service Bus</a:t>
            </a:r>
          </a:p>
          <a:p>
            <a:r>
              <a:rPr lang="en-US" dirty="0"/>
              <a:t>Azure Functions</a:t>
            </a:r>
          </a:p>
          <a:p>
            <a:r>
              <a:rPr lang="en-US" dirty="0"/>
              <a:t>Azure Web app</a:t>
            </a:r>
          </a:p>
          <a:p>
            <a:r>
              <a:rPr lang="en-US" dirty="0" err="1"/>
              <a:t>Automapper</a:t>
            </a:r>
            <a:endParaRPr lang="en-US" dirty="0"/>
          </a:p>
        </p:txBody>
      </p:sp>
      <p:pic>
        <p:nvPicPr>
          <p:cNvPr id="5" name="Picture 4">
            <a:extLst>
              <a:ext uri="{FF2B5EF4-FFF2-40B4-BE49-F238E27FC236}">
                <a16:creationId xmlns:a16="http://schemas.microsoft.com/office/drawing/2014/main" id="{51257DFF-E6A4-4FC5-96D2-1B3B94EE1FB5}"/>
              </a:ext>
            </a:extLst>
          </p:cNvPr>
          <p:cNvPicPr>
            <a:picLocks noChangeAspect="1"/>
          </p:cNvPicPr>
          <p:nvPr/>
        </p:nvPicPr>
        <p:blipFill>
          <a:blip r:embed="rId2"/>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310334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D587-6E34-4C84-8CF4-194E8813DDF5}"/>
              </a:ext>
            </a:extLst>
          </p:cNvPr>
          <p:cNvSpPr>
            <a:spLocks noGrp="1"/>
          </p:cNvSpPr>
          <p:nvPr>
            <p:ph type="title"/>
          </p:nvPr>
        </p:nvSpPr>
        <p:spPr/>
        <p:txBody>
          <a:bodyPr/>
          <a:lstStyle/>
          <a:p>
            <a:r>
              <a:rPr lang="es-419" dirty="0"/>
              <a:t>Step 1 – API – </a:t>
            </a:r>
            <a:r>
              <a:rPr lang="en-US" dirty="0"/>
              <a:t>Solution</a:t>
            </a:r>
            <a:r>
              <a:rPr lang="es-419" dirty="0"/>
              <a:t> </a:t>
            </a:r>
            <a:r>
              <a:rPr lang="en-US" dirty="0"/>
              <a:t>Applied</a:t>
            </a:r>
          </a:p>
        </p:txBody>
      </p:sp>
      <p:sp>
        <p:nvSpPr>
          <p:cNvPr id="3" name="Content Placeholder 2">
            <a:extLst>
              <a:ext uri="{FF2B5EF4-FFF2-40B4-BE49-F238E27FC236}">
                <a16:creationId xmlns:a16="http://schemas.microsoft.com/office/drawing/2014/main" id="{A8621C2C-BA02-463B-987E-A58213A620D1}"/>
              </a:ext>
            </a:extLst>
          </p:cNvPr>
          <p:cNvSpPr>
            <a:spLocks noGrp="1"/>
          </p:cNvSpPr>
          <p:nvPr>
            <p:ph idx="1"/>
          </p:nvPr>
        </p:nvSpPr>
        <p:spPr>
          <a:xfrm>
            <a:off x="793545" y="2222287"/>
            <a:ext cx="10554574" cy="3636511"/>
          </a:xfrm>
        </p:spPr>
        <p:txBody>
          <a:bodyPr/>
          <a:lstStyle/>
          <a:p>
            <a:r>
              <a:rPr lang="en-US" dirty="0"/>
              <a:t>POST /</a:t>
            </a:r>
            <a:r>
              <a:rPr lang="en-US" dirty="0" err="1"/>
              <a:t>api</a:t>
            </a:r>
            <a:r>
              <a:rPr lang="en-US" dirty="0"/>
              <a:t>/Courses/</a:t>
            </a:r>
            <a:r>
              <a:rPr lang="en-US" dirty="0" err="1"/>
              <a:t>SignUp</a:t>
            </a:r>
            <a:endParaRPr lang="en-US" dirty="0"/>
          </a:p>
          <a:p>
            <a:r>
              <a:rPr lang="en-US" dirty="0"/>
              <a:t>First, a request is sent to the API to process a student sign up to a course.</a:t>
            </a:r>
          </a:p>
          <a:p>
            <a:r>
              <a:rPr lang="en-US" dirty="0"/>
              <a:t>Then, it will validate if that student exists, if there is availability on that session course and if the student is already signed-in in that session.</a:t>
            </a:r>
          </a:p>
          <a:p>
            <a:r>
              <a:rPr lang="en-US" dirty="0"/>
              <a:t>Finally, a new student session will be created.</a:t>
            </a:r>
          </a:p>
          <a:p>
            <a:endParaRPr lang="en-US" dirty="0"/>
          </a:p>
        </p:txBody>
      </p:sp>
      <p:pic>
        <p:nvPicPr>
          <p:cNvPr id="5" name="Picture 4">
            <a:extLst>
              <a:ext uri="{FF2B5EF4-FFF2-40B4-BE49-F238E27FC236}">
                <a16:creationId xmlns:a16="http://schemas.microsoft.com/office/drawing/2014/main" id="{B0D8C100-7884-4B0A-A765-4065838E738E}"/>
              </a:ext>
            </a:extLst>
          </p:cNvPr>
          <p:cNvPicPr>
            <a:picLocks noChangeAspect="1"/>
          </p:cNvPicPr>
          <p:nvPr/>
        </p:nvPicPr>
        <p:blipFill>
          <a:blip r:embed="rId2"/>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420767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D587-6E34-4C84-8CF4-194E8813DDF5}"/>
              </a:ext>
            </a:extLst>
          </p:cNvPr>
          <p:cNvSpPr>
            <a:spLocks noGrp="1"/>
          </p:cNvSpPr>
          <p:nvPr>
            <p:ph type="title"/>
          </p:nvPr>
        </p:nvSpPr>
        <p:spPr/>
        <p:txBody>
          <a:bodyPr/>
          <a:lstStyle/>
          <a:p>
            <a:r>
              <a:rPr lang="en-US" dirty="0"/>
              <a:t>Step 2 – Scaling Out </a:t>
            </a:r>
            <a:r>
              <a:rPr lang="es-419" dirty="0"/>
              <a:t>– </a:t>
            </a:r>
            <a:r>
              <a:rPr lang="en-US" dirty="0"/>
              <a:t>Solution</a:t>
            </a:r>
            <a:r>
              <a:rPr lang="es-419" dirty="0"/>
              <a:t> </a:t>
            </a:r>
            <a:r>
              <a:rPr lang="en-US" dirty="0"/>
              <a:t>Applied</a:t>
            </a:r>
          </a:p>
        </p:txBody>
      </p:sp>
      <p:sp>
        <p:nvSpPr>
          <p:cNvPr id="3" name="Content Placeholder 2">
            <a:extLst>
              <a:ext uri="{FF2B5EF4-FFF2-40B4-BE49-F238E27FC236}">
                <a16:creationId xmlns:a16="http://schemas.microsoft.com/office/drawing/2014/main" id="{A8621C2C-BA02-463B-987E-A58213A620D1}"/>
              </a:ext>
            </a:extLst>
          </p:cNvPr>
          <p:cNvSpPr>
            <a:spLocks noGrp="1"/>
          </p:cNvSpPr>
          <p:nvPr>
            <p:ph idx="1"/>
          </p:nvPr>
        </p:nvSpPr>
        <p:spPr>
          <a:xfrm>
            <a:off x="827101" y="2230676"/>
            <a:ext cx="10554574" cy="3636511"/>
          </a:xfrm>
        </p:spPr>
        <p:txBody>
          <a:bodyPr/>
          <a:lstStyle/>
          <a:p>
            <a:r>
              <a:rPr lang="en-US" dirty="0"/>
              <a:t>POST /</a:t>
            </a:r>
            <a:r>
              <a:rPr lang="en-US" dirty="0" err="1"/>
              <a:t>api</a:t>
            </a:r>
            <a:r>
              <a:rPr lang="en-US" dirty="0"/>
              <a:t>/Courses/</a:t>
            </a:r>
            <a:r>
              <a:rPr lang="en-US" dirty="0" err="1"/>
              <a:t>SignUp</a:t>
            </a:r>
            <a:r>
              <a:rPr lang="en-US" dirty="0"/>
              <a:t>/</a:t>
            </a:r>
            <a:r>
              <a:rPr lang="en-US" dirty="0" err="1"/>
              <a:t>MessageBus</a:t>
            </a:r>
            <a:endParaRPr lang="en-US" dirty="0"/>
          </a:p>
          <a:p>
            <a:r>
              <a:rPr lang="en-US" dirty="0"/>
              <a:t>For this approach I used Azure Service Bus.</a:t>
            </a:r>
          </a:p>
          <a:p>
            <a:r>
              <a:rPr lang="en-US" dirty="0"/>
              <a:t>First, a request is sent to the API.</a:t>
            </a:r>
          </a:p>
          <a:p>
            <a:r>
              <a:rPr lang="en-US" dirty="0"/>
              <a:t>Then, a message will send to the Service Bus queue.</a:t>
            </a:r>
          </a:p>
          <a:p>
            <a:r>
              <a:rPr lang="en-US" dirty="0"/>
              <a:t>Finally, an Azure Function will be triggered when a new message is in the queue and it will call the step 1 API to try to sign-up.</a:t>
            </a:r>
          </a:p>
          <a:p>
            <a:pPr marL="0" indent="0">
              <a:buNone/>
            </a:pPr>
            <a:endParaRPr lang="en-US" dirty="0"/>
          </a:p>
        </p:txBody>
      </p:sp>
      <p:pic>
        <p:nvPicPr>
          <p:cNvPr id="5" name="Picture 4">
            <a:extLst>
              <a:ext uri="{FF2B5EF4-FFF2-40B4-BE49-F238E27FC236}">
                <a16:creationId xmlns:a16="http://schemas.microsoft.com/office/drawing/2014/main" id="{253D1ED9-EAC8-4B9C-9A72-44A5CDEC00AB}"/>
              </a:ext>
            </a:extLst>
          </p:cNvPr>
          <p:cNvPicPr>
            <a:picLocks noChangeAspect="1"/>
          </p:cNvPicPr>
          <p:nvPr/>
        </p:nvPicPr>
        <p:blipFill>
          <a:blip r:embed="rId2"/>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118326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D587-6E34-4C84-8CF4-194E8813DDF5}"/>
              </a:ext>
            </a:extLst>
          </p:cNvPr>
          <p:cNvSpPr>
            <a:spLocks noGrp="1"/>
          </p:cNvSpPr>
          <p:nvPr>
            <p:ph type="title"/>
          </p:nvPr>
        </p:nvSpPr>
        <p:spPr/>
        <p:txBody>
          <a:bodyPr/>
          <a:lstStyle/>
          <a:p>
            <a:r>
              <a:rPr lang="en-US" dirty="0"/>
              <a:t>Step</a:t>
            </a:r>
            <a:r>
              <a:rPr lang="es-419" dirty="0"/>
              <a:t> 3 – </a:t>
            </a:r>
            <a:r>
              <a:rPr lang="en-US" dirty="0"/>
              <a:t>Querying</a:t>
            </a:r>
            <a:r>
              <a:rPr lang="es-419" dirty="0"/>
              <a:t> – </a:t>
            </a:r>
            <a:r>
              <a:rPr lang="en-US" dirty="0"/>
              <a:t>Solution</a:t>
            </a:r>
            <a:r>
              <a:rPr lang="es-419" dirty="0"/>
              <a:t> </a:t>
            </a:r>
            <a:r>
              <a:rPr lang="en-US" dirty="0"/>
              <a:t>Applied</a:t>
            </a:r>
          </a:p>
        </p:txBody>
      </p:sp>
      <p:sp>
        <p:nvSpPr>
          <p:cNvPr id="3" name="Content Placeholder 2">
            <a:extLst>
              <a:ext uri="{FF2B5EF4-FFF2-40B4-BE49-F238E27FC236}">
                <a16:creationId xmlns:a16="http://schemas.microsoft.com/office/drawing/2014/main" id="{A8621C2C-BA02-463B-987E-A58213A620D1}"/>
              </a:ext>
            </a:extLst>
          </p:cNvPr>
          <p:cNvSpPr>
            <a:spLocks noGrp="1"/>
          </p:cNvSpPr>
          <p:nvPr>
            <p:ph idx="1"/>
          </p:nvPr>
        </p:nvSpPr>
        <p:spPr/>
        <p:txBody>
          <a:bodyPr/>
          <a:lstStyle/>
          <a:p>
            <a:endParaRPr lang="en-US" dirty="0"/>
          </a:p>
          <a:p>
            <a:r>
              <a:rPr lang="en-US" dirty="0"/>
              <a:t>GET /</a:t>
            </a:r>
            <a:r>
              <a:rPr lang="en-US" dirty="0" err="1"/>
              <a:t>api</a:t>
            </a:r>
            <a:r>
              <a:rPr lang="en-US" dirty="0"/>
              <a:t>/Sessions &amp; GET /</a:t>
            </a:r>
            <a:r>
              <a:rPr lang="en-US" dirty="0" err="1"/>
              <a:t>api</a:t>
            </a:r>
            <a:r>
              <a:rPr lang="en-US" dirty="0"/>
              <a:t>/Sessions/{id}</a:t>
            </a:r>
          </a:p>
          <a:p>
            <a:r>
              <a:rPr lang="en-US" dirty="0"/>
              <a:t>First, I decided to pre calculate the minimum, maximum and average age, and number of students in each session course, so this information can be access instantly.</a:t>
            </a:r>
          </a:p>
          <a:p>
            <a:r>
              <a:rPr lang="en-US" dirty="0"/>
              <a:t>Then, I created an API that returns the information of each session course.</a:t>
            </a:r>
          </a:p>
          <a:p>
            <a:r>
              <a:rPr lang="en-US" dirty="0"/>
              <a:t>Finally, I created an API that also returns the teacher’s and student’s information for a given course.</a:t>
            </a:r>
          </a:p>
        </p:txBody>
      </p:sp>
      <p:pic>
        <p:nvPicPr>
          <p:cNvPr id="5" name="Picture 4">
            <a:extLst>
              <a:ext uri="{FF2B5EF4-FFF2-40B4-BE49-F238E27FC236}">
                <a16:creationId xmlns:a16="http://schemas.microsoft.com/office/drawing/2014/main" id="{CA0BA867-42C9-4656-AB84-3B5DA4606EF4}"/>
              </a:ext>
            </a:extLst>
          </p:cNvPr>
          <p:cNvPicPr>
            <a:picLocks noChangeAspect="1"/>
          </p:cNvPicPr>
          <p:nvPr/>
        </p:nvPicPr>
        <p:blipFill>
          <a:blip r:embed="rId2"/>
          <a:stretch>
            <a:fillRect/>
          </a:stretch>
        </p:blipFill>
        <p:spPr>
          <a:xfrm>
            <a:off x="10215620" y="6141497"/>
            <a:ext cx="1621263" cy="434973"/>
          </a:xfrm>
          <a:prstGeom prst="rect">
            <a:avLst/>
          </a:prstGeom>
        </p:spPr>
      </p:pic>
    </p:spTree>
    <p:extLst>
      <p:ext uri="{BB962C8B-B14F-4D97-AF65-F5344CB8AC3E}">
        <p14:creationId xmlns:p14="http://schemas.microsoft.com/office/powerpoint/2010/main" val="2521867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823</TotalTime>
  <Words>513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Course Sign-up System</vt:lpstr>
      <vt:lpstr>Architecture Decisions</vt:lpstr>
      <vt:lpstr>Architecture Decisions</vt:lpstr>
      <vt:lpstr>Architecture Decisions</vt:lpstr>
      <vt:lpstr>Architecture Decisions</vt:lpstr>
      <vt:lpstr>Tools And Technologies Used</vt:lpstr>
      <vt:lpstr>Step 1 – API – Solution Applied</vt:lpstr>
      <vt:lpstr>Step 2 – Scaling Out – Solution Applied</vt:lpstr>
      <vt:lpstr>Step 3 – Querying – Solution Applied</vt:lpstr>
      <vt:lpstr>Problems And Challenges</vt:lpstr>
      <vt:lpstr>Future Improvements</vt:lpstr>
      <vt:lpstr>Course Sign-up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Sign-up System</dc:title>
  <dc:creator>Ezequiel Pizarro</dc:creator>
  <cp:lastModifiedBy>Sofia</cp:lastModifiedBy>
  <cp:revision>19</cp:revision>
  <dcterms:created xsi:type="dcterms:W3CDTF">2019-07-11T23:28:35Z</dcterms:created>
  <dcterms:modified xsi:type="dcterms:W3CDTF">2019-07-12T16:35:28Z</dcterms:modified>
</cp:coreProperties>
</file>