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333" r:id="rId5"/>
    <p:sldId id="354" r:id="rId6"/>
    <p:sldId id="355" r:id="rId7"/>
    <p:sldId id="356" r:id="rId8"/>
    <p:sldId id="357" r:id="rId9"/>
    <p:sldId id="362" r:id="rId10"/>
    <p:sldId id="358" r:id="rId11"/>
    <p:sldId id="339" r:id="rId12"/>
    <p:sldId id="353" r:id="rId13"/>
    <p:sldId id="334" r:id="rId14"/>
    <p:sldId id="335" r:id="rId15"/>
    <p:sldId id="336" r:id="rId16"/>
    <p:sldId id="337" r:id="rId17"/>
    <p:sldId id="338" r:id="rId18"/>
    <p:sldId id="363" r:id="rId19"/>
    <p:sldId id="365" r:id="rId20"/>
    <p:sldId id="366" r:id="rId21"/>
    <p:sldId id="364" r:id="rId22"/>
  </p:sldIdLst>
  <p:sldSz cx="9144000" cy="5143500" type="screen16x9"/>
  <p:notesSz cx="6858000" cy="9144000"/>
  <p:embeddedFontLst>
    <p:embeddedFont>
      <p:font typeface="Raleway" charset="0"/>
      <p:regular r:id="rId24"/>
      <p:bold r:id="rId25"/>
      <p:italic r:id="rId26"/>
      <p:boldItalic r:id="rId27"/>
    </p:embeddedFont>
    <p:embeddedFont>
      <p:font typeface="Raleway Medium" charset="0"/>
      <p:regular r:id="rId28"/>
      <p:bold r:id="rId29"/>
      <p:italic r:id="rId30"/>
      <p:boldItalic r:id="rId31"/>
    </p:embeddedFont>
    <p:embeddedFont>
      <p:font typeface="Raleway SemiBold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56">
          <p15:clr>
            <a:srgbClr val="9AA0A6"/>
          </p15:clr>
        </p15:guide>
        <p15:guide id="2" pos="737">
          <p15:clr>
            <a:srgbClr val="9AA0A6"/>
          </p15:clr>
        </p15:guide>
        <p15:guide id="3" pos="5587">
          <p15:clr>
            <a:srgbClr val="9AA0A6"/>
          </p15:clr>
        </p15:guide>
        <p15:guide id="4" orient="horz" pos="3084">
          <p15:clr>
            <a:srgbClr val="9AA0A6"/>
          </p15:clr>
        </p15:guide>
        <p15:guide id="5" orient="horz" pos="5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0" y="-1008"/>
      </p:cViewPr>
      <p:guideLst>
        <p:guide orient="horz" pos="156"/>
        <p:guide orient="horz" pos="3084"/>
        <p:guide orient="horz" pos="540"/>
        <p:guide pos="737"/>
        <p:guide pos="55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faf50f2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faf50f2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be9e7927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be9e7927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e9e792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e9e792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9e792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9e7927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ongodb.com/atlas/database" TargetMode="External"/><Relationship Id="rId4" Type="http://schemas.openxmlformats.org/officeDocument/2006/relationships/hyperlink" Target="https://www.mongodb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ypi.org/project/pymongo/" TargetMode="External"/><Relationship Id="rId4" Type="http://schemas.openxmlformats.org/officeDocument/2006/relationships/hyperlink" Target="https://pymongo.readthedocs.io/en/stabl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mongo.readthedocs.io/en/stable/tutorial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ongodb.com/atlas/database" TargetMode="External"/><Relationship Id="rId4" Type="http://schemas.openxmlformats.org/officeDocument/2006/relationships/hyperlink" Target="https://www.mongod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800" y="4643150"/>
            <a:ext cx="20955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l="2735" t="27251" r="6701" b="7144"/>
          <a:stretch/>
        </p:blipFill>
        <p:spPr>
          <a:xfrm>
            <a:off x="0" y="0"/>
            <a:ext cx="9144003" cy="441542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7429500" cy="4415425"/>
          </a:xfrm>
          <a:prstGeom prst="flowChartInputOutput">
            <a:avLst/>
          </a:prstGeom>
          <a:solidFill>
            <a:srgbClr val="BC182C">
              <a:alpha val="629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086150" y="2030275"/>
            <a:ext cx="5429100" cy="81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Bases de datos</a:t>
            </a:r>
            <a:endParaRPr sz="26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93800" y="1575225"/>
            <a:ext cx="5340000" cy="39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u="sng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Unidad </a:t>
            </a:r>
            <a:r>
              <a:rPr lang="es" sz="1800" u="sng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 Módulo 2</a:t>
            </a:r>
            <a:endParaRPr sz="1800" u="sng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err="1" smtClean="0"/>
              <a:t>MongoDB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Sitio oficial: </a:t>
            </a:r>
            <a:r>
              <a:rPr lang="es-MX" dirty="0" smtClean="0">
                <a:hlinkClick r:id="rId4"/>
              </a:rPr>
              <a:t>https://www.mongodb.com/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Cloud: </a:t>
            </a:r>
            <a:r>
              <a:rPr lang="es-MX" dirty="0" smtClean="0">
                <a:hlinkClick r:id="rId5"/>
              </a:rPr>
              <a:t>https://www.mongodb.com/atlas/database</a:t>
            </a:r>
            <a:endParaRPr lang="es-MX" dirty="0" smtClean="0"/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FORMATO JSON.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AR" dirty="0" smtClean="0"/>
              <a:t>El formato JSON es un lenguaje de intercambios de datos muy simple. </a:t>
            </a:r>
            <a:endParaRPr lang="es-ES" dirty="0" smtClean="0"/>
          </a:p>
          <a:p>
            <a:endParaRPr lang="es-AR" dirty="0" smtClean="0"/>
          </a:p>
          <a:p>
            <a:r>
              <a:rPr lang="es-AR" dirty="0" smtClean="0"/>
              <a:t>El formato JSON para los que trabajamos con </a:t>
            </a:r>
            <a:r>
              <a:rPr lang="es-AR" dirty="0" err="1" smtClean="0"/>
              <a:t>python</a:t>
            </a:r>
            <a:r>
              <a:rPr lang="es-AR" dirty="0" smtClean="0"/>
              <a:t> sería muy similar asemejarlo a una lista de diccionarios, o sea que podemos pensar en la siguiente estructura:</a:t>
            </a:r>
          </a:p>
          <a:p>
            <a:r>
              <a:rPr lang="es-AR" sz="1200" dirty="0" smtClean="0"/>
              <a:t>[</a:t>
            </a:r>
            <a:endParaRPr lang="es-ES" sz="1200" dirty="0" smtClean="0"/>
          </a:p>
          <a:p>
            <a:r>
              <a:rPr lang="es-AR" sz="1200" dirty="0" smtClean="0"/>
              <a:t>    {</a:t>
            </a:r>
            <a:endParaRPr lang="es-ES" sz="1200" dirty="0" smtClean="0"/>
          </a:p>
          <a:p>
            <a:r>
              <a:rPr lang="es-AR" sz="1200" dirty="0" smtClean="0"/>
              <a:t>        "  " : "  ",</a:t>
            </a:r>
            <a:endParaRPr lang="es-ES" sz="1200" dirty="0" smtClean="0"/>
          </a:p>
          <a:p>
            <a:r>
              <a:rPr lang="es-AR" sz="1200" dirty="0" smtClean="0"/>
              <a:t>        "  " : "  ",</a:t>
            </a:r>
            <a:endParaRPr lang="es-ES" sz="1200" dirty="0" smtClean="0"/>
          </a:p>
          <a:p>
            <a:r>
              <a:rPr lang="es-AR" sz="1200" dirty="0" smtClean="0"/>
              <a:t>        "  " : "  ",</a:t>
            </a:r>
            <a:endParaRPr lang="es-ES" sz="1200" dirty="0" smtClean="0"/>
          </a:p>
          <a:p>
            <a:r>
              <a:rPr lang="es-AR" sz="1200" dirty="0" smtClean="0"/>
              <a:t> </a:t>
            </a:r>
            <a:endParaRPr lang="es-ES" sz="1200" dirty="0" smtClean="0"/>
          </a:p>
          <a:p>
            <a:r>
              <a:rPr lang="es-AR" sz="1200" dirty="0" smtClean="0"/>
              <a:t>    },</a:t>
            </a:r>
            <a:endParaRPr lang="es-ES" sz="1200" dirty="0" smtClean="0"/>
          </a:p>
          <a:p>
            <a:r>
              <a:rPr lang="es-AR" sz="1200" dirty="0" smtClean="0"/>
              <a:t>        {</a:t>
            </a:r>
            <a:endParaRPr lang="es-ES" sz="1200" dirty="0" smtClean="0"/>
          </a:p>
          <a:p>
            <a:r>
              <a:rPr lang="es-AR" sz="1200" dirty="0" smtClean="0"/>
              <a:t>        "  " : "  ",</a:t>
            </a:r>
            <a:endParaRPr lang="es-ES" sz="1200" dirty="0" smtClean="0"/>
          </a:p>
          <a:p>
            <a:r>
              <a:rPr lang="es-AR" sz="1200" dirty="0" smtClean="0"/>
              <a:t>        "  " : "  ",</a:t>
            </a:r>
            <a:endParaRPr lang="es-ES" sz="1200" dirty="0" smtClean="0"/>
          </a:p>
          <a:p>
            <a:r>
              <a:rPr lang="es-AR" sz="1200" dirty="0" smtClean="0"/>
              <a:t>        "  " : "  ",</a:t>
            </a:r>
            <a:endParaRPr lang="es-ES" sz="1200" dirty="0" smtClean="0"/>
          </a:p>
          <a:p>
            <a:r>
              <a:rPr lang="es-AR" sz="1200" dirty="0" smtClean="0"/>
              <a:t>    },</a:t>
            </a:r>
            <a:endParaRPr lang="es-ES" sz="1200" dirty="0" smtClean="0"/>
          </a:p>
          <a:p>
            <a:r>
              <a:rPr lang="es-AR" sz="1200" dirty="0" smtClean="0"/>
              <a:t>]</a:t>
            </a:r>
            <a:endParaRPr lang="es-ES" sz="1200" dirty="0" smtClean="0"/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846962" y="2866417"/>
            <a:ext cx="5285361" cy="1387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De hecho cuando transformamos un </a:t>
            </a:r>
            <a:r>
              <a:rPr lang="es-AR" dirty="0" err="1" smtClean="0"/>
              <a:t>json</a:t>
            </a:r>
            <a:r>
              <a:rPr lang="es-AR" dirty="0" smtClean="0"/>
              <a:t> a </a:t>
            </a:r>
            <a:r>
              <a:rPr lang="es-AR" dirty="0" err="1" smtClean="0"/>
              <a:t>python</a:t>
            </a:r>
            <a:r>
              <a:rPr lang="es-AR" dirty="0" smtClean="0"/>
              <a:t> es entendido exactamente así, como una lista de diccionarios.  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Ejemplo.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2837797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AR" sz="1200" dirty="0" smtClean="0"/>
              <a:t>{</a:t>
            </a:r>
            <a:endParaRPr lang="es-ES" sz="1200" dirty="0" smtClean="0"/>
          </a:p>
          <a:p>
            <a:r>
              <a:rPr lang="es-AR" sz="1200" dirty="0" smtClean="0"/>
              <a:t>    "nombre": "Ana", </a:t>
            </a:r>
            <a:endParaRPr lang="es-ES" sz="1200" dirty="0" smtClean="0"/>
          </a:p>
          <a:p>
            <a:r>
              <a:rPr lang="es-AR" sz="1200" dirty="0" smtClean="0"/>
              <a:t>    "edad": 33, </a:t>
            </a:r>
            <a:endParaRPr lang="es-ES" sz="1200" dirty="0" smtClean="0"/>
          </a:p>
          <a:p>
            <a:r>
              <a:rPr lang="es-AR" sz="1200" dirty="0" smtClean="0"/>
              <a:t>    "</a:t>
            </a:r>
            <a:r>
              <a:rPr lang="es-AR" sz="1200" dirty="0" err="1" smtClean="0"/>
              <a:t>estado_civil</a:t>
            </a:r>
            <a:r>
              <a:rPr lang="es-AR" sz="1200" dirty="0" smtClean="0"/>
              <a:t>": true,</a:t>
            </a:r>
            <a:endParaRPr lang="es-ES" sz="1200" dirty="0" smtClean="0"/>
          </a:p>
          <a:p>
            <a:r>
              <a:rPr lang="es-AR" sz="1200" dirty="0" smtClean="0"/>
              <a:t>    "esposo": "Pablo",</a:t>
            </a:r>
            <a:endParaRPr lang="es-ES" sz="1200" dirty="0" smtClean="0"/>
          </a:p>
          <a:p>
            <a:r>
              <a:rPr lang="es-AR" sz="1200" dirty="0" smtClean="0"/>
              <a:t>    "hijos": ["</a:t>
            </a:r>
            <a:r>
              <a:rPr lang="es-AR" sz="1200" dirty="0" err="1" smtClean="0"/>
              <a:t>Cecilia","Luis</a:t>
            </a:r>
            <a:r>
              <a:rPr lang="es-AR" sz="1200" dirty="0" smtClean="0"/>
              <a:t>"], </a:t>
            </a:r>
            <a:endParaRPr lang="es-ES" sz="1200" dirty="0" smtClean="0"/>
          </a:p>
          <a:p>
            <a:r>
              <a:rPr lang="es-AR" sz="1200" dirty="0" smtClean="0"/>
              <a:t>    "autos": [</a:t>
            </a:r>
            <a:endParaRPr lang="es-ES" sz="1200" dirty="0" smtClean="0"/>
          </a:p>
          <a:p>
            <a:r>
              <a:rPr lang="es-AR" sz="1200" dirty="0" smtClean="0"/>
              <a:t>        {</a:t>
            </a:r>
            <a:endParaRPr lang="es-ES" sz="1200" dirty="0" smtClean="0"/>
          </a:p>
          <a:p>
            <a:r>
              <a:rPr lang="es-AR" sz="1200" dirty="0" smtClean="0"/>
              <a:t>            "modelo": "Ford", </a:t>
            </a:r>
            <a:endParaRPr lang="es-ES" sz="1200" dirty="0" smtClean="0"/>
          </a:p>
          <a:p>
            <a:r>
              <a:rPr lang="es-AR" sz="1200" dirty="0" smtClean="0"/>
              <a:t>            "color": "rojo"</a:t>
            </a:r>
            <a:endParaRPr lang="es-ES" sz="1200" dirty="0" smtClean="0"/>
          </a:p>
          <a:p>
            <a:r>
              <a:rPr lang="es-AR" sz="1200" dirty="0" smtClean="0"/>
              <a:t>        }, </a:t>
            </a:r>
            <a:endParaRPr lang="es-ES" sz="1200" dirty="0" smtClean="0"/>
          </a:p>
          <a:p>
            <a:r>
              <a:rPr lang="es-AR" sz="1200" dirty="0" smtClean="0"/>
              <a:t>        {</a:t>
            </a:r>
            <a:endParaRPr lang="es-ES" sz="1200" dirty="0" smtClean="0"/>
          </a:p>
          <a:p>
            <a:r>
              <a:rPr lang="es-AR" sz="1200" dirty="0" smtClean="0"/>
              <a:t>            "modelo": "</a:t>
            </a:r>
            <a:r>
              <a:rPr lang="es-AR" sz="1200" dirty="0" err="1" smtClean="0"/>
              <a:t>Chevrolet</a:t>
            </a:r>
            <a:r>
              <a:rPr lang="es-AR" sz="1200" dirty="0" smtClean="0"/>
              <a:t>", </a:t>
            </a:r>
            <a:endParaRPr lang="es-ES" sz="1200" dirty="0" smtClean="0"/>
          </a:p>
          <a:p>
            <a:r>
              <a:rPr lang="es-AR" sz="1200" dirty="0" smtClean="0"/>
              <a:t>            "color": "azul"</a:t>
            </a:r>
            <a:endParaRPr lang="es-ES" sz="1200" dirty="0" smtClean="0"/>
          </a:p>
          <a:p>
            <a:r>
              <a:rPr lang="es-AR" sz="1200" dirty="0" smtClean="0"/>
              <a:t>        }</a:t>
            </a:r>
            <a:endParaRPr lang="es-ES" sz="1200" dirty="0" smtClean="0"/>
          </a:p>
          <a:p>
            <a:r>
              <a:rPr lang="es-AR" sz="1200" dirty="0" smtClean="0"/>
              <a:t>    ]</a:t>
            </a:r>
          </a:p>
          <a:p>
            <a:r>
              <a:rPr lang="es-AR" sz="1200" dirty="0" smtClean="0"/>
              <a:t>}</a:t>
            </a:r>
            <a:endParaRPr lang="es-ES" sz="1200" dirty="0" smtClean="0"/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387814" y="1264597"/>
            <a:ext cx="1024646" cy="324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json1.json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066818" y="1254870"/>
            <a:ext cx="1024646" cy="324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json1.py</a:t>
            </a:r>
            <a:endParaRPr lang="es-ES" dirty="0"/>
          </a:p>
        </p:txBody>
      </p:sp>
      <p:sp>
        <p:nvSpPr>
          <p:cNvPr id="9" name="Google Shape;85;p16"/>
          <p:cNvSpPr txBox="1"/>
          <p:nvPr/>
        </p:nvSpPr>
        <p:spPr>
          <a:xfrm>
            <a:off x="4299625" y="1760179"/>
            <a:ext cx="4649821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200" dirty="0" err="1" smtClean="0"/>
              <a:t>import</a:t>
            </a:r>
            <a:r>
              <a:rPr lang="es-ES" sz="1200" dirty="0" smtClean="0"/>
              <a:t> os</a:t>
            </a:r>
          </a:p>
          <a:p>
            <a:r>
              <a:rPr lang="es-ES" sz="1200" dirty="0" err="1" smtClean="0"/>
              <a:t>import</a:t>
            </a:r>
            <a:r>
              <a:rPr lang="es-ES" sz="1200" dirty="0" smtClean="0"/>
              <a:t> </a:t>
            </a:r>
            <a:r>
              <a:rPr lang="es-ES" sz="1200" dirty="0" err="1" smtClean="0"/>
              <a:t>json</a:t>
            </a:r>
            <a:endParaRPr lang="es-ES" sz="1200" dirty="0" smtClean="0"/>
          </a:p>
          <a:p>
            <a:r>
              <a:rPr lang="es-ES" sz="1200" dirty="0" err="1" smtClean="0"/>
              <a:t>import</a:t>
            </a:r>
            <a:r>
              <a:rPr lang="es-ES" sz="1200" dirty="0" smtClean="0"/>
              <a:t> </a:t>
            </a:r>
            <a:r>
              <a:rPr lang="es-ES" sz="1200" dirty="0" err="1" smtClean="0"/>
              <a:t>pprint</a:t>
            </a:r>
            <a:endParaRPr lang="es-ES" sz="1200" dirty="0" smtClean="0"/>
          </a:p>
          <a:p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archivo = </a:t>
            </a:r>
            <a:r>
              <a:rPr lang="es-ES" sz="1200" dirty="0" err="1" smtClean="0"/>
              <a:t>os.path.dirname</a:t>
            </a:r>
            <a:r>
              <a:rPr lang="es-ES" sz="1200" dirty="0" smtClean="0"/>
              <a:t>(</a:t>
            </a:r>
            <a:r>
              <a:rPr lang="es-ES" sz="1200" dirty="0" err="1" smtClean="0"/>
              <a:t>os.path.abspath</a:t>
            </a:r>
            <a:r>
              <a:rPr lang="es-ES" sz="1200" dirty="0" smtClean="0"/>
              <a:t>(__</a:t>
            </a:r>
            <a:r>
              <a:rPr lang="es-ES" sz="1200" dirty="0" err="1" smtClean="0"/>
              <a:t>file</a:t>
            </a:r>
            <a:r>
              <a:rPr lang="es-ES" sz="1200" dirty="0" smtClean="0"/>
              <a:t>__))+"\\json1.json" </a:t>
            </a:r>
          </a:p>
          <a:p>
            <a:r>
              <a:rPr lang="es-ES" sz="1200" dirty="0" smtClean="0"/>
              <a:t>archivo = </a:t>
            </a:r>
            <a:r>
              <a:rPr lang="es-ES" sz="1200" dirty="0" err="1" smtClean="0"/>
              <a:t>json.loads</a:t>
            </a:r>
            <a:r>
              <a:rPr lang="es-ES" sz="1200" dirty="0" smtClean="0"/>
              <a:t>(open(archivo).</a:t>
            </a:r>
            <a:r>
              <a:rPr lang="es-ES" sz="1200" dirty="0" err="1" smtClean="0"/>
              <a:t>read</a:t>
            </a:r>
            <a:r>
              <a:rPr lang="es-ES" sz="1200" dirty="0" smtClean="0"/>
              <a:t>())</a:t>
            </a:r>
          </a:p>
          <a:p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pprint.pprint</a:t>
            </a:r>
            <a:r>
              <a:rPr lang="es-ES" sz="1200" dirty="0" smtClean="0"/>
              <a:t>(archivo)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("---"*25)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</a:t>
            </a:r>
            <a:r>
              <a:rPr lang="es-ES" sz="1200" dirty="0" err="1" smtClean="0"/>
              <a:t>type</a:t>
            </a:r>
            <a:r>
              <a:rPr lang="es-ES" sz="1200" dirty="0" smtClean="0"/>
              <a:t>(archivo))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("---"*25)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</a:t>
            </a:r>
            <a:r>
              <a:rPr lang="es-ES" sz="1200" dirty="0" err="1" smtClean="0"/>
              <a:t>type</a:t>
            </a:r>
            <a:r>
              <a:rPr lang="es-ES" sz="1200" dirty="0" smtClean="0"/>
              <a:t>(archivo["autos"]))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("---"*25)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</a:t>
            </a:r>
            <a:r>
              <a:rPr lang="es-ES" sz="1200" dirty="0" err="1" smtClean="0"/>
              <a:t>type</a:t>
            </a:r>
            <a:r>
              <a:rPr lang="es-ES" sz="1200" dirty="0" smtClean="0"/>
              <a:t>(archivo["autos"][0]))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("---"*25)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(archivo["autos"][0]["color"])</a:t>
            </a:r>
          </a:p>
          <a:p>
            <a:r>
              <a:rPr lang="es-ES" sz="1200" dirty="0" err="1" smtClean="0"/>
              <a:t>print</a:t>
            </a:r>
            <a:r>
              <a:rPr lang="es-ES" sz="1200" dirty="0" smtClean="0"/>
              <a:t>("---"*25)</a:t>
            </a:r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 flipH="1">
            <a:off x="3884579" y="1394298"/>
            <a:ext cx="12970" cy="3281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1: Importamos el módulo.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dirty="0" err="1" smtClean="0"/>
              <a:t>pip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pymongo</a:t>
            </a:r>
            <a:endParaRPr lang="es-ES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AR" dirty="0" smtClean="0">
                <a:hlinkClick r:id="rId4"/>
              </a:rPr>
              <a:t>https://pymongo.readthedocs.io/en/stable/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>
                <a:hlinkClick r:id="rId5"/>
              </a:rPr>
              <a:t>https://pypi.org/project/pymongo/</a:t>
            </a:r>
            <a:endParaRPr lang="es-AR" dirty="0" smtClean="0"/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2: Creamos una conexión.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</a:t>
            </a:r>
          </a:p>
          <a:p>
            <a:r>
              <a:rPr lang="es-MX" b="1" dirty="0" smtClean="0"/>
              <a:t>Referencia: </a:t>
            </a:r>
            <a:r>
              <a:rPr lang="es-MX" dirty="0" smtClean="0">
                <a:hlinkClick r:id="rId4"/>
              </a:rPr>
              <a:t>https://pymongo.readthedocs.io/en/stable/tutorial.html</a:t>
            </a:r>
            <a:endParaRPr lang="es-MX" dirty="0" smtClean="0"/>
          </a:p>
          <a:p>
            <a:endParaRPr lang="es-MX" dirty="0" smtClean="0"/>
          </a:p>
          <a:p>
            <a:r>
              <a:rPr lang="es-MX" b="1" u="sng" dirty="0" smtClean="0"/>
              <a:t>Forma 1</a:t>
            </a:r>
          </a:p>
          <a:p>
            <a:endParaRPr lang="es-MX" dirty="0" smtClean="0"/>
          </a:p>
          <a:p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b="1" dirty="0" err="1" smtClean="0"/>
              <a:t>pymongo</a:t>
            </a:r>
            <a:r>
              <a:rPr lang="en-US" dirty="0" smtClean="0"/>
              <a:t> </a:t>
            </a: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MongoClient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client = </a:t>
            </a:r>
            <a:r>
              <a:rPr lang="en-US" dirty="0" err="1" smtClean="0"/>
              <a:t>MongoClient</a:t>
            </a:r>
            <a:r>
              <a:rPr lang="en-US" dirty="0" smtClean="0"/>
              <a:t>()</a:t>
            </a:r>
            <a:endParaRPr lang="es-MX" dirty="0" smtClean="0"/>
          </a:p>
          <a:p>
            <a:endParaRPr lang="es-MX" dirty="0" smtClean="0"/>
          </a:p>
          <a:p>
            <a:r>
              <a:rPr lang="es-MX" b="1" u="sng" dirty="0" smtClean="0"/>
              <a:t>Forma 2</a:t>
            </a:r>
          </a:p>
          <a:p>
            <a:endParaRPr lang="es-MX" dirty="0" smtClean="0"/>
          </a:p>
          <a:p>
            <a:r>
              <a:rPr lang="es-ES" dirty="0" err="1" smtClean="0"/>
              <a:t>client</a:t>
            </a:r>
            <a:r>
              <a:rPr lang="es-ES" dirty="0" smtClean="0"/>
              <a:t> = </a:t>
            </a:r>
            <a:r>
              <a:rPr lang="es-ES" dirty="0" err="1" smtClean="0"/>
              <a:t>MongoClient</a:t>
            </a:r>
            <a:r>
              <a:rPr lang="es-ES" dirty="0" smtClean="0"/>
              <a:t>('</a:t>
            </a:r>
            <a:r>
              <a:rPr lang="es-ES" dirty="0" err="1" smtClean="0"/>
              <a:t>localhost</a:t>
            </a:r>
            <a:r>
              <a:rPr lang="es-ES" dirty="0" smtClean="0"/>
              <a:t>', 27017)</a:t>
            </a:r>
            <a:endParaRPr lang="es-MX" dirty="0" smtClean="0"/>
          </a:p>
          <a:p>
            <a:endParaRPr lang="es-MX" dirty="0" smtClean="0"/>
          </a:p>
          <a:p>
            <a:r>
              <a:rPr lang="es-MX" b="1" u="sng" dirty="0" smtClean="0"/>
              <a:t>Forma 3</a:t>
            </a:r>
          </a:p>
          <a:p>
            <a:endParaRPr lang="es-MX" dirty="0" smtClean="0"/>
          </a:p>
          <a:p>
            <a:r>
              <a:rPr lang="es-ES" dirty="0" err="1" smtClean="0"/>
              <a:t>client</a:t>
            </a:r>
            <a:r>
              <a:rPr lang="es-ES" dirty="0" smtClean="0"/>
              <a:t> = </a:t>
            </a:r>
            <a:r>
              <a:rPr lang="es-ES" dirty="0" err="1" smtClean="0"/>
              <a:t>MongoClient</a:t>
            </a:r>
            <a:r>
              <a:rPr lang="es-ES" dirty="0" smtClean="0"/>
              <a:t>('mongodb://localhost:27017/')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032443" y="2632953"/>
            <a:ext cx="2321668" cy="5512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Creamos una instancia de la clase</a:t>
            </a:r>
            <a:endParaRPr lang="es-ES" dirty="0"/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flipH="1">
            <a:off x="3002604" y="2908570"/>
            <a:ext cx="2029839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errar llave"/>
          <p:cNvSpPr/>
          <p:nvPr/>
        </p:nvSpPr>
        <p:spPr>
          <a:xfrm>
            <a:off x="5259421" y="3702996"/>
            <a:ext cx="324256" cy="11089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5736077" y="3913761"/>
            <a:ext cx="2321668" cy="5512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Especificando host y puerto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6119261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3: Accedemos a base de datos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Una sola instancia de </a:t>
            </a:r>
            <a:r>
              <a:rPr lang="es-MX" dirty="0" err="1" smtClean="0"/>
              <a:t>MongoDB</a:t>
            </a:r>
            <a:r>
              <a:rPr lang="es-MX" dirty="0" smtClean="0"/>
              <a:t> puede admitir varias bases de datos independientes. Cuando se trabaja con </a:t>
            </a:r>
            <a:r>
              <a:rPr lang="es-MX" dirty="0" err="1" smtClean="0"/>
              <a:t>PyMongo</a:t>
            </a:r>
            <a:r>
              <a:rPr lang="es-MX" dirty="0" smtClean="0"/>
              <a:t>, se accede a las bases de datos utilizando las instancias de </a:t>
            </a:r>
            <a:r>
              <a:rPr lang="es-MX" dirty="0" err="1" smtClean="0"/>
              <a:t>MongoClient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r>
              <a:rPr lang="es-MX" b="1" u="sng" dirty="0" smtClean="0"/>
              <a:t>Forma 1</a:t>
            </a:r>
          </a:p>
          <a:p>
            <a:endParaRPr lang="es-MX" dirty="0" smtClean="0"/>
          </a:p>
          <a:p>
            <a:r>
              <a:rPr lang="es-ES" dirty="0" err="1" smtClean="0"/>
              <a:t>db</a:t>
            </a:r>
            <a:r>
              <a:rPr lang="es-ES" dirty="0" smtClean="0"/>
              <a:t> = </a:t>
            </a:r>
            <a:r>
              <a:rPr lang="es-ES" dirty="0" err="1" smtClean="0"/>
              <a:t>client.test_database</a:t>
            </a:r>
            <a:endParaRPr lang="es-ES" dirty="0" smtClean="0"/>
          </a:p>
          <a:p>
            <a:endParaRPr lang="es-MX" dirty="0" smtClean="0"/>
          </a:p>
          <a:p>
            <a:r>
              <a:rPr lang="es-MX" b="1" u="sng" dirty="0" smtClean="0"/>
              <a:t>Forma 2</a:t>
            </a:r>
          </a:p>
          <a:p>
            <a:endParaRPr lang="es-MX" b="1" u="sng" dirty="0" smtClean="0"/>
          </a:p>
          <a:p>
            <a:r>
              <a:rPr lang="es-ES" dirty="0" err="1" smtClean="0"/>
              <a:t>db</a:t>
            </a:r>
            <a:r>
              <a:rPr lang="es-ES" dirty="0" smtClean="0"/>
              <a:t> = </a:t>
            </a:r>
            <a:r>
              <a:rPr lang="es-ES" dirty="0" err="1" smtClean="0"/>
              <a:t>client</a:t>
            </a:r>
            <a:r>
              <a:rPr lang="es-ES" dirty="0" smtClean="0"/>
              <a:t>['test-</a:t>
            </a:r>
            <a:r>
              <a:rPr lang="es-ES" dirty="0" err="1" smtClean="0"/>
              <a:t>database</a:t>
            </a:r>
            <a:r>
              <a:rPr lang="es-ES" dirty="0" smtClean="0"/>
              <a:t>']</a:t>
            </a:r>
            <a:endParaRPr lang="es-MX" b="1" u="sng" dirty="0" smtClean="0"/>
          </a:p>
          <a:p>
            <a:endParaRPr lang="es-MX" dirty="0" smtClean="0"/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4: Creamos una colección.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342417"/>
            <a:ext cx="6645263" cy="355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Una colección es un grupo de documentos almacenados en </a:t>
            </a:r>
            <a:r>
              <a:rPr lang="es-MX" dirty="0" err="1" smtClean="0"/>
              <a:t>MongoDB</a:t>
            </a:r>
            <a:r>
              <a:rPr lang="es-MX" dirty="0" smtClean="0"/>
              <a:t> y se puede considerar aproximadamente como el equivalente de una tabla en una base de datos relacional. Obtener una colección en </a:t>
            </a:r>
            <a:r>
              <a:rPr lang="es-MX" dirty="0" err="1" smtClean="0"/>
              <a:t>PyMongo</a:t>
            </a:r>
            <a:r>
              <a:rPr lang="es-MX" dirty="0" smtClean="0"/>
              <a:t> funciona igual que obtener una base de datos:</a:t>
            </a:r>
          </a:p>
          <a:p>
            <a:endParaRPr lang="es-MX" dirty="0" smtClean="0"/>
          </a:p>
          <a:p>
            <a:r>
              <a:rPr lang="es-MX" b="1" u="sng" dirty="0" smtClean="0"/>
              <a:t>Forma 1</a:t>
            </a:r>
          </a:p>
          <a:p>
            <a:endParaRPr lang="es-MX" dirty="0" smtClean="0"/>
          </a:p>
          <a:p>
            <a:r>
              <a:rPr lang="es-ES" dirty="0" err="1" smtClean="0"/>
              <a:t>collection</a:t>
            </a:r>
            <a:r>
              <a:rPr lang="es-ES" dirty="0" smtClean="0"/>
              <a:t> = </a:t>
            </a:r>
            <a:r>
              <a:rPr lang="es-ES" dirty="0" err="1" smtClean="0"/>
              <a:t>db.test_collection</a:t>
            </a:r>
            <a:endParaRPr lang="es-ES" dirty="0" smtClean="0"/>
          </a:p>
          <a:p>
            <a:endParaRPr lang="es-MX" dirty="0" smtClean="0"/>
          </a:p>
          <a:p>
            <a:r>
              <a:rPr lang="es-MX" b="1" u="sng" dirty="0" smtClean="0"/>
              <a:t>Forma 2</a:t>
            </a:r>
          </a:p>
          <a:p>
            <a:endParaRPr lang="es-MX" b="1" u="sng" dirty="0" smtClean="0"/>
          </a:p>
          <a:p>
            <a:r>
              <a:rPr lang="es-ES" dirty="0" err="1" smtClean="0"/>
              <a:t>collection</a:t>
            </a:r>
            <a:r>
              <a:rPr lang="es-ES" dirty="0" smtClean="0"/>
              <a:t> = </a:t>
            </a:r>
            <a:r>
              <a:rPr lang="es-ES" dirty="0" err="1" smtClean="0"/>
              <a:t>db</a:t>
            </a:r>
            <a:r>
              <a:rPr lang="es-ES" dirty="0" smtClean="0"/>
              <a:t>['test-</a:t>
            </a:r>
            <a:r>
              <a:rPr lang="es-ES" dirty="0" err="1" smtClean="0"/>
              <a:t>collection</a:t>
            </a:r>
            <a:r>
              <a:rPr lang="es-ES" dirty="0" smtClean="0"/>
              <a:t>']</a:t>
            </a:r>
          </a:p>
          <a:p>
            <a:endParaRPr lang="es-MX" dirty="0" smtClean="0"/>
          </a:p>
          <a:p>
            <a:r>
              <a:rPr lang="es-MX" dirty="0" smtClean="0"/>
              <a:t>Una nota importante sobre las colecciones (y las bases de datos) en </a:t>
            </a:r>
            <a:r>
              <a:rPr lang="es-MX" dirty="0" err="1" smtClean="0"/>
              <a:t>MongoDB</a:t>
            </a:r>
            <a:r>
              <a:rPr lang="es-MX" dirty="0" smtClean="0"/>
              <a:t> es que se crean con pereza: ninguno de los comandos anteriores ha realizado ninguna operación en el servidor </a:t>
            </a:r>
            <a:r>
              <a:rPr lang="es-MX" dirty="0" err="1" smtClean="0"/>
              <a:t>MongoDB</a:t>
            </a:r>
            <a:r>
              <a:rPr lang="es-MX" dirty="0" smtClean="0"/>
              <a:t>. Las colecciones y bases de datos se crean cuando se inserta el primer documento en ellas.</a:t>
            </a:r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5: Guardamos los datos.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250156"/>
            <a:ext cx="6645263" cy="36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Para cargar datos usamos un diccionario, el cual es transformado a formato JSON.</a:t>
            </a:r>
          </a:p>
          <a:p>
            <a:endParaRPr lang="es-MX" dirty="0" smtClean="0"/>
          </a:p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pymongo</a:t>
            </a:r>
            <a:endParaRPr lang="es-ES" dirty="0" smtClean="0"/>
          </a:p>
          <a:p>
            <a:r>
              <a:rPr lang="es-ES" dirty="0" err="1" smtClean="0"/>
              <a:t>client</a:t>
            </a:r>
            <a:r>
              <a:rPr lang="es-ES" dirty="0" smtClean="0"/>
              <a:t> = </a:t>
            </a:r>
            <a:r>
              <a:rPr lang="es-ES" dirty="0" err="1" smtClean="0"/>
              <a:t>pymongo.MongoClient</a:t>
            </a:r>
            <a:r>
              <a:rPr lang="es-ES" dirty="0" smtClean="0"/>
              <a:t>('</a:t>
            </a:r>
            <a:r>
              <a:rPr lang="es-ES" dirty="0" err="1" smtClean="0"/>
              <a:t>localhost</a:t>
            </a:r>
            <a:r>
              <a:rPr lang="es-ES" dirty="0" smtClean="0"/>
              <a:t>', 27017)</a:t>
            </a:r>
          </a:p>
          <a:p>
            <a:r>
              <a:rPr lang="es-ES" dirty="0" err="1" smtClean="0"/>
              <a:t>db</a:t>
            </a:r>
            <a:r>
              <a:rPr lang="es-ES" dirty="0" smtClean="0"/>
              <a:t> = </a:t>
            </a:r>
            <a:r>
              <a:rPr lang="es-ES" dirty="0" err="1" smtClean="0"/>
              <a:t>client</a:t>
            </a:r>
            <a:r>
              <a:rPr lang="es-ES" dirty="0" smtClean="0"/>
              <a:t>["</a:t>
            </a:r>
            <a:r>
              <a:rPr lang="es-ES" dirty="0" err="1" smtClean="0"/>
              <a:t>test_database</a:t>
            </a:r>
            <a:r>
              <a:rPr lang="es-ES" dirty="0" smtClean="0"/>
              <a:t>"]</a:t>
            </a:r>
          </a:p>
          <a:p>
            <a:r>
              <a:rPr lang="es-ES" dirty="0" err="1" smtClean="0"/>
              <a:t>collection</a:t>
            </a:r>
            <a:r>
              <a:rPr lang="es-ES" dirty="0" smtClean="0"/>
              <a:t> = </a:t>
            </a:r>
            <a:r>
              <a:rPr lang="es-ES" dirty="0" err="1" smtClean="0"/>
              <a:t>db</a:t>
            </a:r>
            <a:r>
              <a:rPr lang="es-ES" dirty="0" smtClean="0"/>
              <a:t>['test-</a:t>
            </a:r>
            <a:r>
              <a:rPr lang="es-ES" dirty="0" err="1" smtClean="0"/>
              <a:t>collection</a:t>
            </a:r>
            <a:r>
              <a:rPr lang="es-ES" dirty="0" smtClean="0"/>
              <a:t>']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>
                <a:solidFill>
                  <a:srgbClr val="0070C0"/>
                </a:solidFill>
              </a:rPr>
              <a:t>mi_diccionario</a:t>
            </a:r>
            <a:r>
              <a:rPr lang="es-ES" dirty="0" smtClean="0">
                <a:solidFill>
                  <a:srgbClr val="0070C0"/>
                </a:solidFill>
              </a:rPr>
              <a:t> = {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    "nombre": "Ana", 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    "edad": 33, 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    "</a:t>
            </a:r>
            <a:r>
              <a:rPr lang="es-ES" dirty="0" err="1" smtClean="0">
                <a:solidFill>
                  <a:srgbClr val="0070C0"/>
                </a:solidFill>
              </a:rPr>
              <a:t>estado_civil</a:t>
            </a:r>
            <a:r>
              <a:rPr lang="es-ES" dirty="0" smtClean="0">
                <a:solidFill>
                  <a:srgbClr val="0070C0"/>
                </a:solidFill>
              </a:rPr>
              <a:t>": True,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    "esposo": "Pablo",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    "hijos": ["</a:t>
            </a:r>
            <a:r>
              <a:rPr lang="es-ES" dirty="0" err="1" smtClean="0">
                <a:solidFill>
                  <a:srgbClr val="0070C0"/>
                </a:solidFill>
              </a:rPr>
              <a:t>Cecilia","Luis</a:t>
            </a:r>
            <a:r>
              <a:rPr lang="es-ES" dirty="0" smtClean="0">
                <a:solidFill>
                  <a:srgbClr val="0070C0"/>
                </a:solidFill>
              </a:rPr>
              <a:t>"],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    "</a:t>
            </a:r>
            <a:r>
              <a:rPr lang="es-ES" dirty="0" err="1" smtClean="0">
                <a:solidFill>
                  <a:srgbClr val="0070C0"/>
                </a:solidFill>
              </a:rPr>
              <a:t>dni</a:t>
            </a:r>
            <a:r>
              <a:rPr lang="es-ES" dirty="0" smtClean="0">
                <a:solidFill>
                  <a:srgbClr val="0070C0"/>
                </a:solidFill>
              </a:rPr>
              <a:t>":778856789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}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registro = </a:t>
            </a:r>
            <a:r>
              <a:rPr lang="es-ES" dirty="0" err="1" smtClean="0"/>
              <a:t>collection.</a:t>
            </a:r>
            <a:r>
              <a:rPr lang="es-ES" b="1" dirty="0" err="1" smtClean="0">
                <a:solidFill>
                  <a:srgbClr val="FF0000"/>
                </a:solidFill>
              </a:rPr>
              <a:t>insert_one</a:t>
            </a:r>
            <a:r>
              <a:rPr lang="es-ES" dirty="0" smtClean="0"/>
              <a:t>(</a:t>
            </a:r>
            <a:r>
              <a:rPr lang="es-ES" dirty="0" err="1" smtClean="0">
                <a:solidFill>
                  <a:srgbClr val="0070C0"/>
                </a:solidFill>
              </a:rPr>
              <a:t>mi_diccionario</a:t>
            </a:r>
            <a:r>
              <a:rPr lang="es-ES" dirty="0" smtClean="0"/>
              <a:t>)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559030" y="3424136"/>
            <a:ext cx="2373549" cy="5642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insert_one</a:t>
            </a:r>
            <a:r>
              <a:rPr lang="es-MX" dirty="0" smtClean="0"/>
              <a:t>()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586659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6: Guardamos </a:t>
            </a:r>
            <a:r>
              <a:rPr lang="es-AR" sz="2400" dirty="0" err="1" smtClean="0"/>
              <a:t>multiples</a:t>
            </a:r>
            <a:r>
              <a:rPr lang="es-AR" sz="2400" dirty="0" smtClean="0"/>
              <a:t> datos.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250156"/>
            <a:ext cx="6645263" cy="36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050" dirty="0" err="1" smtClean="0"/>
              <a:t>import</a:t>
            </a:r>
            <a:r>
              <a:rPr lang="es-ES" sz="1050" dirty="0" smtClean="0"/>
              <a:t> </a:t>
            </a:r>
            <a:r>
              <a:rPr lang="es-ES" sz="1050" dirty="0" err="1" smtClean="0"/>
              <a:t>pymongo</a:t>
            </a:r>
            <a:endParaRPr lang="es-ES" sz="1050" dirty="0" smtClean="0"/>
          </a:p>
          <a:p>
            <a:r>
              <a:rPr lang="es-ES" sz="1050" dirty="0" err="1" smtClean="0"/>
              <a:t>client</a:t>
            </a:r>
            <a:r>
              <a:rPr lang="es-ES" sz="1050" dirty="0" smtClean="0"/>
              <a:t> = </a:t>
            </a:r>
            <a:r>
              <a:rPr lang="es-ES" sz="1050" dirty="0" err="1" smtClean="0"/>
              <a:t>pymongo.MongoClient</a:t>
            </a:r>
            <a:r>
              <a:rPr lang="es-ES" sz="1050" dirty="0" smtClean="0"/>
              <a:t>('</a:t>
            </a:r>
            <a:r>
              <a:rPr lang="es-ES" sz="1050" dirty="0" err="1" smtClean="0"/>
              <a:t>localhost</a:t>
            </a:r>
            <a:r>
              <a:rPr lang="es-ES" sz="1050" dirty="0" smtClean="0"/>
              <a:t>', 27017)</a:t>
            </a:r>
          </a:p>
          <a:p>
            <a:r>
              <a:rPr lang="es-ES" sz="1050" dirty="0" err="1" smtClean="0"/>
              <a:t>db</a:t>
            </a:r>
            <a:r>
              <a:rPr lang="es-ES" sz="1050" dirty="0" smtClean="0"/>
              <a:t> = </a:t>
            </a:r>
            <a:r>
              <a:rPr lang="es-ES" sz="1050" dirty="0" err="1" smtClean="0"/>
              <a:t>client</a:t>
            </a:r>
            <a:r>
              <a:rPr lang="es-ES" sz="1050" dirty="0" smtClean="0"/>
              <a:t>["</a:t>
            </a:r>
            <a:r>
              <a:rPr lang="es-ES" sz="1050" dirty="0" err="1" smtClean="0"/>
              <a:t>test_database</a:t>
            </a:r>
            <a:r>
              <a:rPr lang="es-ES" sz="1050" dirty="0" smtClean="0"/>
              <a:t>"]</a:t>
            </a:r>
          </a:p>
          <a:p>
            <a:r>
              <a:rPr lang="es-ES" sz="1050" dirty="0" err="1" smtClean="0"/>
              <a:t>collection</a:t>
            </a:r>
            <a:r>
              <a:rPr lang="es-ES" sz="1050" dirty="0" smtClean="0"/>
              <a:t> = </a:t>
            </a:r>
            <a:r>
              <a:rPr lang="es-ES" sz="1050" dirty="0" err="1" smtClean="0"/>
              <a:t>db</a:t>
            </a:r>
            <a:r>
              <a:rPr lang="es-ES" sz="1050" dirty="0" smtClean="0"/>
              <a:t>['test-</a:t>
            </a:r>
            <a:r>
              <a:rPr lang="es-ES" sz="1050" dirty="0" err="1" smtClean="0"/>
              <a:t>collection</a:t>
            </a:r>
            <a:r>
              <a:rPr lang="es-ES" sz="1050" dirty="0" smtClean="0"/>
              <a:t>']</a:t>
            </a:r>
          </a:p>
          <a:p>
            <a:r>
              <a:rPr lang="es-ES" sz="1050" dirty="0" smtClean="0"/>
              <a:t/>
            </a:r>
            <a:br>
              <a:rPr lang="es-ES" sz="1050" dirty="0" smtClean="0"/>
            </a:br>
            <a:r>
              <a:rPr lang="es-ES" sz="1050" dirty="0" err="1" smtClean="0"/>
              <a:t>mi_diccionario</a:t>
            </a:r>
            <a:r>
              <a:rPr lang="es-ES" sz="1050" dirty="0" smtClean="0"/>
              <a:t> = {</a:t>
            </a:r>
          </a:p>
          <a:p>
            <a:r>
              <a:rPr lang="es-ES" sz="1050" dirty="0" smtClean="0"/>
              <a:t>    "nombre": "Pedro", </a:t>
            </a:r>
          </a:p>
          <a:p>
            <a:r>
              <a:rPr lang="es-ES" sz="1050" dirty="0" smtClean="0"/>
              <a:t>    "edad": 13, </a:t>
            </a:r>
          </a:p>
          <a:p>
            <a:r>
              <a:rPr lang="es-ES" sz="1050" dirty="0" smtClean="0"/>
              <a:t>    "</a:t>
            </a:r>
            <a:r>
              <a:rPr lang="es-ES" sz="1050" dirty="0" err="1" smtClean="0"/>
              <a:t>estado_civil</a:t>
            </a:r>
            <a:r>
              <a:rPr lang="es-ES" sz="1050" dirty="0" smtClean="0"/>
              <a:t>": False,</a:t>
            </a:r>
          </a:p>
          <a:p>
            <a:r>
              <a:rPr lang="es-ES" sz="1050" dirty="0" smtClean="0"/>
              <a:t>    "</a:t>
            </a:r>
            <a:r>
              <a:rPr lang="es-ES" sz="1050" dirty="0" err="1" smtClean="0"/>
              <a:t>dni</a:t>
            </a:r>
            <a:r>
              <a:rPr lang="es-ES" sz="1050" dirty="0" smtClean="0"/>
              <a:t>":123456789</a:t>
            </a:r>
          </a:p>
          <a:p>
            <a:r>
              <a:rPr lang="es-ES" sz="1050" dirty="0" smtClean="0"/>
              <a:t>}</a:t>
            </a:r>
          </a:p>
          <a:p>
            <a:r>
              <a:rPr lang="es-ES" sz="1050" dirty="0" smtClean="0"/>
              <a:t>mi_diccionario2 = {</a:t>
            </a:r>
          </a:p>
          <a:p>
            <a:r>
              <a:rPr lang="es-ES" sz="1050" dirty="0" smtClean="0"/>
              <a:t>    "nombre": "José", </a:t>
            </a:r>
          </a:p>
          <a:p>
            <a:r>
              <a:rPr lang="es-ES" sz="1050" dirty="0" smtClean="0"/>
              <a:t>    "edad": 40, </a:t>
            </a:r>
          </a:p>
          <a:p>
            <a:r>
              <a:rPr lang="es-ES" sz="1050" dirty="0" smtClean="0"/>
              <a:t>    "</a:t>
            </a:r>
            <a:r>
              <a:rPr lang="es-ES" sz="1050" dirty="0" err="1" smtClean="0"/>
              <a:t>estado_civil</a:t>
            </a:r>
            <a:r>
              <a:rPr lang="es-ES" sz="1050" dirty="0" smtClean="0"/>
              <a:t>": True,</a:t>
            </a:r>
          </a:p>
          <a:p>
            <a:r>
              <a:rPr lang="es-ES" sz="1050" dirty="0" smtClean="0"/>
              <a:t>    "esposo": "Celeste",</a:t>
            </a:r>
          </a:p>
          <a:p>
            <a:r>
              <a:rPr lang="es-ES" sz="1050" dirty="0" smtClean="0"/>
              <a:t>    "hijos": ["Mora"], </a:t>
            </a:r>
          </a:p>
          <a:p>
            <a:r>
              <a:rPr lang="es-ES" sz="1050" dirty="0" smtClean="0"/>
              <a:t>    "</a:t>
            </a:r>
            <a:r>
              <a:rPr lang="es-ES" sz="1050" dirty="0" err="1" smtClean="0"/>
              <a:t>dni</a:t>
            </a:r>
            <a:r>
              <a:rPr lang="es-ES" sz="1050" dirty="0" smtClean="0"/>
              <a:t>":443456789</a:t>
            </a:r>
          </a:p>
          <a:p>
            <a:r>
              <a:rPr lang="es-ES" sz="1050" dirty="0" smtClean="0"/>
              <a:t>}</a:t>
            </a:r>
          </a:p>
          <a:p>
            <a:r>
              <a:rPr lang="es-ES" sz="1050" dirty="0" smtClean="0"/>
              <a:t>registro = </a:t>
            </a:r>
            <a:r>
              <a:rPr lang="es-ES" sz="1050" dirty="0" err="1" smtClean="0"/>
              <a:t>collection.</a:t>
            </a:r>
            <a:r>
              <a:rPr lang="es-ES" sz="1050" dirty="0" err="1" smtClean="0">
                <a:solidFill>
                  <a:srgbClr val="C00000"/>
                </a:solidFill>
              </a:rPr>
              <a:t>insert_many</a:t>
            </a:r>
            <a:r>
              <a:rPr lang="es-ES" sz="1050" dirty="0" smtClean="0"/>
              <a:t>(</a:t>
            </a:r>
            <a:r>
              <a:rPr lang="es-ES" sz="1050" dirty="0" smtClean="0">
                <a:solidFill>
                  <a:srgbClr val="0070C0"/>
                </a:solidFill>
              </a:rPr>
              <a:t>[</a:t>
            </a:r>
            <a:r>
              <a:rPr lang="es-ES" sz="1050" dirty="0" err="1" smtClean="0">
                <a:solidFill>
                  <a:srgbClr val="0070C0"/>
                </a:solidFill>
              </a:rPr>
              <a:t>mi_diccionario</a:t>
            </a:r>
            <a:r>
              <a:rPr lang="es-ES" sz="1050" dirty="0" smtClean="0">
                <a:solidFill>
                  <a:srgbClr val="0070C0"/>
                </a:solidFill>
              </a:rPr>
              <a:t>, mi_diccionario2]</a:t>
            </a:r>
            <a:r>
              <a:rPr lang="es-ES" sz="1050" dirty="0" smtClean="0"/>
              <a:t>)</a:t>
            </a:r>
          </a:p>
          <a:p>
            <a:endParaRPr lang="es-MX" sz="1050" dirty="0" smtClean="0"/>
          </a:p>
          <a:p>
            <a:endParaRPr lang="es-MX" sz="1050" dirty="0" smtClean="0"/>
          </a:p>
          <a:p>
            <a:endParaRPr lang="es-MX" sz="1050" dirty="0" smtClean="0"/>
          </a:p>
          <a:p>
            <a:endParaRPr lang="es-MX" sz="1050" dirty="0" smtClean="0"/>
          </a:p>
          <a:p>
            <a:endParaRPr lang="es-AR" sz="1050" dirty="0" smtClean="0"/>
          </a:p>
          <a:p>
            <a:pPr algn="ctr"/>
            <a:endParaRPr lang="es-AR" sz="1050" dirty="0" smtClean="0"/>
          </a:p>
          <a:p>
            <a:pPr algn="ctr"/>
            <a:endParaRPr lang="es-AR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sz="1050" dirty="0" smtClean="0">
              <a:solidFill>
                <a:schemeClr val="tx1"/>
              </a:solidFill>
            </a:endParaRPr>
          </a:p>
          <a:p>
            <a:endParaRPr lang="es-AR" sz="1050" dirty="0" smtClean="0">
              <a:solidFill>
                <a:schemeClr val="tx1"/>
              </a:solidFill>
            </a:endParaRPr>
          </a:p>
          <a:p>
            <a:endParaRPr lang="es-AR" sz="1050" dirty="0" smtClean="0">
              <a:solidFill>
                <a:schemeClr val="tx1"/>
              </a:solidFill>
            </a:endParaRPr>
          </a:p>
          <a:p>
            <a:endParaRPr lang="es-AR" sz="105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394724" y="2328862"/>
            <a:ext cx="3663426" cy="987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Usamos</a:t>
            </a:r>
          </a:p>
          <a:p>
            <a:pPr algn="ctr"/>
            <a:r>
              <a:rPr lang="es-MX" dirty="0" err="1" smtClean="0"/>
              <a:t>insert_many</a:t>
            </a:r>
            <a:r>
              <a:rPr lang="es-MX" dirty="0" smtClean="0"/>
              <a:t>()</a:t>
            </a:r>
          </a:p>
          <a:p>
            <a:pPr algn="ctr"/>
            <a:r>
              <a:rPr lang="es-MX" dirty="0" smtClean="0"/>
              <a:t>Y le pasamos una lista de diccionarios</a:t>
            </a:r>
            <a:endParaRPr lang="es-ES" dirty="0"/>
          </a:p>
        </p:txBody>
      </p:sp>
      <p:cxnSp>
        <p:nvCxnSpPr>
          <p:cNvPr id="10" name="9 Conector recto de flecha"/>
          <p:cNvCxnSpPr>
            <a:stCxn id="8" idx="2"/>
          </p:cNvCxnSpPr>
          <p:nvPr/>
        </p:nvCxnSpPr>
        <p:spPr>
          <a:xfrm flipH="1">
            <a:off x="3336131" y="3316827"/>
            <a:ext cx="2890306" cy="940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7: Damos de baja datos.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250156"/>
            <a:ext cx="6645263" cy="36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000" dirty="0" err="1" smtClean="0"/>
              <a:t>import</a:t>
            </a:r>
            <a:r>
              <a:rPr lang="es-ES" sz="1000" dirty="0" smtClean="0"/>
              <a:t> </a:t>
            </a:r>
            <a:r>
              <a:rPr lang="es-ES" sz="1000" dirty="0" err="1" smtClean="0"/>
              <a:t>pymongo</a:t>
            </a:r>
            <a:endParaRPr lang="es-ES" sz="1000" dirty="0" smtClean="0"/>
          </a:p>
          <a:p>
            <a:r>
              <a:rPr lang="es-ES" sz="1000" dirty="0" err="1" smtClean="0"/>
              <a:t>client</a:t>
            </a:r>
            <a:r>
              <a:rPr lang="es-ES" sz="1000" dirty="0" smtClean="0"/>
              <a:t> = </a:t>
            </a:r>
            <a:r>
              <a:rPr lang="es-ES" sz="1000" dirty="0" err="1" smtClean="0"/>
              <a:t>pymongo.MongoClient</a:t>
            </a:r>
            <a:r>
              <a:rPr lang="es-ES" sz="1000" dirty="0" smtClean="0"/>
              <a:t>('</a:t>
            </a:r>
            <a:r>
              <a:rPr lang="es-ES" sz="1000" dirty="0" err="1" smtClean="0"/>
              <a:t>localhost</a:t>
            </a:r>
            <a:r>
              <a:rPr lang="es-ES" sz="1000" dirty="0" smtClean="0"/>
              <a:t>', 27017)</a:t>
            </a:r>
          </a:p>
          <a:p>
            <a:r>
              <a:rPr lang="es-ES" sz="1000" dirty="0" err="1" smtClean="0"/>
              <a:t>db</a:t>
            </a:r>
            <a:r>
              <a:rPr lang="es-ES" sz="1000" dirty="0" smtClean="0"/>
              <a:t> = </a:t>
            </a:r>
            <a:r>
              <a:rPr lang="es-ES" sz="1000" dirty="0" err="1" smtClean="0"/>
              <a:t>client</a:t>
            </a:r>
            <a:r>
              <a:rPr lang="es-ES" sz="1000" dirty="0" smtClean="0"/>
              <a:t>["</a:t>
            </a:r>
            <a:r>
              <a:rPr lang="es-ES" sz="1000" dirty="0" err="1" smtClean="0"/>
              <a:t>test_database</a:t>
            </a:r>
            <a:r>
              <a:rPr lang="es-ES" sz="1000" dirty="0" smtClean="0"/>
              <a:t>"]</a:t>
            </a:r>
          </a:p>
          <a:p>
            <a:r>
              <a:rPr lang="es-ES" sz="1000" dirty="0" err="1" smtClean="0"/>
              <a:t>collection</a:t>
            </a:r>
            <a:r>
              <a:rPr lang="es-ES" sz="1000" dirty="0" smtClean="0"/>
              <a:t> = </a:t>
            </a:r>
            <a:r>
              <a:rPr lang="es-ES" sz="1000" dirty="0" err="1" smtClean="0"/>
              <a:t>db</a:t>
            </a:r>
            <a:r>
              <a:rPr lang="es-ES" sz="1000" dirty="0" smtClean="0"/>
              <a:t>['test-</a:t>
            </a:r>
            <a:r>
              <a:rPr lang="es-ES" sz="1000" dirty="0" err="1" smtClean="0"/>
              <a:t>collection</a:t>
            </a:r>
            <a:r>
              <a:rPr lang="es-ES" sz="1000" dirty="0" smtClean="0"/>
              <a:t>']</a:t>
            </a:r>
          </a:p>
          <a:p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smtClean="0">
                <a:solidFill>
                  <a:srgbClr val="00B050"/>
                </a:solidFill>
              </a:rPr>
              <a:t>#para eliminar uno </a:t>
            </a:r>
            <a:r>
              <a:rPr lang="es-ES" sz="1000" dirty="0" err="1" smtClean="0">
                <a:solidFill>
                  <a:srgbClr val="00B050"/>
                </a:solidFill>
              </a:rPr>
              <a:t>delete_one</a:t>
            </a:r>
            <a:r>
              <a:rPr lang="es-ES" sz="10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s-ES" sz="1000" dirty="0" smtClean="0">
                <a:solidFill>
                  <a:srgbClr val="00B050"/>
                </a:solidFill>
              </a:rPr>
              <a:t># solo elimina el primero que encuentra si existe</a:t>
            </a:r>
          </a:p>
          <a:p>
            <a:r>
              <a:rPr lang="es-ES" sz="1000" dirty="0" smtClean="0"/>
              <a:t>documento = </a:t>
            </a:r>
            <a:r>
              <a:rPr lang="es-ES" sz="1000" dirty="0" err="1" smtClean="0"/>
              <a:t>collection.delete_one</a:t>
            </a:r>
            <a:r>
              <a:rPr lang="es-ES" sz="1000" dirty="0" smtClean="0"/>
              <a:t>({</a:t>
            </a:r>
          </a:p>
          <a:p>
            <a:r>
              <a:rPr lang="es-ES" sz="1000" dirty="0" smtClean="0"/>
              <a:t>    "</a:t>
            </a:r>
            <a:r>
              <a:rPr lang="es-ES" sz="1000" dirty="0" err="1" smtClean="0"/>
              <a:t>dni</a:t>
            </a:r>
            <a:r>
              <a:rPr lang="es-ES" sz="1000" dirty="0" smtClean="0"/>
              <a:t>":443456789</a:t>
            </a:r>
          </a:p>
          <a:p>
            <a:r>
              <a:rPr lang="es-ES" sz="1000" dirty="0" smtClean="0"/>
              <a:t>})</a:t>
            </a:r>
          </a:p>
          <a:p>
            <a:endParaRPr lang="es-MX" sz="1000" dirty="0" smtClean="0"/>
          </a:p>
          <a:p>
            <a:r>
              <a:rPr lang="es-ES" sz="1000" dirty="0" smtClean="0">
                <a:solidFill>
                  <a:srgbClr val="00B050"/>
                </a:solidFill>
              </a:rPr>
              <a:t>#Puedo borrar muchos por </a:t>
            </a:r>
            <a:r>
              <a:rPr lang="es-ES" sz="1000" dirty="0" err="1" smtClean="0">
                <a:solidFill>
                  <a:srgbClr val="00B050"/>
                </a:solidFill>
              </a:rPr>
              <a:t>regex</a:t>
            </a:r>
            <a:endParaRPr lang="es-ES" sz="1000" dirty="0" smtClean="0">
              <a:solidFill>
                <a:srgbClr val="00B050"/>
              </a:solidFill>
            </a:endParaRPr>
          </a:p>
          <a:p>
            <a:r>
              <a:rPr lang="es-ES" sz="1000" dirty="0" err="1" smtClean="0"/>
              <a:t>borrar_m</a:t>
            </a:r>
            <a:r>
              <a:rPr lang="es-ES" sz="1000" dirty="0" smtClean="0"/>
              <a:t> = { "nombre": {"$</a:t>
            </a:r>
            <a:r>
              <a:rPr lang="es-ES" sz="1000" dirty="0" err="1" smtClean="0"/>
              <a:t>regex</a:t>
            </a:r>
            <a:r>
              <a:rPr lang="es-ES" sz="1000" dirty="0" smtClean="0"/>
              <a:t>": "^A"} }</a:t>
            </a:r>
          </a:p>
          <a:p>
            <a:r>
              <a:rPr lang="es-ES" sz="1000" dirty="0" smtClean="0"/>
              <a:t>x = </a:t>
            </a:r>
            <a:r>
              <a:rPr lang="es-ES" sz="1000" dirty="0" err="1" smtClean="0"/>
              <a:t>collection.delete_many</a:t>
            </a:r>
            <a:r>
              <a:rPr lang="es-ES" sz="1000" dirty="0" smtClean="0"/>
              <a:t>(</a:t>
            </a:r>
            <a:r>
              <a:rPr lang="es-ES" sz="1000" dirty="0" err="1" smtClean="0"/>
              <a:t>borrar_m</a:t>
            </a:r>
            <a:r>
              <a:rPr lang="es-ES" sz="1000" dirty="0" smtClean="0"/>
              <a:t>)</a:t>
            </a:r>
          </a:p>
          <a:p>
            <a:endParaRPr lang="es-ES" sz="1000" dirty="0" smtClean="0"/>
          </a:p>
          <a:p>
            <a:endParaRPr lang="es-ES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AR" sz="1000" dirty="0" smtClean="0"/>
          </a:p>
          <a:p>
            <a:pPr algn="ctr"/>
            <a:endParaRPr lang="es-AR" sz="1000" dirty="0" smtClean="0"/>
          </a:p>
          <a:p>
            <a:pPr algn="ctr"/>
            <a:endParaRPr lang="es-AR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551886" y="2421731"/>
            <a:ext cx="2373549" cy="892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collection.delete_one</a:t>
            </a:r>
            <a:r>
              <a:rPr lang="es-MX" dirty="0" smtClean="0"/>
              <a:t>({ })</a:t>
            </a:r>
          </a:p>
          <a:p>
            <a:pPr algn="ctr"/>
            <a:r>
              <a:rPr lang="es-MX" dirty="0" err="1" smtClean="0"/>
              <a:t>collection.delete_many</a:t>
            </a:r>
            <a:r>
              <a:rPr lang="es-MX" dirty="0" smtClean="0"/>
              <a:t>({ })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4529138" y="3493293"/>
            <a:ext cx="1814512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Puedo usar </a:t>
            </a:r>
            <a:r>
              <a:rPr lang="es-MX" dirty="0" err="1" smtClean="0">
                <a:solidFill>
                  <a:schemeClr val="tx1"/>
                </a:solidFill>
              </a:rPr>
              <a:t>regex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800" y="4643150"/>
            <a:ext cx="20955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l="626" t="31350" r="-9" b="17631"/>
          <a:stretch/>
        </p:blipFill>
        <p:spPr>
          <a:xfrm>
            <a:off x="0" y="0"/>
            <a:ext cx="9144003" cy="31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52575" y="5333225"/>
            <a:ext cx="2819400" cy="2310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1521075" y="3546725"/>
            <a:ext cx="4283400" cy="92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 dirty="0" smtClean="0">
                <a:solidFill>
                  <a:srgbClr val="556271"/>
                </a:solidFill>
                <a:latin typeface="Raleway"/>
                <a:ea typeface="Raleway"/>
                <a:cs typeface="Raleway"/>
                <a:sym typeface="Raleway"/>
              </a:rPr>
              <a:t>Bases de datos</a:t>
            </a:r>
            <a:endParaRPr sz="2600" b="1" dirty="0">
              <a:solidFill>
                <a:srgbClr val="55627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1506700" y="3245000"/>
            <a:ext cx="5340000" cy="39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u="sng" dirty="0">
                <a:solidFill>
                  <a:srgbClr val="556271"/>
                </a:solidFill>
                <a:latin typeface="Raleway"/>
                <a:ea typeface="Raleway"/>
                <a:cs typeface="Raleway"/>
                <a:sym typeface="Raleway"/>
              </a:rPr>
              <a:t>Unidad </a:t>
            </a:r>
            <a:r>
              <a:rPr lang="es" sz="1800" u="sng" dirty="0" smtClean="0">
                <a:solidFill>
                  <a:srgbClr val="556271"/>
                </a:solidFill>
                <a:latin typeface="Raleway"/>
                <a:ea typeface="Raleway"/>
                <a:cs typeface="Raleway"/>
                <a:sym typeface="Raleway"/>
              </a:rPr>
              <a:t>2 Módulo 2</a:t>
            </a:r>
            <a:endParaRPr sz="1800" u="sng" dirty="0">
              <a:solidFill>
                <a:srgbClr val="55627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8: Actualizamos los datos.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250156"/>
            <a:ext cx="6645263" cy="36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000" dirty="0" err="1" smtClean="0"/>
              <a:t>import</a:t>
            </a:r>
            <a:r>
              <a:rPr lang="es-ES" sz="1000" dirty="0" smtClean="0"/>
              <a:t> </a:t>
            </a:r>
            <a:r>
              <a:rPr lang="es-ES" sz="1000" dirty="0" err="1" smtClean="0"/>
              <a:t>pymongo</a:t>
            </a:r>
            <a:endParaRPr lang="es-ES" sz="1000" dirty="0" smtClean="0"/>
          </a:p>
          <a:p>
            <a:r>
              <a:rPr lang="es-ES" sz="1000" dirty="0" err="1" smtClean="0"/>
              <a:t>client</a:t>
            </a:r>
            <a:r>
              <a:rPr lang="es-ES" sz="1000" dirty="0" smtClean="0"/>
              <a:t> = </a:t>
            </a:r>
            <a:r>
              <a:rPr lang="es-ES" sz="1000" dirty="0" err="1" smtClean="0"/>
              <a:t>pymongo.MongoClient</a:t>
            </a:r>
            <a:r>
              <a:rPr lang="es-ES" sz="1000" dirty="0" smtClean="0"/>
              <a:t>('</a:t>
            </a:r>
            <a:r>
              <a:rPr lang="es-ES" sz="1000" dirty="0" err="1" smtClean="0"/>
              <a:t>localhost</a:t>
            </a:r>
            <a:r>
              <a:rPr lang="es-ES" sz="1000" dirty="0" smtClean="0"/>
              <a:t>', 27017)</a:t>
            </a:r>
          </a:p>
          <a:p>
            <a:r>
              <a:rPr lang="es-ES" sz="1000" dirty="0" err="1" smtClean="0"/>
              <a:t>db</a:t>
            </a:r>
            <a:r>
              <a:rPr lang="es-ES" sz="1000" dirty="0" smtClean="0"/>
              <a:t> = </a:t>
            </a:r>
            <a:r>
              <a:rPr lang="es-ES" sz="1000" dirty="0" err="1" smtClean="0"/>
              <a:t>client</a:t>
            </a:r>
            <a:r>
              <a:rPr lang="es-ES" sz="1000" dirty="0" smtClean="0"/>
              <a:t>["</a:t>
            </a:r>
            <a:r>
              <a:rPr lang="es-ES" sz="1000" dirty="0" err="1" smtClean="0"/>
              <a:t>test_database</a:t>
            </a:r>
            <a:r>
              <a:rPr lang="es-ES" sz="1000" dirty="0" smtClean="0"/>
              <a:t>"]</a:t>
            </a:r>
          </a:p>
          <a:p>
            <a:r>
              <a:rPr lang="es-ES" sz="1000" dirty="0" err="1" smtClean="0"/>
              <a:t>collection</a:t>
            </a:r>
            <a:r>
              <a:rPr lang="es-ES" sz="1000" dirty="0" smtClean="0"/>
              <a:t> = </a:t>
            </a:r>
            <a:r>
              <a:rPr lang="es-ES" sz="1000" dirty="0" err="1" smtClean="0"/>
              <a:t>db</a:t>
            </a:r>
            <a:r>
              <a:rPr lang="es-ES" sz="1000" dirty="0" smtClean="0"/>
              <a:t>['test-</a:t>
            </a:r>
            <a:r>
              <a:rPr lang="es-ES" sz="1000" dirty="0" err="1" smtClean="0"/>
              <a:t>collection</a:t>
            </a:r>
            <a:r>
              <a:rPr lang="es-ES" sz="1000" dirty="0" smtClean="0"/>
              <a:t>']</a:t>
            </a:r>
          </a:p>
          <a:p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smtClean="0"/>
              <a:t> </a:t>
            </a:r>
          </a:p>
          <a:p>
            <a:r>
              <a:rPr lang="es-ES" sz="1000" dirty="0" smtClean="0">
                <a:solidFill>
                  <a:srgbClr val="00B050"/>
                </a:solidFill>
              </a:rPr>
              <a:t> #para actualizar uno </a:t>
            </a:r>
            <a:r>
              <a:rPr lang="es-ES" sz="1000" dirty="0" err="1" smtClean="0">
                <a:solidFill>
                  <a:srgbClr val="00B050"/>
                </a:solidFill>
              </a:rPr>
              <a:t>update_one</a:t>
            </a:r>
            <a:r>
              <a:rPr lang="es-ES" sz="1000" dirty="0" smtClean="0">
                <a:solidFill>
                  <a:srgbClr val="00B050"/>
                </a:solidFill>
              </a:rPr>
              <a:t>()</a:t>
            </a:r>
            <a:endParaRPr lang="es-ES" sz="1000" dirty="0" smtClean="0"/>
          </a:p>
          <a:p>
            <a:r>
              <a:rPr lang="es-ES" sz="1000" dirty="0" err="1" smtClean="0"/>
              <a:t>collection.</a:t>
            </a:r>
            <a:r>
              <a:rPr lang="es-ES" sz="1000" b="1" dirty="0" err="1" smtClean="0">
                <a:solidFill>
                  <a:srgbClr val="FF0000"/>
                </a:solidFill>
              </a:rPr>
              <a:t>update_one</a:t>
            </a:r>
            <a:r>
              <a:rPr lang="es-ES" sz="1000" dirty="0" smtClean="0"/>
              <a:t>({</a:t>
            </a:r>
          </a:p>
          <a:p>
            <a:r>
              <a:rPr lang="es-ES" sz="1000" dirty="0" smtClean="0"/>
              <a:t>    "edad":14</a:t>
            </a:r>
          </a:p>
          <a:p>
            <a:r>
              <a:rPr lang="es-ES" sz="1000" dirty="0" smtClean="0"/>
              <a:t>},{</a:t>
            </a:r>
          </a:p>
          <a:p>
            <a:r>
              <a:rPr lang="es-ES" sz="1000" dirty="0" smtClean="0"/>
              <a:t>    "</a:t>
            </a:r>
            <a:r>
              <a:rPr lang="es-ES" sz="1000" b="1" dirty="0" smtClean="0">
                <a:solidFill>
                  <a:srgbClr val="FF0000"/>
                </a:solidFill>
              </a:rPr>
              <a:t>$set</a:t>
            </a:r>
            <a:r>
              <a:rPr lang="es-ES" sz="1000" dirty="0" smtClean="0"/>
              <a:t>":{</a:t>
            </a:r>
          </a:p>
          <a:p>
            <a:r>
              <a:rPr lang="es-ES" sz="1000" dirty="0" smtClean="0"/>
              <a:t>        "edad":15</a:t>
            </a:r>
          </a:p>
          <a:p>
            <a:r>
              <a:rPr lang="es-ES" sz="1000" dirty="0" smtClean="0"/>
              <a:t>   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)</a:t>
            </a:r>
          </a:p>
          <a:p>
            <a:endParaRPr lang="es-MX" sz="1000" dirty="0" smtClean="0"/>
          </a:p>
          <a:p>
            <a:r>
              <a:rPr lang="es-ES" sz="1000" dirty="0" smtClean="0">
                <a:solidFill>
                  <a:srgbClr val="00B050"/>
                </a:solidFill>
              </a:rPr>
              <a:t>#para actualizar muchos </a:t>
            </a:r>
            <a:r>
              <a:rPr lang="es-ES" sz="1000" dirty="0" err="1" smtClean="0">
                <a:solidFill>
                  <a:srgbClr val="00B050"/>
                </a:solidFill>
              </a:rPr>
              <a:t>update_many</a:t>
            </a:r>
            <a:r>
              <a:rPr lang="es-ES" sz="10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s-ES" sz="1000" dirty="0" smtClean="0"/>
              <a:t>antes = { "nombre": { "$</a:t>
            </a:r>
            <a:r>
              <a:rPr lang="es-ES" sz="1000" dirty="0" err="1" smtClean="0"/>
              <a:t>regex</a:t>
            </a:r>
            <a:r>
              <a:rPr lang="es-ES" sz="1000" dirty="0" smtClean="0"/>
              <a:t>": "^P" } }</a:t>
            </a:r>
          </a:p>
          <a:p>
            <a:r>
              <a:rPr lang="es-ES" sz="1000" dirty="0" err="1" smtClean="0"/>
              <a:t>despues</a:t>
            </a:r>
            <a:r>
              <a:rPr lang="es-ES" sz="1000" dirty="0" smtClean="0"/>
              <a:t> = { "$set": { "nombre": "Pepe" } }</a:t>
            </a:r>
          </a:p>
          <a:p>
            <a:r>
              <a:rPr lang="es-ES" sz="1000" dirty="0" err="1" smtClean="0"/>
              <a:t>collection.update_many</a:t>
            </a:r>
            <a:r>
              <a:rPr lang="es-ES" sz="1000" dirty="0" smtClean="0"/>
              <a:t>(antes, </a:t>
            </a:r>
            <a:r>
              <a:rPr lang="es-ES" sz="1000" dirty="0" err="1" smtClean="0"/>
              <a:t>despues</a:t>
            </a:r>
            <a:r>
              <a:rPr lang="es-ES" sz="1000" dirty="0" smtClean="0"/>
              <a:t>)</a:t>
            </a:r>
          </a:p>
          <a:p>
            <a:endParaRPr lang="es-ES" sz="1000" dirty="0" smtClean="0"/>
          </a:p>
          <a:p>
            <a:endParaRPr lang="es-ES" sz="1000" dirty="0" smtClean="0"/>
          </a:p>
          <a:p>
            <a:endParaRPr lang="es-ES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AR" sz="1000" dirty="0" smtClean="0"/>
          </a:p>
          <a:p>
            <a:pPr algn="ctr"/>
            <a:endParaRPr lang="es-AR" sz="1000" dirty="0" smtClean="0"/>
          </a:p>
          <a:p>
            <a:pPr algn="ctr"/>
            <a:endParaRPr lang="es-AR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558905" y="2393156"/>
            <a:ext cx="2373549" cy="892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collection.update_one</a:t>
            </a:r>
            <a:r>
              <a:rPr lang="es-MX" dirty="0" smtClean="0"/>
              <a:t>({ })</a:t>
            </a:r>
          </a:p>
          <a:p>
            <a:pPr algn="ctr"/>
            <a:r>
              <a:rPr lang="es-MX" dirty="0" err="1" smtClean="0"/>
              <a:t>collection.update_many</a:t>
            </a:r>
            <a:r>
              <a:rPr lang="es-MX" dirty="0" smtClean="0"/>
              <a:t>({ })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721895" y="3429000"/>
            <a:ext cx="1814512" cy="492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Puedo usar </a:t>
            </a:r>
            <a:r>
              <a:rPr lang="es-MX" dirty="0" err="1" smtClean="0">
                <a:solidFill>
                  <a:schemeClr val="tx1"/>
                </a:solidFill>
              </a:rPr>
              <a:t>regex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065045" y="1385887"/>
            <a:ext cx="2857500" cy="3393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/>
              <a:t>Si en lugar de:</a:t>
            </a:r>
          </a:p>
          <a:p>
            <a:r>
              <a:rPr lang="es-ES" sz="1000" dirty="0" smtClean="0"/>
              <a:t>antes = { "nombre": { "$</a:t>
            </a:r>
            <a:r>
              <a:rPr lang="es-ES" sz="1000" dirty="0" err="1" smtClean="0"/>
              <a:t>regex</a:t>
            </a:r>
            <a:r>
              <a:rPr lang="es-ES" sz="1000" dirty="0" smtClean="0"/>
              <a:t>": "^P" } }</a:t>
            </a:r>
          </a:p>
          <a:p>
            <a:r>
              <a:rPr lang="es-ES" sz="1000" dirty="0" err="1" smtClean="0"/>
              <a:t>despues</a:t>
            </a:r>
            <a:r>
              <a:rPr lang="es-ES" sz="1000" dirty="0" smtClean="0"/>
              <a:t> = { "$set": { </a:t>
            </a:r>
            <a:r>
              <a:rPr lang="es-ES" sz="1000" dirty="0" smtClean="0">
                <a:solidFill>
                  <a:srgbClr val="FF0000"/>
                </a:solidFill>
              </a:rPr>
              <a:t>"nombre": </a:t>
            </a:r>
            <a:r>
              <a:rPr lang="es-ES" sz="1000" dirty="0" smtClean="0"/>
              <a:t>"Pepe" } }</a:t>
            </a:r>
          </a:p>
          <a:p>
            <a:r>
              <a:rPr lang="es-ES" sz="1000" dirty="0" err="1" smtClean="0"/>
              <a:t>collection.update_many</a:t>
            </a:r>
            <a:r>
              <a:rPr lang="es-ES" sz="1000" dirty="0" smtClean="0"/>
              <a:t>(antes, </a:t>
            </a:r>
            <a:r>
              <a:rPr lang="es-ES" sz="1000" dirty="0" err="1" smtClean="0"/>
              <a:t>despues</a:t>
            </a:r>
            <a:r>
              <a:rPr lang="es-ES" sz="1000" dirty="0" smtClean="0"/>
              <a:t>)</a:t>
            </a:r>
          </a:p>
          <a:p>
            <a:endParaRPr lang="es-MX" sz="1000" dirty="0" smtClean="0"/>
          </a:p>
          <a:p>
            <a:r>
              <a:rPr lang="es-MX" sz="1000" dirty="0" smtClean="0"/>
              <a:t>Pongo:</a:t>
            </a:r>
          </a:p>
          <a:p>
            <a:endParaRPr lang="es-MX" sz="1000" dirty="0" smtClean="0"/>
          </a:p>
          <a:p>
            <a:r>
              <a:rPr lang="es-ES" sz="1000" dirty="0" smtClean="0"/>
              <a:t>antes = { "nombre": { "$</a:t>
            </a:r>
            <a:r>
              <a:rPr lang="es-ES" sz="1000" dirty="0" err="1" smtClean="0"/>
              <a:t>regex</a:t>
            </a:r>
            <a:r>
              <a:rPr lang="es-ES" sz="1000" dirty="0" smtClean="0"/>
              <a:t>": "^P" } }</a:t>
            </a:r>
          </a:p>
          <a:p>
            <a:r>
              <a:rPr lang="es-ES" sz="1000" dirty="0" err="1" smtClean="0"/>
              <a:t>despues</a:t>
            </a:r>
            <a:r>
              <a:rPr lang="es-ES" sz="1000" dirty="0" smtClean="0"/>
              <a:t> = { "$set": { </a:t>
            </a:r>
            <a:r>
              <a:rPr lang="es-ES" sz="1000" dirty="0" smtClean="0">
                <a:solidFill>
                  <a:srgbClr val="FF0000"/>
                </a:solidFill>
              </a:rPr>
              <a:t>“</a:t>
            </a:r>
            <a:r>
              <a:rPr lang="es-ES" sz="1000" dirty="0" err="1" smtClean="0">
                <a:solidFill>
                  <a:srgbClr val="FF0000"/>
                </a:solidFill>
              </a:rPr>
              <a:t>name</a:t>
            </a:r>
            <a:r>
              <a:rPr lang="es-ES" sz="1000" dirty="0" smtClean="0">
                <a:solidFill>
                  <a:srgbClr val="FF0000"/>
                </a:solidFill>
              </a:rPr>
              <a:t>": </a:t>
            </a:r>
            <a:r>
              <a:rPr lang="es-ES" sz="1000" dirty="0" smtClean="0"/>
              <a:t>"Pepe" } }</a:t>
            </a:r>
          </a:p>
          <a:p>
            <a:r>
              <a:rPr lang="es-ES" sz="1000" dirty="0" err="1" smtClean="0"/>
              <a:t>collection.update_many</a:t>
            </a:r>
            <a:r>
              <a:rPr lang="es-ES" sz="1000" dirty="0" smtClean="0"/>
              <a:t>(antes, </a:t>
            </a:r>
            <a:r>
              <a:rPr lang="es-ES" sz="1000" dirty="0" err="1" smtClean="0"/>
              <a:t>despues</a:t>
            </a:r>
            <a:r>
              <a:rPr lang="es-ES" sz="1000" dirty="0" smtClean="0"/>
              <a:t>)</a:t>
            </a:r>
          </a:p>
          <a:p>
            <a:endParaRPr lang="es-MX" sz="1000" dirty="0" smtClean="0"/>
          </a:p>
          <a:p>
            <a:r>
              <a:rPr lang="es-MX" sz="1000" dirty="0" smtClean="0"/>
              <a:t>Cómo </a:t>
            </a:r>
            <a:r>
              <a:rPr lang="es-MX" sz="1000" dirty="0" smtClean="0">
                <a:solidFill>
                  <a:srgbClr val="FF0000"/>
                </a:solidFill>
              </a:rPr>
              <a:t>“</a:t>
            </a:r>
            <a:r>
              <a:rPr lang="es-MX" sz="1000" dirty="0" err="1" smtClean="0">
                <a:solidFill>
                  <a:srgbClr val="FF0000"/>
                </a:solidFill>
              </a:rPr>
              <a:t>name</a:t>
            </a:r>
            <a:r>
              <a:rPr lang="es-MX" sz="1000" dirty="0" smtClean="0">
                <a:solidFill>
                  <a:srgbClr val="FF0000"/>
                </a:solidFill>
              </a:rPr>
              <a:t>” </a:t>
            </a:r>
            <a:r>
              <a:rPr lang="es-MX" sz="1000" dirty="0" smtClean="0"/>
              <a:t>no existe lo que hace es agregar en el registro esta clave con el valor.</a:t>
            </a:r>
            <a:endParaRPr lang="es-ES" sz="1000" dirty="0" smtClean="0"/>
          </a:p>
          <a:p>
            <a:endParaRPr lang="es-ES" sz="1000" dirty="0" smtClean="0"/>
          </a:p>
          <a:p>
            <a:pPr algn="ctr"/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PASO 9: Seleccionamos los datos.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250156"/>
            <a:ext cx="6645263" cy="36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1000" dirty="0" smtClean="0"/>
              <a:t> </a:t>
            </a:r>
            <a:r>
              <a:rPr lang="es-ES" sz="1000" dirty="0" err="1" smtClean="0"/>
              <a:t>import</a:t>
            </a:r>
            <a:r>
              <a:rPr lang="es-ES" sz="1000" dirty="0" smtClean="0"/>
              <a:t> </a:t>
            </a:r>
            <a:r>
              <a:rPr lang="es-ES" sz="1000" dirty="0" err="1" smtClean="0"/>
              <a:t>pymongo</a:t>
            </a:r>
            <a:endParaRPr lang="es-ES" sz="1000" dirty="0" smtClean="0"/>
          </a:p>
          <a:p>
            <a:r>
              <a:rPr lang="es-ES" sz="1000" dirty="0" err="1" smtClean="0"/>
              <a:t>client</a:t>
            </a:r>
            <a:r>
              <a:rPr lang="es-ES" sz="1000" dirty="0" smtClean="0"/>
              <a:t> = </a:t>
            </a:r>
            <a:r>
              <a:rPr lang="es-ES" sz="1000" dirty="0" err="1" smtClean="0"/>
              <a:t>pymongo.MongoClient</a:t>
            </a:r>
            <a:r>
              <a:rPr lang="es-ES" sz="1000" dirty="0" smtClean="0"/>
              <a:t>('</a:t>
            </a:r>
            <a:r>
              <a:rPr lang="es-ES" sz="1000" dirty="0" err="1" smtClean="0"/>
              <a:t>localhost</a:t>
            </a:r>
            <a:r>
              <a:rPr lang="es-ES" sz="1000" dirty="0" smtClean="0"/>
              <a:t>', 27017)</a:t>
            </a:r>
          </a:p>
          <a:p>
            <a:r>
              <a:rPr lang="es-ES" sz="1000" dirty="0" err="1" smtClean="0"/>
              <a:t>db</a:t>
            </a:r>
            <a:r>
              <a:rPr lang="es-ES" sz="1000" dirty="0" smtClean="0"/>
              <a:t> = </a:t>
            </a:r>
            <a:r>
              <a:rPr lang="es-ES" sz="1000" dirty="0" err="1" smtClean="0"/>
              <a:t>client</a:t>
            </a:r>
            <a:r>
              <a:rPr lang="es-ES" sz="1000" dirty="0" smtClean="0"/>
              <a:t>["</a:t>
            </a:r>
            <a:r>
              <a:rPr lang="es-ES" sz="1000" dirty="0" err="1" smtClean="0"/>
              <a:t>test_database</a:t>
            </a:r>
            <a:r>
              <a:rPr lang="es-ES" sz="1000" dirty="0" smtClean="0"/>
              <a:t>"]</a:t>
            </a:r>
          </a:p>
          <a:p>
            <a:r>
              <a:rPr lang="es-ES" sz="1000" dirty="0" err="1" smtClean="0"/>
              <a:t>collection</a:t>
            </a:r>
            <a:r>
              <a:rPr lang="es-ES" sz="1000" dirty="0" smtClean="0"/>
              <a:t> = </a:t>
            </a:r>
            <a:r>
              <a:rPr lang="es-ES" sz="1000" dirty="0" err="1" smtClean="0"/>
              <a:t>db</a:t>
            </a:r>
            <a:r>
              <a:rPr lang="es-ES" sz="1000" dirty="0" smtClean="0"/>
              <a:t>['test-</a:t>
            </a:r>
            <a:r>
              <a:rPr lang="es-ES" sz="1000" dirty="0" err="1" smtClean="0"/>
              <a:t>collection</a:t>
            </a:r>
            <a:r>
              <a:rPr lang="es-ES" sz="1000" dirty="0" smtClean="0"/>
              <a:t>']</a:t>
            </a:r>
          </a:p>
          <a:p>
            <a:r>
              <a:rPr lang="es-ES" sz="1000" dirty="0" smtClean="0">
                <a:solidFill>
                  <a:srgbClr val="00B050"/>
                </a:solidFill>
              </a:rPr>
              <a:t/>
            </a:r>
            <a:br>
              <a:rPr lang="es-ES" sz="1000" dirty="0" smtClean="0">
                <a:solidFill>
                  <a:srgbClr val="00B050"/>
                </a:solidFill>
              </a:rPr>
            </a:br>
            <a:r>
              <a:rPr lang="es-ES" sz="1000" dirty="0" smtClean="0">
                <a:solidFill>
                  <a:srgbClr val="00B050"/>
                </a:solidFill>
              </a:rPr>
              <a:t># Recupero todos los documentos</a:t>
            </a:r>
          </a:p>
          <a:p>
            <a:r>
              <a:rPr lang="es-ES" sz="1000" dirty="0" err="1" smtClean="0"/>
              <a:t>print</a:t>
            </a:r>
            <a:r>
              <a:rPr lang="es-ES" sz="1000" dirty="0" smtClean="0"/>
              <a:t>(</a:t>
            </a:r>
            <a:r>
              <a:rPr lang="es-ES" sz="1000" dirty="0" err="1" smtClean="0"/>
              <a:t>collection.find</a:t>
            </a:r>
            <a:r>
              <a:rPr lang="es-ES" sz="1000" dirty="0" smtClean="0"/>
              <a:t>({}))</a:t>
            </a:r>
          </a:p>
          <a:p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err="1" smtClean="0"/>
              <a:t>for</a:t>
            </a:r>
            <a:r>
              <a:rPr lang="es-ES" sz="1000" dirty="0" smtClean="0"/>
              <a:t> x in </a:t>
            </a:r>
            <a:r>
              <a:rPr lang="es-ES" sz="1000" dirty="0" err="1" smtClean="0"/>
              <a:t>collection.find</a:t>
            </a:r>
            <a:r>
              <a:rPr lang="es-ES" sz="1000" dirty="0" smtClean="0"/>
              <a:t>({}):</a:t>
            </a:r>
          </a:p>
          <a:p>
            <a:r>
              <a:rPr lang="es-ES" sz="1000" dirty="0" smtClean="0"/>
              <a:t>    </a:t>
            </a:r>
            <a:r>
              <a:rPr lang="es-ES" sz="1000" dirty="0" err="1" smtClean="0"/>
              <a:t>print</a:t>
            </a:r>
            <a:r>
              <a:rPr lang="es-ES" sz="1000" dirty="0" smtClean="0"/>
              <a:t>(x)</a:t>
            </a:r>
          </a:p>
          <a:p>
            <a:r>
              <a:rPr lang="es-ES" sz="1000" dirty="0" err="1" smtClean="0"/>
              <a:t>print</a:t>
            </a:r>
            <a:r>
              <a:rPr lang="es-ES" sz="1000" dirty="0" smtClean="0"/>
              <a:t>("---"*21)</a:t>
            </a:r>
          </a:p>
          <a:p>
            <a:r>
              <a:rPr lang="es-ES" sz="1000" dirty="0" smtClean="0">
                <a:solidFill>
                  <a:srgbClr val="00B050"/>
                </a:solidFill>
              </a:rPr>
              <a:t># Uso de filtros</a:t>
            </a:r>
          </a:p>
          <a:p>
            <a:r>
              <a:rPr lang="es-ES" sz="1000" dirty="0" smtClean="0">
                <a:solidFill>
                  <a:srgbClr val="00B050"/>
                </a:solidFill>
              </a:rPr>
              <a:t># Recupero edad mayor a 20</a:t>
            </a:r>
          </a:p>
          <a:p>
            <a:r>
              <a:rPr lang="es-ES" sz="1000" dirty="0" err="1" smtClean="0"/>
              <a:t>for</a:t>
            </a:r>
            <a:r>
              <a:rPr lang="es-ES" sz="1000" dirty="0" smtClean="0"/>
              <a:t> x in </a:t>
            </a:r>
            <a:r>
              <a:rPr lang="es-ES" sz="1000" dirty="0" err="1" smtClean="0"/>
              <a:t>collection.find</a:t>
            </a:r>
            <a:r>
              <a:rPr lang="es-ES" sz="1000" dirty="0" smtClean="0"/>
              <a:t>({</a:t>
            </a:r>
          </a:p>
          <a:p>
            <a:r>
              <a:rPr lang="es-ES" sz="1000" dirty="0" smtClean="0"/>
              <a:t>    'edad':{</a:t>
            </a:r>
          </a:p>
          <a:p>
            <a:r>
              <a:rPr lang="es-ES" sz="1000" dirty="0" smtClean="0"/>
              <a:t>        "$</a:t>
            </a:r>
            <a:r>
              <a:rPr lang="es-ES" sz="1000" dirty="0" err="1" smtClean="0"/>
              <a:t>gt</a:t>
            </a:r>
            <a:r>
              <a:rPr lang="es-ES" sz="1000" dirty="0" smtClean="0"/>
              <a:t>":20</a:t>
            </a:r>
          </a:p>
          <a:p>
            <a:r>
              <a:rPr lang="es-ES" sz="1000" dirty="0" smtClean="0"/>
              <a:t>    }</a:t>
            </a:r>
          </a:p>
          <a:p>
            <a:r>
              <a:rPr lang="es-ES" sz="1000" dirty="0" smtClean="0"/>
              <a:t>}):</a:t>
            </a:r>
          </a:p>
          <a:p>
            <a:r>
              <a:rPr lang="es-ES" sz="1000" dirty="0" smtClean="0"/>
              <a:t>    </a:t>
            </a:r>
            <a:r>
              <a:rPr lang="es-ES" sz="1000" dirty="0" err="1" smtClean="0"/>
              <a:t>print</a:t>
            </a:r>
            <a:r>
              <a:rPr lang="es-ES" sz="1000" dirty="0" smtClean="0"/>
              <a:t>(x)</a:t>
            </a:r>
          </a:p>
          <a:p>
            <a:r>
              <a:rPr lang="es-ES" sz="1000" dirty="0" err="1" smtClean="0"/>
              <a:t>print</a:t>
            </a:r>
            <a:r>
              <a:rPr lang="es-ES" sz="1000" dirty="0" smtClean="0"/>
              <a:t>("---"*21)</a:t>
            </a:r>
          </a:p>
          <a:p>
            <a:r>
              <a:rPr lang="es-ES" sz="1000" dirty="0" smtClean="0">
                <a:solidFill>
                  <a:srgbClr val="00B050"/>
                </a:solidFill>
              </a:rPr>
              <a:t># Recupero un solo elemento</a:t>
            </a:r>
          </a:p>
          <a:p>
            <a:r>
              <a:rPr lang="es-ES" sz="1000" dirty="0" smtClean="0"/>
              <a:t>documento = </a:t>
            </a:r>
            <a:r>
              <a:rPr lang="es-ES" sz="1000" dirty="0" err="1" smtClean="0"/>
              <a:t>collection.find_one</a:t>
            </a:r>
            <a:r>
              <a:rPr lang="es-ES" sz="1000" dirty="0" smtClean="0"/>
              <a:t>({</a:t>
            </a:r>
          </a:p>
          <a:p>
            <a:r>
              <a:rPr lang="es-ES" sz="1000" dirty="0" smtClean="0"/>
              <a:t>    "</a:t>
            </a:r>
            <a:r>
              <a:rPr lang="es-ES" sz="1000" dirty="0" err="1" smtClean="0"/>
              <a:t>dni</a:t>
            </a:r>
            <a:r>
              <a:rPr lang="es-ES" sz="1000" dirty="0" smtClean="0"/>
              <a:t>":443456789</a:t>
            </a:r>
          </a:p>
          <a:p>
            <a:r>
              <a:rPr lang="es-ES" sz="1000" dirty="0" smtClean="0"/>
              <a:t>})</a:t>
            </a:r>
          </a:p>
          <a:p>
            <a:r>
              <a:rPr lang="es-ES" sz="1000" dirty="0" err="1" smtClean="0"/>
              <a:t>print</a:t>
            </a:r>
            <a:r>
              <a:rPr lang="es-ES" sz="1000" dirty="0" smtClean="0"/>
              <a:t>(documento)</a:t>
            </a:r>
          </a:p>
          <a:p>
            <a:endParaRPr lang="es-ES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MX" sz="1000" dirty="0" smtClean="0"/>
          </a:p>
          <a:p>
            <a:endParaRPr lang="es-AR" sz="1000" dirty="0" smtClean="0"/>
          </a:p>
          <a:p>
            <a:pPr algn="ctr"/>
            <a:endParaRPr lang="es-AR" sz="1000" dirty="0" smtClean="0"/>
          </a:p>
          <a:p>
            <a:pPr algn="ctr"/>
            <a:endParaRPr lang="es-AR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 smtClean="0">
              <a:solidFill>
                <a:schemeClr val="tx1"/>
              </a:solidFill>
            </a:endParaRPr>
          </a:p>
          <a:p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559030" y="2393156"/>
            <a:ext cx="2373549" cy="892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collection.find</a:t>
            </a:r>
            <a:r>
              <a:rPr lang="es-MX" dirty="0" smtClean="0"/>
              <a:t>({ })</a:t>
            </a:r>
          </a:p>
          <a:p>
            <a:pPr algn="ctr"/>
            <a:r>
              <a:rPr lang="es-MX" dirty="0" err="1" smtClean="0"/>
              <a:t>collection.find_one</a:t>
            </a:r>
            <a:r>
              <a:rPr lang="es-MX" dirty="0" smtClean="0"/>
              <a:t>({ })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l="22472" r="11156"/>
          <a:stretch/>
        </p:blipFill>
        <p:spPr>
          <a:xfrm>
            <a:off x="0" y="0"/>
            <a:ext cx="51209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335275" y="791300"/>
            <a:ext cx="2799900" cy="1904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496100" y="914400"/>
            <a:ext cx="3504900" cy="12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400" b="1" dirty="0" smtClean="0">
                <a:solidFill>
                  <a:srgbClr val="556271"/>
                </a:solidFill>
                <a:latin typeface="Raleway"/>
                <a:ea typeface="Raleway"/>
                <a:cs typeface="Raleway"/>
                <a:sym typeface="Raleway"/>
              </a:rPr>
              <a:t>Python Intermedio</a:t>
            </a:r>
            <a:endParaRPr sz="3400" b="1" dirty="0">
              <a:solidFill>
                <a:srgbClr val="55627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229525" y="2009775"/>
            <a:ext cx="3200400" cy="14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  <a:highlight>
                  <a:srgbClr val="556271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>
              <a:solidFill>
                <a:schemeClr val="lt1"/>
              </a:solidFill>
              <a:highlight>
                <a:srgbClr val="55627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800" y="4643150"/>
            <a:ext cx="20955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err="1" smtClean="0"/>
              <a:t>MongoDB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Sitio oficial: </a:t>
            </a:r>
            <a:r>
              <a:rPr lang="es-MX" dirty="0" smtClean="0">
                <a:hlinkClick r:id="rId4"/>
              </a:rPr>
              <a:t>https://www.mongodb.com/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Cloud: </a:t>
            </a:r>
            <a:r>
              <a:rPr lang="es-MX" dirty="0" smtClean="0">
                <a:hlinkClick r:id="rId5"/>
              </a:rPr>
              <a:t>https://www.mongodb.com/atlas/database</a:t>
            </a:r>
            <a:endParaRPr lang="es-MX" dirty="0" smtClean="0"/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Descargamos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 </a:t>
            </a:r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1513" y="1511293"/>
            <a:ext cx="7194274" cy="2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err="1" smtClean="0"/>
              <a:t>MongoDB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 </a:t>
            </a:r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721" y="1640707"/>
            <a:ext cx="7881317" cy="188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 redondeado"/>
          <p:cNvSpPr/>
          <p:nvPr/>
        </p:nvSpPr>
        <p:spPr>
          <a:xfrm>
            <a:off x="4098587" y="4027251"/>
            <a:ext cx="3657600" cy="49935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Ejecutamos he instalamos la versión completa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7281057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Creamos directorio data dentro la carpeta raíz de mongo y otra llamada </a:t>
            </a:r>
            <a:r>
              <a:rPr lang="es-AR" sz="2400" dirty="0" err="1" smtClean="0"/>
              <a:t>db</a:t>
            </a:r>
            <a:r>
              <a:rPr lang="es-AR" sz="2400" dirty="0" smtClean="0"/>
              <a:t> dentro de data</a:t>
            </a:r>
          </a:p>
          <a:p>
            <a:pPr lvl="0">
              <a:lnSpc>
                <a:spcPct val="90000"/>
              </a:lnSpc>
            </a:pPr>
            <a:endParaRPr lang="es-AR" sz="2400" dirty="0" smtClean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>
              <a:lnSpc>
                <a:spcPct val="90000"/>
              </a:lnSpc>
            </a:pPr>
            <a:endParaRPr lang="es-AR" sz="2400" dirty="0" smtClean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>
              <a:lnSpc>
                <a:spcPct val="90000"/>
              </a:lnSpc>
            </a:pPr>
            <a:endParaRPr lang="es-AR" sz="2400" dirty="0" smtClean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 </a:t>
            </a:r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2686" y="1614486"/>
            <a:ext cx="4838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850106" y="4057650"/>
            <a:ext cx="7486650" cy="964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</a:pPr>
            <a:r>
              <a:rPr lang="es-MX" dirty="0" smtClean="0">
                <a:latin typeface="Raleway SemiBold"/>
                <a:ea typeface="Raleway SemiBold"/>
                <a:cs typeface="Raleway SemiBold"/>
                <a:sym typeface="Raleway SemiBold"/>
              </a:rPr>
              <a:t>C:/Program Files/</a:t>
            </a:r>
            <a:r>
              <a:rPr lang="es-MX" dirty="0" err="1" smtClean="0">
                <a:latin typeface="Raleway SemiBold"/>
                <a:ea typeface="Raleway SemiBold"/>
                <a:cs typeface="Raleway SemiBold"/>
                <a:sym typeface="Raleway SemiBold"/>
              </a:rPr>
              <a:t>MongoDB</a:t>
            </a:r>
            <a:r>
              <a:rPr lang="es-MX" dirty="0" smtClean="0">
                <a:latin typeface="Raleway SemiBold"/>
                <a:ea typeface="Raleway SemiBold"/>
                <a:cs typeface="Raleway SemiBold"/>
                <a:sym typeface="Raleway SemiBold"/>
              </a:rPr>
              <a:t>/Server/5.0/</a:t>
            </a:r>
            <a:r>
              <a:rPr lang="es-MX" dirty="0" err="1" smtClean="0">
                <a:latin typeface="Raleway SemiBold"/>
                <a:ea typeface="Raleway SemiBold"/>
                <a:cs typeface="Raleway SemiBold"/>
                <a:sym typeface="Raleway SemiBold"/>
              </a:rPr>
              <a:t>bin</a:t>
            </a:r>
            <a:endParaRPr lang="es-MX" dirty="0" smtClean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>
              <a:lnSpc>
                <a:spcPct val="90000"/>
              </a:lnSpc>
            </a:pPr>
            <a:endParaRPr lang="es-MX" dirty="0" smtClean="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>
              <a:lnSpc>
                <a:spcPct val="90000"/>
              </a:lnSpc>
            </a:pPr>
            <a:r>
              <a:rPr lang="es-MX" dirty="0" smtClean="0">
                <a:latin typeface="Raleway SemiBold"/>
                <a:ea typeface="Raleway SemiBold"/>
                <a:cs typeface="Raleway SemiBold"/>
                <a:sym typeface="Raleway SemiBold"/>
              </a:rPr>
              <a:t>Aquí tengo los ejecutables</a:t>
            </a:r>
          </a:p>
          <a:p>
            <a:pPr lvl="0">
              <a:lnSpc>
                <a:spcPct val="90000"/>
              </a:lnSpc>
            </a:pPr>
            <a:r>
              <a:rPr lang="es-MX" dirty="0" smtClean="0">
                <a:latin typeface="Raleway SemiBold"/>
                <a:ea typeface="Raleway SemiBold"/>
                <a:cs typeface="Raleway SemiBold"/>
                <a:sym typeface="Raleway SemiBold"/>
              </a:rPr>
              <a:t>Del servidor: mongod.exe</a:t>
            </a:r>
          </a:p>
          <a:p>
            <a:pPr lvl="0">
              <a:lnSpc>
                <a:spcPct val="90000"/>
              </a:lnSpc>
            </a:pPr>
            <a:r>
              <a:rPr lang="es-MX" dirty="0" smtClean="0">
                <a:latin typeface="Raleway SemiBold"/>
                <a:ea typeface="Raleway SemiBold"/>
                <a:cs typeface="Raleway SemiBold"/>
                <a:sym typeface="Raleway SemiBold"/>
              </a:rPr>
              <a:t>Del cliente: mongo.exe</a:t>
            </a:r>
            <a:endParaRPr lang="es-MX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smtClean="0"/>
              <a:t>Equivalencias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base                                </a:t>
            </a:r>
            <a:r>
              <a:rPr lang="es-MX" dirty="0" err="1" smtClean="0"/>
              <a:t>base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Tabla                                colección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Documentos  (</a:t>
            </a:r>
            <a:r>
              <a:rPr lang="es-MX" dirty="0" err="1" smtClean="0"/>
              <a:t>json</a:t>
            </a:r>
            <a:r>
              <a:rPr lang="es-MX" dirty="0" smtClean="0"/>
              <a:t>)          filas (diccionarios)</a:t>
            </a:r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874196" y="1828800"/>
            <a:ext cx="1115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1870954" y="2195208"/>
            <a:ext cx="1115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2746443" y="2833991"/>
            <a:ext cx="385863" cy="3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 idx="4294967295"/>
          </p:nvPr>
        </p:nvSpPr>
        <p:spPr>
          <a:xfrm>
            <a:off x="4529250" y="316363"/>
            <a:ext cx="2787000" cy="1287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55627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Curso o materia  / Módulo / Unidad  / Título de la presentación </a:t>
            </a:r>
            <a:endParaRPr sz="700">
              <a:solidFill>
                <a:srgbClr val="55627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>
            <a:off x="7445238" y="242563"/>
            <a:ext cx="133500" cy="276300"/>
          </a:xfrm>
          <a:prstGeom prst="straightConnector1">
            <a:avLst/>
          </a:prstGeom>
          <a:noFill/>
          <a:ln w="9525" cap="flat" cmpd="sng">
            <a:solidFill>
              <a:srgbClr val="BC182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75" y="208488"/>
            <a:ext cx="1161975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9999" y="809625"/>
            <a:ext cx="4859325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AR" sz="2400" dirty="0" err="1" smtClean="0"/>
              <a:t>MongoDB</a:t>
            </a:r>
            <a:r>
              <a:rPr lang="es-AR" sz="2400" dirty="0" smtClean="0"/>
              <a:t> Compas</a:t>
            </a:r>
            <a:endParaRPr sz="24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69999" y="1653175"/>
            <a:ext cx="6645263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 smtClean="0"/>
              <a:t>  </a:t>
            </a:r>
          </a:p>
          <a:p>
            <a:endParaRPr lang="es-AR" dirty="0" smtClean="0"/>
          </a:p>
          <a:p>
            <a:pPr algn="ctr"/>
            <a:endParaRPr lang="es-AR" dirty="0" smtClean="0"/>
          </a:p>
          <a:p>
            <a:pPr algn="ctr"/>
            <a:endParaRPr lang="es-A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8881" y="1322961"/>
            <a:ext cx="4688163" cy="341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1031</Words>
  <Application>Microsoft Office PowerPoint</Application>
  <PresentationFormat>Presentación en pantalla (16:9)</PresentationFormat>
  <Paragraphs>396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Raleway</vt:lpstr>
      <vt:lpstr>Raleway Medium</vt:lpstr>
      <vt:lpstr>Raleway SemiBold</vt:lpstr>
      <vt:lpstr>Simple Light</vt:lpstr>
      <vt:lpstr>Bases de datos</vt:lpstr>
      <vt:lpstr>Bases de datos</vt:lpstr>
      <vt:lpstr>Diapositiva 3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  <vt:lpstr>Curso o materia  / Módulo / Unidad  / Título de la presentación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cp:lastModifiedBy>PC</cp:lastModifiedBy>
  <cp:revision>90</cp:revision>
  <dcterms:modified xsi:type="dcterms:W3CDTF">2022-04-14T12:28:52Z</dcterms:modified>
</cp:coreProperties>
</file>