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6"/>
  </p:notesMasterIdLst>
  <p:sldIdLst>
    <p:sldId id="256" r:id="rId2"/>
    <p:sldId id="257" r:id="rId3"/>
    <p:sldId id="258" r:id="rId4"/>
    <p:sldId id="259" r:id="rId5"/>
    <p:sldId id="283" r:id="rId6"/>
    <p:sldId id="284" r:id="rId7"/>
    <p:sldId id="285" r:id="rId8"/>
    <p:sldId id="286" r:id="rId9"/>
    <p:sldId id="287" r:id="rId10"/>
    <p:sldId id="288" r:id="rId11"/>
    <p:sldId id="289" r:id="rId12"/>
    <p:sldId id="290" r:id="rId13"/>
    <p:sldId id="291"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292" r:id="rId29"/>
    <p:sldId id="309" r:id="rId30"/>
    <p:sldId id="310" r:id="rId31"/>
    <p:sldId id="311" r:id="rId32"/>
    <p:sldId id="312" r:id="rId33"/>
    <p:sldId id="313" r:id="rId34"/>
    <p:sldId id="314" r:id="rId35"/>
    <p:sldId id="315" r:id="rId36"/>
    <p:sldId id="316" r:id="rId37"/>
    <p:sldId id="317" r:id="rId38"/>
    <p:sldId id="318" r:id="rId39"/>
    <p:sldId id="326" r:id="rId40"/>
    <p:sldId id="327" r:id="rId41"/>
    <p:sldId id="319" r:id="rId42"/>
    <p:sldId id="320" r:id="rId43"/>
    <p:sldId id="321" r:id="rId44"/>
    <p:sldId id="328" r:id="rId45"/>
    <p:sldId id="329" r:id="rId46"/>
    <p:sldId id="330" r:id="rId47"/>
    <p:sldId id="331" r:id="rId48"/>
    <p:sldId id="325" r:id="rId49"/>
    <p:sldId id="332" r:id="rId50"/>
    <p:sldId id="333" r:id="rId51"/>
    <p:sldId id="334" r:id="rId52"/>
    <p:sldId id="336" r:id="rId53"/>
    <p:sldId id="337" r:id="rId54"/>
    <p:sldId id="359" r:id="rId55"/>
    <p:sldId id="360" r:id="rId56"/>
    <p:sldId id="361" r:id="rId57"/>
    <p:sldId id="362" r:id="rId58"/>
    <p:sldId id="363" r:id="rId59"/>
    <p:sldId id="364" r:id="rId60"/>
    <p:sldId id="365" r:id="rId61"/>
    <p:sldId id="368" r:id="rId62"/>
    <p:sldId id="384" r:id="rId63"/>
    <p:sldId id="385" r:id="rId64"/>
    <p:sldId id="386" r:id="rId65"/>
  </p:sldIdLst>
  <p:sldSz cx="9144000" cy="5143500" type="screen16x9"/>
  <p:notesSz cx="6858000" cy="9144000"/>
  <p:embeddedFontLst>
    <p:embeddedFont>
      <p:font typeface="Raleway" charset="0"/>
      <p:regular r:id="rId67"/>
      <p:bold r:id="rId68"/>
      <p:italic r:id="rId69"/>
      <p:boldItalic r:id="rId70"/>
    </p:embeddedFont>
    <p:embeddedFont>
      <p:font typeface="Raleway Medium" charset="0"/>
      <p:regular r:id="rId71"/>
      <p:bold r:id="rId72"/>
      <p:italic r:id="rId73"/>
      <p:boldItalic r:id="rId74"/>
    </p:embeddedFont>
    <p:embeddedFont>
      <p:font typeface="Raleway SemiBold" charset="0"/>
      <p:regular r:id="rId75"/>
      <p:bold r:id="rId76"/>
      <p:italic r:id="rId77"/>
      <p:boldItalic r:id="rId78"/>
    </p:embeddedFont>
    <p:embeddedFont>
      <p:font typeface="Calibri"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56">
          <p15:clr>
            <a:srgbClr val="9AA0A6"/>
          </p15:clr>
        </p15:guide>
        <p15:guide id="2" pos="737">
          <p15:clr>
            <a:srgbClr val="9AA0A6"/>
          </p15:clr>
        </p15:guide>
        <p15:guide id="3" pos="5587">
          <p15:clr>
            <a:srgbClr val="9AA0A6"/>
          </p15:clr>
        </p15:guide>
        <p15:guide id="4" orient="horz" pos="3084">
          <p15:clr>
            <a:srgbClr val="9AA0A6"/>
          </p15:clr>
        </p15:guide>
        <p15:guide id="5" orient="horz" pos="5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594" y="-96"/>
      </p:cViewPr>
      <p:guideLst>
        <p:guide orient="horz" pos="156"/>
        <p:guide orient="horz" pos="3084"/>
        <p:guide orient="horz" pos="540"/>
        <p:guide pos="737"/>
        <p:guide pos="558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6.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bfaf50f2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bfaf50f2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6be9e7927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6be9e7927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be9e7927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be9e7927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e9e792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e9e792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927800" y="4643150"/>
            <a:ext cx="2095500" cy="390525"/>
          </a:xfrm>
          <a:prstGeom prst="rect">
            <a:avLst/>
          </a:prstGeom>
          <a:noFill/>
          <a:ln>
            <a:noFill/>
          </a:ln>
        </p:spPr>
      </p:pic>
      <p:pic>
        <p:nvPicPr>
          <p:cNvPr id="55" name="Google Shape;55;p13"/>
          <p:cNvPicPr preferRelativeResize="0"/>
          <p:nvPr/>
        </p:nvPicPr>
        <p:blipFill rotWithShape="1">
          <a:blip r:embed="rId4">
            <a:alphaModFix/>
          </a:blip>
          <a:srcRect l="2735" t="27251" r="6701" b="7144"/>
          <a:stretch/>
        </p:blipFill>
        <p:spPr>
          <a:xfrm>
            <a:off x="0" y="0"/>
            <a:ext cx="9144003" cy="4415428"/>
          </a:xfrm>
          <a:prstGeom prst="rect">
            <a:avLst/>
          </a:prstGeom>
          <a:noFill/>
          <a:ln>
            <a:noFill/>
          </a:ln>
        </p:spPr>
      </p:pic>
      <p:sp>
        <p:nvSpPr>
          <p:cNvPr id="56" name="Google Shape;56;p13"/>
          <p:cNvSpPr/>
          <p:nvPr/>
        </p:nvSpPr>
        <p:spPr>
          <a:xfrm>
            <a:off x="0" y="0"/>
            <a:ext cx="7429500" cy="4415425"/>
          </a:xfrm>
          <a:prstGeom prst="flowChartInputOutput">
            <a:avLst/>
          </a:prstGeom>
          <a:solidFill>
            <a:srgbClr val="BC182C">
              <a:alpha val="62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ctrTitle"/>
          </p:nvPr>
        </p:nvSpPr>
        <p:spPr>
          <a:xfrm>
            <a:off x="1086150" y="2030275"/>
            <a:ext cx="5429100" cy="817200"/>
          </a:xfrm>
          <a:prstGeom prst="rect">
            <a:avLst/>
          </a:prstGeom>
          <a:noFill/>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MX" sz="2600" b="1" dirty="0" smtClean="0">
                <a:solidFill>
                  <a:schemeClr val="lt1"/>
                </a:solidFill>
                <a:latin typeface="Raleway"/>
                <a:ea typeface="Raleway"/>
                <a:cs typeface="Raleway"/>
                <a:sym typeface="Raleway"/>
              </a:rPr>
              <a:t>Bases de datos</a:t>
            </a:r>
            <a:endParaRPr sz="2600" b="1" dirty="0">
              <a:solidFill>
                <a:schemeClr val="lt1"/>
              </a:solidFill>
              <a:latin typeface="Raleway"/>
              <a:ea typeface="Raleway"/>
              <a:cs typeface="Raleway"/>
              <a:sym typeface="Raleway"/>
            </a:endParaRPr>
          </a:p>
        </p:txBody>
      </p:sp>
      <p:sp>
        <p:nvSpPr>
          <p:cNvPr id="58" name="Google Shape;58;p13"/>
          <p:cNvSpPr txBox="1">
            <a:spLocks noGrp="1"/>
          </p:cNvSpPr>
          <p:nvPr>
            <p:ph type="ctrTitle"/>
          </p:nvPr>
        </p:nvSpPr>
        <p:spPr>
          <a:xfrm>
            <a:off x="1093800" y="1575225"/>
            <a:ext cx="5340000" cy="390600"/>
          </a:xfrm>
          <a:prstGeom prst="rect">
            <a:avLst/>
          </a:prstGeom>
          <a:noFill/>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1800" u="sng" dirty="0">
                <a:solidFill>
                  <a:schemeClr val="lt1"/>
                </a:solidFill>
                <a:latin typeface="Raleway"/>
                <a:ea typeface="Raleway"/>
                <a:cs typeface="Raleway"/>
                <a:sym typeface="Raleway"/>
              </a:rPr>
              <a:t>Unidad </a:t>
            </a:r>
            <a:r>
              <a:rPr lang="es" sz="1800" u="sng" dirty="0" smtClean="0">
                <a:solidFill>
                  <a:schemeClr val="lt1"/>
                </a:solidFill>
                <a:latin typeface="Raleway"/>
                <a:ea typeface="Raleway"/>
                <a:cs typeface="Raleway"/>
                <a:sym typeface="Raleway"/>
              </a:rPr>
              <a:t>2 Módulo 2</a:t>
            </a:r>
            <a:endParaRPr sz="1800" u="sng" dirty="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Llaves </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t>La función de las llaves se basa en el concepto de </a:t>
            </a:r>
            <a:r>
              <a:rPr lang="es-AR" b="1" dirty="0" smtClean="0">
                <a:solidFill>
                  <a:srgbClr val="C00000"/>
                </a:solidFill>
              </a:rPr>
              <a:t>determinación</a:t>
            </a:r>
            <a:r>
              <a:rPr lang="es-AR" dirty="0" smtClean="0">
                <a:solidFill>
                  <a:srgbClr val="C00000"/>
                </a:solidFill>
              </a:rPr>
              <a:t>: A determina a B</a:t>
            </a:r>
            <a:r>
              <a:rPr lang="es-AR" dirty="0" smtClean="0"/>
              <a:t>, </a:t>
            </a:r>
            <a:r>
              <a:rPr lang="es-AR" i="1" dirty="0" smtClean="0"/>
              <a:t>si conociendo el atributo </a:t>
            </a:r>
            <a:r>
              <a:rPr lang="es-AR" i="1" dirty="0" smtClean="0">
                <a:solidFill>
                  <a:srgbClr val="C00000"/>
                </a:solidFill>
              </a:rPr>
              <a:t>A</a:t>
            </a:r>
            <a:r>
              <a:rPr lang="es-AR" i="1" dirty="0" smtClean="0"/>
              <a:t> se puede buscar el atributo </a:t>
            </a:r>
            <a:r>
              <a:rPr lang="es-AR" i="1" dirty="0" smtClean="0">
                <a:solidFill>
                  <a:srgbClr val="C00000"/>
                </a:solidFill>
              </a:rPr>
              <a:t>B</a:t>
            </a:r>
            <a:r>
              <a:rPr lang="es-AR" i="1" dirty="0" smtClean="0">
                <a:solidFill>
                  <a:srgbClr val="FFFF00"/>
                </a:solidFill>
              </a:rPr>
              <a:t>.</a:t>
            </a:r>
            <a:endParaRPr lang="es-AR" dirty="0" smtClean="0">
              <a:solidFill>
                <a:srgbClr val="FFFF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p:cNvSpPr/>
          <p:nvPr/>
        </p:nvSpPr>
        <p:spPr>
          <a:xfrm>
            <a:off x="2484441" y="4268061"/>
            <a:ext cx="3600400" cy="72008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s-AR" sz="2400" dirty="0" smtClean="0">
                <a:solidFill>
                  <a:schemeClr val="tx1"/>
                </a:solidFill>
              </a:rPr>
              <a:t>Notación: determinación.</a:t>
            </a:r>
          </a:p>
          <a:p>
            <a:pPr algn="ctr"/>
            <a:r>
              <a:rPr lang="es-AR" sz="2400" dirty="0" smtClean="0">
                <a:solidFill>
                  <a:schemeClr val="tx1"/>
                </a:solidFill>
              </a:rPr>
              <a:t>A          B</a:t>
            </a:r>
            <a:endParaRPr lang="es-AR" sz="2400" dirty="0">
              <a:solidFill>
                <a:schemeClr val="tx1"/>
              </a:solidFill>
            </a:endParaRPr>
          </a:p>
        </p:txBody>
      </p:sp>
      <p:sp>
        <p:nvSpPr>
          <p:cNvPr id="8" name="7 Rectángulo redondeado"/>
          <p:cNvSpPr/>
          <p:nvPr/>
        </p:nvSpPr>
        <p:spPr>
          <a:xfrm>
            <a:off x="730308" y="2216724"/>
            <a:ext cx="2592288"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dirty="0" smtClean="0">
                <a:solidFill>
                  <a:schemeClr val="tx1"/>
                </a:solidFill>
              </a:rPr>
              <a:t>Las llaves pueden ser:</a:t>
            </a:r>
            <a:endParaRPr lang="es-AR" dirty="0">
              <a:solidFill>
                <a:schemeClr val="tx1"/>
              </a:solidFill>
            </a:endParaRPr>
          </a:p>
        </p:txBody>
      </p:sp>
      <p:sp>
        <p:nvSpPr>
          <p:cNvPr id="9" name="8 Rectángulo"/>
          <p:cNvSpPr/>
          <p:nvPr/>
        </p:nvSpPr>
        <p:spPr>
          <a:xfrm>
            <a:off x="730308" y="2648772"/>
            <a:ext cx="2520280"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Font typeface="Arial" pitchFamily="34" charset="0"/>
              <a:buChar char="•"/>
            </a:pPr>
            <a:r>
              <a:rPr lang="es-AR" dirty="0" err="1" smtClean="0">
                <a:solidFill>
                  <a:schemeClr val="tx1"/>
                </a:solidFill>
              </a:rPr>
              <a:t>Superllave</a:t>
            </a:r>
            <a:endParaRPr lang="es-AR" dirty="0" smtClean="0">
              <a:solidFill>
                <a:schemeClr val="tx1"/>
              </a:solidFill>
            </a:endParaRPr>
          </a:p>
          <a:p>
            <a:pPr lvl="1">
              <a:buFont typeface="Arial" pitchFamily="34" charset="0"/>
              <a:buChar char="•"/>
            </a:pPr>
            <a:r>
              <a:rPr lang="es-AR" dirty="0" smtClean="0">
                <a:solidFill>
                  <a:schemeClr val="tx1"/>
                </a:solidFill>
              </a:rPr>
              <a:t>Candidatas</a:t>
            </a:r>
          </a:p>
          <a:p>
            <a:pPr lvl="1">
              <a:buFont typeface="Arial" pitchFamily="34" charset="0"/>
              <a:buChar char="•"/>
            </a:pPr>
            <a:r>
              <a:rPr lang="es-AR" dirty="0" smtClean="0">
                <a:solidFill>
                  <a:schemeClr val="tx1"/>
                </a:solidFill>
              </a:rPr>
              <a:t>Primarias</a:t>
            </a:r>
          </a:p>
          <a:p>
            <a:pPr lvl="1">
              <a:buFont typeface="Arial" pitchFamily="34" charset="0"/>
              <a:buChar char="•"/>
            </a:pPr>
            <a:r>
              <a:rPr lang="es-AR" dirty="0" smtClean="0">
                <a:solidFill>
                  <a:schemeClr val="tx1"/>
                </a:solidFill>
              </a:rPr>
              <a:t>Secundaria</a:t>
            </a:r>
          </a:p>
          <a:p>
            <a:pPr lvl="1">
              <a:buFont typeface="Arial" pitchFamily="34" charset="0"/>
              <a:buChar char="•"/>
            </a:pPr>
            <a:r>
              <a:rPr lang="es-AR" dirty="0" smtClean="0">
                <a:solidFill>
                  <a:schemeClr val="tx1"/>
                </a:solidFill>
              </a:rPr>
              <a:t>Foránea </a:t>
            </a:r>
            <a:endParaRPr lang="es-AR" dirty="0">
              <a:solidFill>
                <a:schemeClr val="tx1"/>
              </a:solidFill>
            </a:endParaRPr>
          </a:p>
        </p:txBody>
      </p:sp>
      <p:sp>
        <p:nvSpPr>
          <p:cNvPr id="10" name="9 Rectángulo redondeado"/>
          <p:cNvSpPr/>
          <p:nvPr/>
        </p:nvSpPr>
        <p:spPr>
          <a:xfrm>
            <a:off x="4546732" y="2216724"/>
            <a:ext cx="374441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AR" dirty="0" smtClean="0">
                <a:solidFill>
                  <a:schemeClr val="tx1"/>
                </a:solidFill>
              </a:rPr>
              <a:t> Se utilizan para:</a:t>
            </a:r>
            <a:endParaRPr lang="es-AR" dirty="0">
              <a:solidFill>
                <a:schemeClr val="tx1"/>
              </a:solidFill>
            </a:endParaRPr>
          </a:p>
        </p:txBody>
      </p:sp>
      <p:sp>
        <p:nvSpPr>
          <p:cNvPr id="11" name="10 Rectángulo"/>
          <p:cNvSpPr/>
          <p:nvPr/>
        </p:nvSpPr>
        <p:spPr>
          <a:xfrm>
            <a:off x="4546732" y="2648772"/>
            <a:ext cx="367240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s-AR" dirty="0" smtClean="0">
                <a:solidFill>
                  <a:schemeClr val="tx1"/>
                </a:solidFill>
              </a:rPr>
              <a:t>Que cada fila sea identificada de forma única.</a:t>
            </a:r>
          </a:p>
          <a:p>
            <a:pPr lvl="1"/>
            <a:r>
              <a:rPr lang="es-AR" dirty="0" smtClean="0">
                <a:solidFill>
                  <a:schemeClr val="tx1"/>
                </a:solidFill>
              </a:rPr>
              <a:t>Asegurar integridad de datos</a:t>
            </a:r>
          </a:p>
          <a:p>
            <a:pPr lvl="1"/>
            <a:r>
              <a:rPr lang="es-AR" dirty="0" smtClean="0">
                <a:solidFill>
                  <a:schemeClr val="tx1"/>
                </a:solidFill>
              </a:rPr>
              <a:t>Establecer relaciones entre tablas</a:t>
            </a:r>
            <a:endParaRPr lang="es-AR" dirty="0">
              <a:solidFill>
                <a:schemeClr val="tx1"/>
              </a:solidFill>
            </a:endParaRPr>
          </a:p>
        </p:txBody>
      </p:sp>
      <p:cxnSp>
        <p:nvCxnSpPr>
          <p:cNvPr id="12" name="11 Conector recto de flecha"/>
          <p:cNvCxnSpPr/>
          <p:nvPr/>
        </p:nvCxnSpPr>
        <p:spPr>
          <a:xfrm>
            <a:off x="4003764" y="4811027"/>
            <a:ext cx="432048" cy="0"/>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sp>
        <p:nvSpPr>
          <p:cNvPr id="13" name="12 Rectángulo redondeado"/>
          <p:cNvSpPr/>
          <p:nvPr/>
        </p:nvSpPr>
        <p:spPr>
          <a:xfrm>
            <a:off x="5322724" y="843063"/>
            <a:ext cx="2520280" cy="45969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solidFill>
                  <a:schemeClr val="tx1"/>
                </a:solidFill>
              </a:rPr>
              <a:t> Columna = </a:t>
            </a:r>
            <a:r>
              <a:rPr lang="es-AR" dirty="0" smtClean="0">
                <a:solidFill>
                  <a:srgbClr val="C00000"/>
                </a:solidFill>
              </a:rPr>
              <a:t>atributo</a:t>
            </a:r>
            <a:r>
              <a:rPr lang="es-AR" dirty="0" smtClean="0">
                <a:solidFill>
                  <a:schemeClr val="tx1"/>
                </a:solidFill>
              </a:rPr>
              <a:t>   </a:t>
            </a:r>
            <a:endParaRPr lang="es-AR"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Dependencia funcional</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Del concepto de determinación se desprende el concepto central de las BD relacionales, la dependencia funcional.</a:t>
            </a:r>
          </a:p>
          <a:p>
            <a:pPr algn="ctr"/>
            <a:endParaRPr lang="es-AR" dirty="0" smtClean="0">
              <a:solidFill>
                <a:srgbClr val="C00000"/>
              </a:solidFill>
            </a:endParaRPr>
          </a:p>
          <a:p>
            <a:pPr algn="ctr"/>
            <a:r>
              <a:rPr lang="es-AR" dirty="0" smtClean="0"/>
              <a:t>Definición de Dependencia funcional: </a:t>
            </a:r>
            <a:r>
              <a:rPr lang="es-AR" dirty="0" smtClean="0">
                <a:solidFill>
                  <a:srgbClr val="C00000"/>
                </a:solidFill>
              </a:rPr>
              <a:t>El atributo B es funcionalmente dependiente del atributo A, si cada valor de la columna A determina uno y solo un valor de la columna B </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13" name="12 Rectángulo redondeado"/>
          <p:cNvSpPr/>
          <p:nvPr/>
        </p:nvSpPr>
        <p:spPr>
          <a:xfrm>
            <a:off x="5322724" y="843063"/>
            <a:ext cx="2520280" cy="45969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solidFill>
                  <a:schemeClr val="tx1"/>
                </a:solidFill>
              </a:rPr>
              <a:t> Columna = </a:t>
            </a:r>
            <a:r>
              <a:rPr lang="es-AR" dirty="0" smtClean="0">
                <a:solidFill>
                  <a:srgbClr val="C00000"/>
                </a:solidFill>
              </a:rPr>
              <a:t>atributo</a:t>
            </a:r>
            <a:r>
              <a:rPr lang="es-AR" dirty="0" smtClean="0">
                <a:solidFill>
                  <a:schemeClr val="tx1"/>
                </a:solidFill>
              </a:rPr>
              <a:t>   </a:t>
            </a:r>
            <a:endParaRPr lang="es-AR"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Tipos de llaves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solidFill>
                  <a:srgbClr val="FF0000"/>
                </a:solidFill>
              </a:rPr>
              <a:t>Súper llave: </a:t>
            </a:r>
            <a:r>
              <a:rPr lang="es-AR" dirty="0" smtClean="0"/>
              <a:t>Es un atributo (o combinación de ellos) que de modo único identifica cada renglón de una tabla.</a:t>
            </a:r>
          </a:p>
          <a:p>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smtClean="0"/>
          </a:p>
          <a:p>
            <a:pPr algn="ctr"/>
            <a:endParaRPr lang="es-AR" dirty="0" smtClean="0">
              <a:solidFill>
                <a:srgbClr val="C00000"/>
              </a:solidFill>
            </a:endParaRPr>
          </a:p>
          <a:p>
            <a:r>
              <a:rPr lang="es-AR" dirty="0" smtClean="0">
                <a:solidFill>
                  <a:srgbClr val="FF0000"/>
                </a:solidFill>
              </a:rPr>
              <a:t>Llave candidata: </a:t>
            </a:r>
            <a:r>
              <a:rPr lang="es-AR" dirty="0" smtClean="0"/>
              <a:t>Es una súper llave sin atributos innecesarios</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13" name="12 Rectángulo redondeado"/>
          <p:cNvSpPr/>
          <p:nvPr/>
        </p:nvSpPr>
        <p:spPr>
          <a:xfrm>
            <a:off x="5322724" y="843063"/>
            <a:ext cx="2520280" cy="45969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solidFill>
                  <a:schemeClr val="tx1"/>
                </a:solidFill>
              </a:rPr>
              <a:t> Columna = </a:t>
            </a:r>
            <a:r>
              <a:rPr lang="es-AR" dirty="0" smtClean="0">
                <a:solidFill>
                  <a:srgbClr val="C00000"/>
                </a:solidFill>
              </a:rPr>
              <a:t>atributo</a:t>
            </a:r>
            <a:r>
              <a:rPr lang="es-AR" dirty="0" smtClean="0">
                <a:solidFill>
                  <a:schemeClr val="tx1"/>
                </a:solidFill>
              </a:rPr>
              <a:t>   </a:t>
            </a:r>
            <a:endParaRPr lang="es-AR" dirty="0">
              <a:solidFill>
                <a:schemeClr val="tx1"/>
              </a:solidFill>
            </a:endParaRPr>
          </a:p>
        </p:txBody>
      </p:sp>
      <p:graphicFrame>
        <p:nvGraphicFramePr>
          <p:cNvPr id="8" name="7 Tabla"/>
          <p:cNvGraphicFramePr>
            <a:graphicFrameLocks noGrp="1"/>
          </p:cNvGraphicFramePr>
          <p:nvPr/>
        </p:nvGraphicFramePr>
        <p:xfrm>
          <a:off x="350140" y="2125493"/>
          <a:ext cx="4032449" cy="1739343"/>
        </p:xfrm>
        <a:graphic>
          <a:graphicData uri="http://schemas.openxmlformats.org/drawingml/2006/table">
            <a:tbl>
              <a:tblPr/>
              <a:tblGrid>
                <a:gridCol w="957258"/>
                <a:gridCol w="957258"/>
                <a:gridCol w="957258"/>
                <a:gridCol w="1160675"/>
              </a:tblGrid>
              <a:tr h="414046">
                <a:tc gridSpan="4">
                  <a:txBody>
                    <a:bodyPr/>
                    <a:lstStyle/>
                    <a:p>
                      <a:pPr algn="ctr" fontAlgn="b"/>
                      <a:r>
                        <a:rPr lang="es-AR" sz="1600" b="0" i="0" u="none" strike="noStrike" dirty="0">
                          <a:solidFill>
                            <a:schemeClr val="tx1"/>
                          </a:solidFill>
                          <a:latin typeface="Calibri"/>
                        </a:rPr>
                        <a:t>DATOS PERSONALES EMPLEADO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414046">
                <a:tc>
                  <a:txBody>
                    <a:bodyPr/>
                    <a:lstStyle/>
                    <a:p>
                      <a:pPr algn="ctr" fontAlgn="b"/>
                      <a:r>
                        <a:rPr lang="es-AR" sz="1600" b="0" i="0" u="none" strike="noStrike">
                          <a:solidFill>
                            <a:schemeClr val="tx1"/>
                          </a:solidFill>
                          <a:latin typeface="Calibri"/>
                        </a:rPr>
                        <a:t>N° LEGAJO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chemeClr val="tx1"/>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chemeClr val="tx1"/>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chemeClr val="tx1"/>
                          </a:solidFill>
                          <a:latin typeface="Calibri"/>
                        </a:rPr>
                        <a:t>DIRECCIÓN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414046">
                <a:tc>
                  <a:txBody>
                    <a:bodyPr/>
                    <a:lstStyle/>
                    <a:p>
                      <a:pPr algn="ctr" fontAlgn="b"/>
                      <a:r>
                        <a:rPr lang="es-AR" sz="16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Peréz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Rivadavia 2314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4046">
                <a:tc>
                  <a:txBody>
                    <a:bodyPr/>
                    <a:lstStyle/>
                    <a:p>
                      <a:pPr algn="ctr" fontAlgn="b"/>
                      <a:r>
                        <a:rPr lang="es-AR" sz="16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Medrano 675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8 Rectángulo"/>
          <p:cNvSpPr/>
          <p:nvPr/>
        </p:nvSpPr>
        <p:spPr>
          <a:xfrm>
            <a:off x="4649821" y="2003620"/>
            <a:ext cx="4079132" cy="1161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AR" dirty="0" smtClean="0">
                <a:solidFill>
                  <a:sysClr val="windowText" lastClr="000000"/>
                </a:solidFill>
              </a:rPr>
              <a:t>Opciones de Súper llaves:</a:t>
            </a:r>
          </a:p>
          <a:p>
            <a:r>
              <a:rPr lang="es-AR" dirty="0" smtClean="0">
                <a:solidFill>
                  <a:sysClr val="windowText" lastClr="000000"/>
                </a:solidFill>
              </a:rPr>
              <a:t>N° de legajo</a:t>
            </a:r>
          </a:p>
          <a:p>
            <a:r>
              <a:rPr lang="es-AR" dirty="0" smtClean="0">
                <a:solidFill>
                  <a:sysClr val="windowText" lastClr="000000"/>
                </a:solidFill>
              </a:rPr>
              <a:t>N° de legajo – Nombre</a:t>
            </a:r>
          </a:p>
          <a:p>
            <a:r>
              <a:rPr lang="es-AR" dirty="0" smtClean="0">
                <a:solidFill>
                  <a:sysClr val="windowText" lastClr="000000"/>
                </a:solidFill>
              </a:rPr>
              <a:t>N° de legajo – Nombre – Apellido</a:t>
            </a:r>
          </a:p>
          <a:p>
            <a:r>
              <a:rPr lang="es-AR" dirty="0" smtClean="0">
                <a:solidFill>
                  <a:sysClr val="windowText" lastClr="000000"/>
                </a:solidFill>
              </a:rPr>
              <a:t>N° de legajo – Nombre – Apellido – Dirección - </a:t>
            </a:r>
            <a:endParaRPr lang="es-AR" dirty="0">
              <a:solidFill>
                <a:sysClr val="windowText" lastClr="000000"/>
              </a:solidFill>
            </a:endParaRPr>
          </a:p>
        </p:txBody>
      </p:sp>
      <p:sp>
        <p:nvSpPr>
          <p:cNvPr id="10" name="9 Llamada con línea 1"/>
          <p:cNvSpPr/>
          <p:nvPr/>
        </p:nvSpPr>
        <p:spPr>
          <a:xfrm>
            <a:off x="5519003" y="4221710"/>
            <a:ext cx="3456384" cy="792088"/>
          </a:xfrm>
          <a:prstGeom prst="borderCallout1">
            <a:avLst>
              <a:gd name="adj1" fmla="val 18750"/>
              <a:gd name="adj2" fmla="val -8333"/>
              <a:gd name="adj3" fmla="val 20507"/>
              <a:gd name="adj4" fmla="val -815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AR" dirty="0" smtClean="0"/>
              <a:t>Opciones de Llave candidata:</a:t>
            </a:r>
          </a:p>
          <a:p>
            <a:r>
              <a:rPr lang="es-AR" dirty="0" smtClean="0"/>
              <a:t>N° de legajo</a:t>
            </a:r>
          </a:p>
          <a:p>
            <a:endParaRPr lang="es-A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Tipos de llaves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Llave primaria: </a:t>
            </a:r>
            <a:r>
              <a:rPr lang="es-AR" dirty="0" smtClean="0"/>
              <a:t>una llave candidata seleccionada para identificar de modo único todos los otros valores de atributos en cualquier renglón. No puede contener entradas nulas.</a:t>
            </a:r>
            <a:endParaRPr lang="es-AR" dirty="0" smtClean="0">
              <a:solidFill>
                <a:srgbClr val="FFFF00"/>
              </a:solidFill>
            </a:endParaRPr>
          </a:p>
          <a:p>
            <a:endParaRPr lang="es-AR" dirty="0" smtClean="0"/>
          </a:p>
          <a:p>
            <a:pPr lvl="1"/>
            <a:r>
              <a:rPr lang="es-AR" dirty="0" smtClean="0"/>
              <a:t>La llave primaria exhibe </a:t>
            </a:r>
            <a:r>
              <a:rPr lang="es-AR" dirty="0" smtClean="0">
                <a:solidFill>
                  <a:schemeClr val="tx1"/>
                </a:solidFill>
              </a:rPr>
              <a:t>integridad de entidad</a:t>
            </a:r>
            <a:r>
              <a:rPr lang="es-AR" dirty="0" smtClean="0"/>
              <a:t>, es decir cada valor de una llave primaria dentro de una tabla debe ser único para asegurar que cada renglón sea identificado de manera única por la llave </a:t>
            </a:r>
            <a:r>
              <a:rPr lang="es-AR" dirty="0" err="1" smtClean="0"/>
              <a:t>primária</a:t>
            </a:r>
            <a:r>
              <a:rPr lang="es-AR" dirty="0" smtClean="0"/>
              <a:t>.</a:t>
            </a:r>
          </a:p>
          <a:p>
            <a:endParaRPr lang="es-AR" dirty="0" smtClean="0"/>
          </a:p>
          <a:p>
            <a:endParaRPr lang="es-AR" dirty="0" smtClean="0"/>
          </a:p>
          <a:p>
            <a:endParaRPr lang="es-AR" dirty="0" smtClean="0"/>
          </a:p>
          <a:p>
            <a:pPr algn="ctr"/>
            <a:r>
              <a:rPr lang="es-AR" dirty="0" smtClean="0">
                <a:solidFill>
                  <a:srgbClr val="C00000"/>
                </a:solidFill>
              </a:rPr>
              <a:t>Llave secundaria: </a:t>
            </a:r>
            <a:r>
              <a:rPr lang="es-AR" dirty="0" smtClean="0"/>
              <a:t>es aquella que se usa estrictamente para fines de recuperación de datos. No es necesariamente un resultado único.</a:t>
            </a:r>
          </a:p>
          <a:p>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13" name="12 Rectángulo redondeado"/>
          <p:cNvSpPr/>
          <p:nvPr/>
        </p:nvSpPr>
        <p:spPr>
          <a:xfrm>
            <a:off x="5322724" y="843063"/>
            <a:ext cx="2520280" cy="45969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solidFill>
                  <a:schemeClr val="tx1"/>
                </a:solidFill>
              </a:rPr>
              <a:t> Columna = </a:t>
            </a:r>
            <a:r>
              <a:rPr lang="es-AR" dirty="0" smtClean="0">
                <a:solidFill>
                  <a:srgbClr val="C00000"/>
                </a:solidFill>
              </a:rPr>
              <a:t>atributo</a:t>
            </a:r>
            <a:r>
              <a:rPr lang="es-AR" dirty="0" smtClean="0">
                <a:solidFill>
                  <a:schemeClr val="tx1"/>
                </a:solidFill>
              </a:rPr>
              <a:t>   </a:t>
            </a:r>
            <a:endParaRPr lang="es-AR"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Ejemplo de llave secundaria</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t>Supongamos que queremos recuperar la clave se seguridad de un cliente de una página de internet. </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1227207" y="2139135"/>
          <a:ext cx="5544615" cy="1440160"/>
        </p:xfrm>
        <a:graphic>
          <a:graphicData uri="http://schemas.openxmlformats.org/drawingml/2006/table">
            <a:tbl>
              <a:tblPr/>
              <a:tblGrid>
                <a:gridCol w="1316229"/>
                <a:gridCol w="1316229"/>
                <a:gridCol w="1316229"/>
                <a:gridCol w="1595928"/>
              </a:tblGrid>
              <a:tr h="360040">
                <a:tc gridSpan="4">
                  <a:txBody>
                    <a:bodyPr/>
                    <a:lstStyle/>
                    <a:p>
                      <a:pPr algn="ctr" fontAlgn="b"/>
                      <a:r>
                        <a:rPr lang="es-AR" sz="1800" b="0" i="0" u="none" strike="noStrike" dirty="0">
                          <a:solidFill>
                            <a:srgbClr val="C00000"/>
                          </a:solidFill>
                          <a:latin typeface="Calibri"/>
                        </a:rPr>
                        <a:t>Clientes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360040">
                <a:tc>
                  <a:txBody>
                    <a:bodyPr/>
                    <a:lstStyle/>
                    <a:p>
                      <a:pPr algn="ctr" fontAlgn="b"/>
                      <a:r>
                        <a:rPr lang="es-AR" sz="1800" b="0" i="0" u="none" strike="noStrike" dirty="0">
                          <a:solidFill>
                            <a:srgbClr val="C00000"/>
                          </a:solidFill>
                          <a:latin typeface="Calibri"/>
                        </a:rPr>
                        <a:t>N° Socio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dirty="0">
                          <a:solidFill>
                            <a:srgbClr val="C000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dirty="0">
                          <a:solidFill>
                            <a:srgbClr val="C000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dirty="0">
                          <a:solidFill>
                            <a:srgbClr val="C00000"/>
                          </a:solidFill>
                          <a:latin typeface="Calibri"/>
                        </a:rPr>
                        <a:t>CLAVE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60040">
                <a:tc>
                  <a:txBody>
                    <a:bodyPr/>
                    <a:lstStyle/>
                    <a:p>
                      <a:pPr algn="ctr" fontAlgn="b"/>
                      <a:r>
                        <a:rPr lang="es-AR" sz="18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err="1">
                          <a:solidFill>
                            <a:srgbClr val="000000"/>
                          </a:solidFill>
                          <a:latin typeface="Calibri"/>
                        </a:rPr>
                        <a:t>Peréz</a:t>
                      </a:r>
                      <a:endParaRPr lang="es-AR"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12345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0040">
                <a:tc>
                  <a:txBody>
                    <a:bodyPr/>
                    <a:lstStyle/>
                    <a:p>
                      <a:pPr algn="ctr" fontAlgn="b"/>
                      <a:r>
                        <a:rPr lang="es-AR" sz="1800" b="0" i="0" u="none" strike="noStrike" dirty="0">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43215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7 Llamada con línea 1"/>
          <p:cNvSpPr/>
          <p:nvPr/>
        </p:nvSpPr>
        <p:spPr>
          <a:xfrm>
            <a:off x="219095" y="3939335"/>
            <a:ext cx="2160240" cy="684546"/>
          </a:xfrm>
          <a:prstGeom prst="borderCallout1">
            <a:avLst>
              <a:gd name="adj1" fmla="val -9772"/>
              <a:gd name="adj2" fmla="val 65081"/>
              <a:gd name="adj3" fmla="val -37552"/>
              <a:gd name="adj4" fmla="val 674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smtClean="0"/>
              <a:t>N° de socio podría ser la llave primaria</a:t>
            </a:r>
            <a:endParaRPr lang="es-AR" dirty="0"/>
          </a:p>
        </p:txBody>
      </p:sp>
      <p:sp>
        <p:nvSpPr>
          <p:cNvPr id="9" name="8 Llamada con línea 1"/>
          <p:cNvSpPr/>
          <p:nvPr/>
        </p:nvSpPr>
        <p:spPr>
          <a:xfrm>
            <a:off x="6723068" y="4176408"/>
            <a:ext cx="2232248" cy="739303"/>
          </a:xfrm>
          <a:prstGeom prst="borderCallout1">
            <a:avLst>
              <a:gd name="adj1" fmla="val 11310"/>
              <a:gd name="adj2" fmla="val -9165"/>
              <a:gd name="adj3" fmla="val -42393"/>
              <a:gd name="adj4" fmla="val -9331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smtClean="0"/>
              <a:t>Ojo pues el resultado no es necesariamente  único</a:t>
            </a:r>
            <a:endParaRPr lang="es-AR" dirty="0"/>
          </a:p>
        </p:txBody>
      </p:sp>
      <p:sp>
        <p:nvSpPr>
          <p:cNvPr id="10" name="9 Cerrar llave"/>
          <p:cNvSpPr/>
          <p:nvPr/>
        </p:nvSpPr>
        <p:spPr>
          <a:xfrm rot="5400000">
            <a:off x="3714838" y="2540549"/>
            <a:ext cx="303206" cy="2511366"/>
          </a:xfrm>
          <a:prstGeom prst="rightBrace">
            <a:avLst>
              <a:gd name="adj1" fmla="val 8333"/>
              <a:gd name="adj2" fmla="val 50516"/>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AR"/>
          </a:p>
        </p:txBody>
      </p:sp>
      <p:sp>
        <p:nvSpPr>
          <p:cNvPr id="11" name="10 Llamada con línea 1"/>
          <p:cNvSpPr/>
          <p:nvPr/>
        </p:nvSpPr>
        <p:spPr>
          <a:xfrm>
            <a:off x="2990512" y="4156954"/>
            <a:ext cx="2232248" cy="881974"/>
          </a:xfrm>
          <a:prstGeom prst="borderCallout1">
            <a:avLst>
              <a:gd name="adj1" fmla="val -6051"/>
              <a:gd name="adj2" fmla="val 12597"/>
              <a:gd name="adj3" fmla="val -23911"/>
              <a:gd name="adj4" fmla="val 88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Los atributos nombre y apellido, podrían conformar la clave secundaria.</a:t>
            </a:r>
            <a:endParaRPr lang="es-A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Llave foránea</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Es un atributo (o combinación de atributos) que se deben corresponder con la llave primaria en otra tabla.</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646001" y="2147636"/>
          <a:ext cx="3672407" cy="1685337"/>
        </p:xfrm>
        <a:graphic>
          <a:graphicData uri="http://schemas.openxmlformats.org/drawingml/2006/table">
            <a:tbl>
              <a:tblPr/>
              <a:tblGrid>
                <a:gridCol w="871788"/>
                <a:gridCol w="871788"/>
                <a:gridCol w="871788"/>
                <a:gridCol w="1057043"/>
              </a:tblGrid>
              <a:tr h="396044">
                <a:tc gridSpan="4">
                  <a:txBody>
                    <a:bodyPr/>
                    <a:lstStyle/>
                    <a:p>
                      <a:pPr algn="ctr" fontAlgn="b"/>
                      <a:r>
                        <a:rPr lang="es-AR" sz="1600" b="0" i="0" u="none" strike="noStrike" dirty="0">
                          <a:solidFill>
                            <a:srgbClr val="C00000"/>
                          </a:solidFill>
                          <a:latin typeface="Calibri"/>
                        </a:rPr>
                        <a:t>DATOS PERSONALES EMPLEADO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396044">
                <a:tc>
                  <a:txBody>
                    <a:bodyPr/>
                    <a:lstStyle/>
                    <a:p>
                      <a:pPr algn="ctr" fontAlgn="b"/>
                      <a:r>
                        <a:rPr lang="es-AR" sz="1600" b="0" i="0" u="none" strike="noStrike">
                          <a:solidFill>
                            <a:srgbClr val="C00000"/>
                          </a:solidFill>
                          <a:latin typeface="Calibri"/>
                        </a:rPr>
                        <a:t>N° LEGAJO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a:solidFill>
                            <a:srgbClr val="C000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smtClean="0">
                          <a:solidFill>
                            <a:srgbClr val="C00000"/>
                          </a:solidFill>
                          <a:latin typeface="Calibri"/>
                        </a:rPr>
                        <a:t>APELLIDO</a:t>
                      </a:r>
                      <a:endParaRPr lang="es-AR" sz="1600" b="0" i="0" u="none" strike="noStrike" dirty="0">
                        <a:solidFill>
                          <a:srgbClr val="C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smtClean="0">
                          <a:solidFill>
                            <a:srgbClr val="C00000"/>
                          </a:solidFill>
                          <a:latin typeface="Calibri"/>
                        </a:rPr>
                        <a:t>Clave</a:t>
                      </a:r>
                      <a:r>
                        <a:rPr lang="es-AR" sz="1600" b="0" i="0" u="none" strike="noStrike" baseline="0" dirty="0" smtClean="0">
                          <a:solidFill>
                            <a:srgbClr val="C00000"/>
                          </a:solidFill>
                          <a:latin typeface="Calibri"/>
                        </a:rPr>
                        <a:t> Sector</a:t>
                      </a:r>
                      <a:endParaRPr lang="es-AR" sz="1600" b="0" i="0" u="none" strike="noStrike" dirty="0">
                        <a:solidFill>
                          <a:srgbClr val="C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96044">
                <a:tc>
                  <a:txBody>
                    <a:bodyPr/>
                    <a:lstStyle/>
                    <a:p>
                      <a:pPr algn="ctr" fontAlgn="b"/>
                      <a:r>
                        <a:rPr lang="es-AR" sz="16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Peréz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96044">
                <a:tc>
                  <a:txBody>
                    <a:bodyPr/>
                    <a:lstStyle/>
                    <a:p>
                      <a:pPr algn="ctr" fontAlgn="b"/>
                      <a:r>
                        <a:rPr lang="es-AR" sz="16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8" name="7 Tabla"/>
          <p:cNvGraphicFramePr>
            <a:graphicFrameLocks noGrp="1"/>
          </p:cNvGraphicFramePr>
          <p:nvPr/>
        </p:nvGraphicFramePr>
        <p:xfrm>
          <a:off x="5542545" y="3515788"/>
          <a:ext cx="2520280" cy="1440159"/>
        </p:xfrm>
        <a:graphic>
          <a:graphicData uri="http://schemas.openxmlformats.org/drawingml/2006/table">
            <a:tbl>
              <a:tblPr/>
              <a:tblGrid>
                <a:gridCol w="1300357"/>
                <a:gridCol w="1219923"/>
              </a:tblGrid>
              <a:tr h="285180">
                <a:tc gridSpan="2">
                  <a:txBody>
                    <a:bodyPr/>
                    <a:lstStyle/>
                    <a:p>
                      <a:pPr algn="ctr" fontAlgn="b"/>
                      <a:r>
                        <a:rPr lang="es-AR" sz="1400" b="0" i="0" u="none" strike="noStrike" dirty="0">
                          <a:solidFill>
                            <a:srgbClr val="C00000"/>
                          </a:solidFill>
                          <a:latin typeface="Calibri"/>
                        </a:rPr>
                        <a:t>DEPARTAMENTOS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r>
              <a:tr h="285180">
                <a:tc>
                  <a:txBody>
                    <a:bodyPr/>
                    <a:lstStyle/>
                    <a:p>
                      <a:pPr algn="ctr" fontAlgn="b"/>
                      <a:r>
                        <a:rPr lang="es-AR" sz="1400" b="0" i="0" u="none" strike="noStrike">
                          <a:solidFill>
                            <a:srgbClr val="C00000"/>
                          </a:solidFill>
                          <a:latin typeface="Calibri"/>
                        </a:rPr>
                        <a:t>Clave sector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400" b="0" i="0" u="none" strike="noStrike" dirty="0">
                          <a:solidFill>
                            <a:srgbClr val="C00000"/>
                          </a:solidFill>
                          <a:latin typeface="Calibri"/>
                        </a:rPr>
                        <a:t>SECTOR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285180">
                <a:tc>
                  <a:txBody>
                    <a:bodyPr/>
                    <a:lstStyle/>
                    <a:p>
                      <a:pPr algn="ctr" fontAlgn="b"/>
                      <a:r>
                        <a:rPr lang="es-AR" sz="1400" b="0"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latin typeface="Calibri"/>
                        </a:rPr>
                        <a:t>INGENIERIA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5180">
                <a:tc>
                  <a:txBody>
                    <a:bodyPr/>
                    <a:lstStyle/>
                    <a:p>
                      <a:pPr algn="ctr" fontAlgn="b"/>
                      <a:r>
                        <a:rPr lang="es-AR" sz="1400" b="0" i="0" u="none" strike="noStrike">
                          <a:solidFill>
                            <a:srgbClr val="000000"/>
                          </a:solidFill>
                          <a:latin typeface="Calibri"/>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latin typeface="Calibri"/>
                        </a:rPr>
                        <a:t>PRODUCCIÓN</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9439">
                <a:tc>
                  <a:txBody>
                    <a:bodyPr/>
                    <a:lstStyle/>
                    <a:p>
                      <a:pPr algn="ctr" fontAlgn="b"/>
                      <a:r>
                        <a:rPr lang="es-AR" sz="1400" b="0" i="0" u="none" strike="noStrike">
                          <a:solidFill>
                            <a:srgbClr val="000000"/>
                          </a:solidFill>
                          <a:latin typeface="Calibri"/>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dirty="0">
                          <a:solidFill>
                            <a:srgbClr val="000000"/>
                          </a:solidFill>
                          <a:latin typeface="Calibri"/>
                        </a:rPr>
                        <a:t>COMPRAS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8 Llamada con línea 1"/>
          <p:cNvSpPr/>
          <p:nvPr/>
        </p:nvSpPr>
        <p:spPr>
          <a:xfrm>
            <a:off x="718009" y="4523900"/>
            <a:ext cx="2304256" cy="504056"/>
          </a:xfrm>
          <a:prstGeom prst="borderCallout1">
            <a:avLst>
              <a:gd name="adj1" fmla="val -136668"/>
              <a:gd name="adj2" fmla="val 128078"/>
              <a:gd name="adj3" fmla="val -6811"/>
              <a:gd name="adj4" fmla="val 10186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smtClean="0"/>
              <a:t>Clave foránea en está tabla</a:t>
            </a:r>
            <a:endParaRPr lang="es-AR" dirty="0"/>
          </a:p>
        </p:txBody>
      </p:sp>
      <p:sp>
        <p:nvSpPr>
          <p:cNvPr id="10" name="9 Llamada con línea 1"/>
          <p:cNvSpPr/>
          <p:nvPr/>
        </p:nvSpPr>
        <p:spPr>
          <a:xfrm>
            <a:off x="5758569" y="2075628"/>
            <a:ext cx="2304256" cy="504056"/>
          </a:xfrm>
          <a:prstGeom prst="borderCallout1">
            <a:avLst>
              <a:gd name="adj1" fmla="val 115124"/>
              <a:gd name="adj2" fmla="val 40651"/>
              <a:gd name="adj3" fmla="val 276684"/>
              <a:gd name="adj4" fmla="val 2380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smtClean="0"/>
              <a:t>Clave primaria en está tabla</a:t>
            </a:r>
            <a:endParaRPr lang="es-AR" dirty="0"/>
          </a:p>
        </p:txBody>
      </p:sp>
      <p:cxnSp>
        <p:nvCxnSpPr>
          <p:cNvPr id="11" name="10 Conector angular"/>
          <p:cNvCxnSpPr/>
          <p:nvPr/>
        </p:nvCxnSpPr>
        <p:spPr>
          <a:xfrm>
            <a:off x="4174393" y="2723700"/>
            <a:ext cx="1368152" cy="1296144"/>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6125746"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Reglas de integridad – Integridad de entidad</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t>Todas las entradas de llave primaria son únicas y ninguna parte de una llave primaria puede ser nula.</a:t>
            </a: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4 Marcador de contenido"/>
          <p:cNvGraphicFramePr>
            <a:graphicFrameLocks/>
          </p:cNvGraphicFramePr>
          <p:nvPr/>
        </p:nvGraphicFramePr>
        <p:xfrm>
          <a:off x="1040715" y="2235741"/>
          <a:ext cx="5134941" cy="1833660"/>
        </p:xfrm>
        <a:graphic>
          <a:graphicData uri="http://schemas.openxmlformats.org/drawingml/2006/table">
            <a:tbl>
              <a:tblPr/>
              <a:tblGrid>
                <a:gridCol w="1218977"/>
                <a:gridCol w="1218977"/>
                <a:gridCol w="1218977"/>
                <a:gridCol w="1478010"/>
              </a:tblGrid>
              <a:tr h="366732">
                <a:tc gridSpan="4">
                  <a:txBody>
                    <a:bodyPr/>
                    <a:lstStyle/>
                    <a:p>
                      <a:pPr algn="ctr" fontAlgn="b"/>
                      <a:r>
                        <a:rPr lang="es-AR" sz="2000" b="0" i="0" u="none" strike="noStrike" dirty="0">
                          <a:solidFill>
                            <a:srgbClr val="FFFF00"/>
                          </a:solidFill>
                          <a:latin typeface="Calibri"/>
                        </a:rPr>
                        <a:t>DATOS PERSONALES EMPLEADO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366732">
                <a:tc>
                  <a:txBody>
                    <a:bodyPr/>
                    <a:lstStyle/>
                    <a:p>
                      <a:pPr algn="ctr" fontAlgn="b"/>
                      <a:r>
                        <a:rPr lang="es-AR" sz="2000" b="0" i="0" u="none" strike="noStrike">
                          <a:solidFill>
                            <a:srgbClr val="FFFF00"/>
                          </a:solidFill>
                          <a:latin typeface="Calibri"/>
                        </a:rPr>
                        <a:t>N° LEGAJO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2000" b="0" i="0" u="none" strike="noStrike">
                          <a:solidFill>
                            <a:srgbClr val="FFFF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2000" b="0" i="0" u="none" strike="noStrike">
                          <a:solidFill>
                            <a:srgbClr val="FFFF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2000" b="0" i="0" u="none" strike="noStrike">
                          <a:solidFill>
                            <a:srgbClr val="FFFF00"/>
                          </a:solidFill>
                          <a:latin typeface="Calibri"/>
                        </a:rPr>
                        <a:t>SECTOR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r>
              <a:tr h="366732">
                <a:tc>
                  <a:txBody>
                    <a:bodyPr/>
                    <a:lstStyle/>
                    <a:p>
                      <a:pPr algn="ctr" fontAlgn="b"/>
                      <a:r>
                        <a:rPr lang="es-AR" sz="20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2000" b="0" i="0" u="none" strike="noStrike">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2000" b="0" i="0" u="none" strike="noStrike">
                          <a:solidFill>
                            <a:srgbClr val="000000"/>
                          </a:solidFill>
                          <a:latin typeface="Calibri"/>
                        </a:rPr>
                        <a:t>Peréz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20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6732">
                <a:tc>
                  <a:txBody>
                    <a:bodyPr/>
                    <a:lstStyle/>
                    <a:p>
                      <a:pPr algn="ctr" fontAlgn="b"/>
                      <a:r>
                        <a:rPr lang="es-AR" sz="20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2000" b="0" i="0" u="none" strike="noStrike">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20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20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6732">
                <a:tc>
                  <a:txBody>
                    <a:bodyPr/>
                    <a:lstStyle/>
                    <a:p>
                      <a:pPr algn="ctr" fontAlgn="b"/>
                      <a:r>
                        <a:rPr lang="es-AR" sz="2000" b="0" i="0" u="none" strike="noStrike" dirty="0">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2000" b="0" i="0" u="none" strike="noStrike">
                          <a:solidFill>
                            <a:srgbClr val="000000"/>
                          </a:solidFill>
                          <a:latin typeface="Calibri"/>
                        </a:rPr>
                        <a:t>Elida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20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20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7 Llamada con línea 1"/>
          <p:cNvSpPr/>
          <p:nvPr/>
        </p:nvSpPr>
        <p:spPr>
          <a:xfrm>
            <a:off x="2146104" y="4330458"/>
            <a:ext cx="4449250" cy="682529"/>
          </a:xfrm>
          <a:prstGeom prst="borderCallout1">
            <a:avLst>
              <a:gd name="adj1" fmla="val 18750"/>
              <a:gd name="adj2" fmla="val -1617"/>
              <a:gd name="adj3" fmla="val -37111"/>
              <a:gd name="adj4" fmla="val -1146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sz="2000" dirty="0" smtClean="0"/>
              <a:t>Todos los valores son consecutivos y no hay valores nulos</a:t>
            </a:r>
            <a:endParaRPr lang="es-A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8" y="809625"/>
            <a:ext cx="6625099"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Reglas de </a:t>
            </a:r>
            <a:r>
              <a:rPr lang="es-AR" sz="2400" dirty="0" smtClean="0"/>
              <a:t>identidad</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buNone/>
            </a:pPr>
            <a:r>
              <a:rPr lang="es-AR" dirty="0" smtClean="0"/>
              <a:t>Una llave foránea puede tener ya sea una entrada nula, mientras no sea parte de la llave primaria de una tabla con la que está relacionada.</a:t>
            </a:r>
          </a:p>
          <a:p>
            <a:pPr>
              <a:buNone/>
            </a:pPr>
            <a:r>
              <a:rPr lang="es-AR" dirty="0" smtClean="0"/>
              <a:t>Es posible que un atributo no tenga un valor correspondiente, pero será imposible que tenga una entrada invalida.</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648072" y="2587280"/>
          <a:ext cx="3960440" cy="1656183"/>
        </p:xfrm>
        <a:graphic>
          <a:graphicData uri="http://schemas.openxmlformats.org/drawingml/2006/table">
            <a:tbl>
              <a:tblPr/>
              <a:tblGrid>
                <a:gridCol w="940164"/>
                <a:gridCol w="940164"/>
                <a:gridCol w="940164"/>
                <a:gridCol w="1139948"/>
              </a:tblGrid>
              <a:tr h="389193">
                <a:tc gridSpan="4">
                  <a:txBody>
                    <a:bodyPr/>
                    <a:lstStyle/>
                    <a:p>
                      <a:pPr algn="ctr" fontAlgn="b"/>
                      <a:r>
                        <a:rPr lang="es-AR" sz="1600" b="0" i="0" u="none" strike="noStrike" dirty="0">
                          <a:solidFill>
                            <a:srgbClr val="FFFF00"/>
                          </a:solidFill>
                          <a:latin typeface="Calibri"/>
                        </a:rPr>
                        <a:t>DATOS PERSONALES EMPLEADO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488604">
                <a:tc>
                  <a:txBody>
                    <a:bodyPr/>
                    <a:lstStyle/>
                    <a:p>
                      <a:pPr algn="ctr" fontAlgn="b"/>
                      <a:r>
                        <a:rPr lang="es-AR" sz="1600" b="0" i="0" u="none" strike="noStrike">
                          <a:solidFill>
                            <a:srgbClr val="FFFF00"/>
                          </a:solidFill>
                          <a:latin typeface="Calibri"/>
                        </a:rPr>
                        <a:t>N° LEGAJO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dirty="0" smtClean="0">
                          <a:solidFill>
                            <a:srgbClr val="FFFF00"/>
                          </a:solidFill>
                          <a:latin typeface="Calibri"/>
                        </a:rPr>
                        <a:t>Clave</a:t>
                      </a:r>
                      <a:r>
                        <a:rPr lang="es-AR" sz="1600" b="0" i="0" u="none" strike="noStrike" baseline="0" dirty="0" smtClean="0">
                          <a:solidFill>
                            <a:srgbClr val="FFFF00"/>
                          </a:solidFill>
                          <a:latin typeface="Calibri"/>
                        </a:rPr>
                        <a:t> sector</a:t>
                      </a:r>
                      <a:endParaRPr lang="es-AR" sz="1600" b="0" i="0" u="none" strike="noStrike" dirty="0">
                        <a:solidFill>
                          <a:srgbClr val="FFFF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r>
              <a:tr h="389193">
                <a:tc>
                  <a:txBody>
                    <a:bodyPr/>
                    <a:lstStyle/>
                    <a:p>
                      <a:pPr algn="ctr" fontAlgn="b"/>
                      <a:r>
                        <a:rPr lang="es-AR" sz="16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Peréz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89193">
                <a:tc>
                  <a:txBody>
                    <a:bodyPr/>
                    <a:lstStyle/>
                    <a:p>
                      <a:pPr algn="ctr" fontAlgn="b"/>
                      <a:r>
                        <a:rPr lang="es-AR" sz="16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8" name="7 Tabla"/>
          <p:cNvGraphicFramePr>
            <a:graphicFrameLocks noGrp="1"/>
          </p:cNvGraphicFramePr>
          <p:nvPr/>
        </p:nvGraphicFramePr>
        <p:xfrm>
          <a:off x="5760640" y="3019328"/>
          <a:ext cx="2438772" cy="1610097"/>
        </p:xfrm>
        <a:graphic>
          <a:graphicData uri="http://schemas.openxmlformats.org/drawingml/2006/table">
            <a:tbl>
              <a:tblPr/>
              <a:tblGrid>
                <a:gridCol w="1258303"/>
                <a:gridCol w="1180469"/>
              </a:tblGrid>
              <a:tr h="318831">
                <a:tc gridSpan="2">
                  <a:txBody>
                    <a:bodyPr/>
                    <a:lstStyle/>
                    <a:p>
                      <a:pPr algn="ctr" fontAlgn="b"/>
                      <a:r>
                        <a:rPr lang="es-AR" sz="1600" b="0" i="0" u="none" strike="noStrike" dirty="0">
                          <a:solidFill>
                            <a:srgbClr val="FFFF00"/>
                          </a:solidFill>
                          <a:latin typeface="Calibri"/>
                        </a:rPr>
                        <a:t>DEPARTAMENTOS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s-AR"/>
                    </a:p>
                  </a:txBody>
                  <a:tcPr/>
                </a:tc>
              </a:tr>
              <a:tr h="318831">
                <a:tc>
                  <a:txBody>
                    <a:bodyPr/>
                    <a:lstStyle/>
                    <a:p>
                      <a:pPr algn="ctr" fontAlgn="b"/>
                      <a:r>
                        <a:rPr lang="es-AR" sz="1600" b="0" i="0" u="none" strike="noStrike">
                          <a:solidFill>
                            <a:srgbClr val="FFFF00"/>
                          </a:solidFill>
                          <a:latin typeface="Calibri"/>
                        </a:rPr>
                        <a:t>Clave sector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SECTOR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r>
              <a:tr h="318831">
                <a:tc>
                  <a:txBody>
                    <a:bodyPr/>
                    <a:lstStyle/>
                    <a:p>
                      <a:pPr algn="ctr" fontAlgn="b"/>
                      <a:r>
                        <a:rPr lang="es-AR" sz="1600" b="0"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INGENIERIA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8831">
                <a:tc>
                  <a:txBody>
                    <a:bodyPr/>
                    <a:lstStyle/>
                    <a:p>
                      <a:pPr algn="ctr" fontAlgn="b"/>
                      <a:r>
                        <a:rPr lang="es-AR" sz="1600" b="0" i="0" u="none" strike="noStrike">
                          <a:solidFill>
                            <a:srgbClr val="000000"/>
                          </a:solidFill>
                          <a:latin typeface="Calibri"/>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PRODUCCIÓN</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4773">
                <a:tc>
                  <a:txBody>
                    <a:bodyPr/>
                    <a:lstStyle/>
                    <a:p>
                      <a:pPr algn="ctr" fontAlgn="b"/>
                      <a:r>
                        <a:rPr lang="es-AR" sz="1600" b="0" i="0" u="none" strike="noStrike">
                          <a:solidFill>
                            <a:srgbClr val="000000"/>
                          </a:solidFill>
                          <a:latin typeface="Calibri"/>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COMPRAS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9" name="8 Llamada con línea 1"/>
          <p:cNvSpPr/>
          <p:nvPr/>
        </p:nvSpPr>
        <p:spPr>
          <a:xfrm>
            <a:off x="0" y="4459488"/>
            <a:ext cx="5472608" cy="684012"/>
          </a:xfrm>
          <a:prstGeom prst="borderCallout1">
            <a:avLst>
              <a:gd name="adj1" fmla="val -2094"/>
              <a:gd name="adj2" fmla="val 78851"/>
              <a:gd name="adj3" fmla="val -30797"/>
              <a:gd name="adj4" fmla="val 74005"/>
            </a:avLst>
          </a:prstGeom>
        </p:spPr>
        <p:style>
          <a:lnRef idx="1">
            <a:schemeClr val="accent3"/>
          </a:lnRef>
          <a:fillRef idx="2">
            <a:schemeClr val="accent3"/>
          </a:fillRef>
          <a:effectRef idx="1">
            <a:schemeClr val="accent3"/>
          </a:effectRef>
          <a:fontRef idx="minor">
            <a:schemeClr val="dk1"/>
          </a:fontRef>
        </p:style>
        <p:txBody>
          <a:bodyPr rtlCol="0" anchor="ctr"/>
          <a:lstStyle/>
          <a:p>
            <a:pPr>
              <a:buNone/>
            </a:pPr>
            <a:r>
              <a:rPr lang="es-AR" dirty="0" err="1" smtClean="0"/>
              <a:t>Ej</a:t>
            </a:r>
            <a:r>
              <a:rPr lang="es-AR" dirty="0" smtClean="0"/>
              <a:t>: Josefa aún está en el período de inducción de la empresa y no a sido asignada a ningún departamento.</a:t>
            </a:r>
            <a:endParaRPr lang="es-AR" dirty="0"/>
          </a:p>
        </p:txBody>
      </p:sp>
      <p:cxnSp>
        <p:nvCxnSpPr>
          <p:cNvPr id="10" name="9 Conector angular"/>
          <p:cNvCxnSpPr/>
          <p:nvPr/>
        </p:nvCxnSpPr>
        <p:spPr>
          <a:xfrm>
            <a:off x="4392488" y="3163344"/>
            <a:ext cx="1512168" cy="360040"/>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Operadores del algebra relacional</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t>Son operaciones que sirven para generar nuevas relaciones a partir de las existentes</a:t>
            </a:r>
          </a:p>
          <a:p>
            <a:endParaRPr lang="es-AR" dirty="0" smtClean="0"/>
          </a:p>
          <a:p>
            <a:pPr marL="971550" lvl="1" indent="-514350">
              <a:buFont typeface="+mj-lt"/>
              <a:buAutoNum type="arabicPeriod"/>
            </a:pPr>
            <a:r>
              <a:rPr lang="es-AR" dirty="0" smtClean="0">
                <a:solidFill>
                  <a:srgbClr val="C00000"/>
                </a:solidFill>
              </a:rPr>
              <a:t>Unión</a:t>
            </a:r>
          </a:p>
          <a:p>
            <a:pPr marL="971550" lvl="1" indent="-514350">
              <a:buFont typeface="+mj-lt"/>
              <a:buAutoNum type="arabicPeriod"/>
            </a:pPr>
            <a:r>
              <a:rPr lang="es-AR" dirty="0" smtClean="0"/>
              <a:t>Intersección</a:t>
            </a:r>
          </a:p>
          <a:p>
            <a:pPr marL="971550" lvl="1" indent="-514350">
              <a:buFont typeface="+mj-lt"/>
              <a:buAutoNum type="arabicPeriod"/>
            </a:pPr>
            <a:r>
              <a:rPr lang="es-AR" dirty="0" smtClean="0">
                <a:solidFill>
                  <a:srgbClr val="C00000"/>
                </a:solidFill>
              </a:rPr>
              <a:t>Diferencia</a:t>
            </a:r>
          </a:p>
          <a:p>
            <a:pPr marL="971550" lvl="1" indent="-514350">
              <a:buFont typeface="+mj-lt"/>
              <a:buAutoNum type="arabicPeriod"/>
            </a:pPr>
            <a:r>
              <a:rPr lang="es-AR" dirty="0" smtClean="0">
                <a:solidFill>
                  <a:srgbClr val="C00000"/>
                </a:solidFill>
              </a:rPr>
              <a:t>Producto</a:t>
            </a:r>
          </a:p>
          <a:p>
            <a:pPr marL="971550" lvl="1" indent="-514350">
              <a:buFont typeface="+mj-lt"/>
              <a:buAutoNum type="arabicPeriod"/>
            </a:pPr>
            <a:r>
              <a:rPr lang="es-AR" dirty="0" smtClean="0">
                <a:solidFill>
                  <a:srgbClr val="C00000"/>
                </a:solidFill>
              </a:rPr>
              <a:t>Selección</a:t>
            </a:r>
          </a:p>
          <a:p>
            <a:pPr marL="971550" lvl="1" indent="-514350">
              <a:buFont typeface="+mj-lt"/>
              <a:buAutoNum type="arabicPeriod"/>
            </a:pPr>
            <a:r>
              <a:rPr lang="es-AR" dirty="0" smtClean="0">
                <a:solidFill>
                  <a:srgbClr val="C00000"/>
                </a:solidFill>
              </a:rPr>
              <a:t>Proyección</a:t>
            </a:r>
          </a:p>
          <a:p>
            <a:pPr marL="971550" lvl="1" indent="-514350">
              <a:buFont typeface="+mj-lt"/>
              <a:buAutoNum type="arabicPeriod"/>
            </a:pPr>
            <a:r>
              <a:rPr lang="es-AR" dirty="0" smtClean="0"/>
              <a:t>Reunión</a:t>
            </a:r>
          </a:p>
          <a:p>
            <a:pPr marL="971550" lvl="1" indent="-514350">
              <a:buFont typeface="+mj-lt"/>
              <a:buAutoNum type="arabicPeriod"/>
            </a:pPr>
            <a:r>
              <a:rPr lang="es-AR" dirty="0" smtClean="0"/>
              <a:t>División</a:t>
            </a:r>
          </a:p>
          <a:p>
            <a:pPr marL="971550" lvl="1" indent="-514350">
              <a:buFont typeface="+mj-lt"/>
              <a:buAutoNum type="arabicPeriod"/>
            </a:pPr>
            <a:r>
              <a:rPr lang="es-AR" dirty="0" smtClean="0"/>
              <a:t>Asignación</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p:cNvSpPr/>
          <p:nvPr/>
        </p:nvSpPr>
        <p:spPr>
          <a:xfrm>
            <a:off x="5349774" y="2023353"/>
            <a:ext cx="3672408" cy="25421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1800" dirty="0" smtClean="0"/>
              <a:t>5 </a:t>
            </a:r>
            <a:r>
              <a:rPr lang="es-AR" sz="1800" dirty="0" smtClean="0"/>
              <a:t>son fundamentales </a:t>
            </a:r>
            <a:r>
              <a:rPr lang="es-AR" sz="1800" dirty="0" smtClean="0"/>
              <a:t>(es decir los cuatro restante se pueden expresar a partir de estos cinco</a:t>
            </a:r>
            <a:endParaRPr lang="es-AR" sz="1800" dirty="0"/>
          </a:p>
        </p:txBody>
      </p:sp>
      <p:cxnSp>
        <p:nvCxnSpPr>
          <p:cNvPr id="8" name="7 Conector recto"/>
          <p:cNvCxnSpPr/>
          <p:nvPr/>
        </p:nvCxnSpPr>
        <p:spPr>
          <a:xfrm>
            <a:off x="2685478" y="2407196"/>
            <a:ext cx="266429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8 Conector recto"/>
          <p:cNvCxnSpPr/>
          <p:nvPr/>
        </p:nvCxnSpPr>
        <p:spPr>
          <a:xfrm>
            <a:off x="3053346" y="2846401"/>
            <a:ext cx="22322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9 Conector recto"/>
          <p:cNvCxnSpPr/>
          <p:nvPr/>
        </p:nvCxnSpPr>
        <p:spPr>
          <a:xfrm>
            <a:off x="3052675" y="3049455"/>
            <a:ext cx="22322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10 Conector recto"/>
          <p:cNvCxnSpPr/>
          <p:nvPr/>
        </p:nvCxnSpPr>
        <p:spPr>
          <a:xfrm>
            <a:off x="3059832" y="3266151"/>
            <a:ext cx="216024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11 Conector recto"/>
          <p:cNvCxnSpPr/>
          <p:nvPr/>
        </p:nvCxnSpPr>
        <p:spPr>
          <a:xfrm>
            <a:off x="3099414" y="3488659"/>
            <a:ext cx="2088232"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1 .	Operador Unión - UNION</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t>Combina todos los renglones de dos tablas, excluyendo renglones duplicados. Las tablas deben tener las mismas características de atributo</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298315" y="2252965"/>
          <a:ext cx="8199252" cy="2741130"/>
        </p:xfrm>
        <a:graphic>
          <a:graphicData uri="http://schemas.openxmlformats.org/drawingml/2006/table">
            <a:tbl>
              <a:tblPr/>
              <a:tblGrid>
                <a:gridCol w="972020"/>
                <a:gridCol w="903404"/>
                <a:gridCol w="903404"/>
                <a:gridCol w="903404"/>
                <a:gridCol w="903404"/>
                <a:gridCol w="903404"/>
                <a:gridCol w="903404"/>
                <a:gridCol w="903404"/>
                <a:gridCol w="903404"/>
              </a:tblGrid>
              <a:tr h="274113">
                <a:tc gridSpan="4">
                  <a:txBody>
                    <a:bodyPr/>
                    <a:lstStyle/>
                    <a:p>
                      <a:pPr algn="ctr" fontAlgn="b"/>
                      <a:r>
                        <a:rPr lang="es-AR" sz="1500" b="0" i="0" u="none" strike="noStrike" dirty="0">
                          <a:solidFill>
                            <a:srgbClr val="C00000"/>
                          </a:solidFill>
                          <a:latin typeface="Calibri"/>
                        </a:rPr>
                        <a:t>DATOS PERSONALES EMPLEADO</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500" b="0" i="0" u="none" strike="noStrike">
                          <a:solidFill>
                            <a:srgbClr val="000000"/>
                          </a:solidFill>
                          <a:latin typeface="Calibri"/>
                        </a:rPr>
                        <a:t> </a:t>
                      </a:r>
                    </a:p>
                  </a:txBody>
                  <a:tcPr marL="7744" marR="7744" marT="7744"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a:noFill/>
                    </a:lnB>
                    <a:solidFill>
                      <a:srgbClr val="FFFFFF"/>
                    </a:solidFill>
                  </a:tcPr>
                </a:tc>
              </a:tr>
              <a:tr h="274113">
                <a:tc>
                  <a:txBody>
                    <a:bodyPr/>
                    <a:lstStyle/>
                    <a:p>
                      <a:pPr algn="ctr" fontAlgn="b"/>
                      <a:r>
                        <a:rPr lang="es-AR" sz="1500" b="0" i="0" u="none" strike="noStrike" dirty="0">
                          <a:solidFill>
                            <a:srgbClr val="C00000"/>
                          </a:solidFill>
                          <a:latin typeface="Calibri"/>
                        </a:rPr>
                        <a:t>N° LEGAJO</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500" b="0" i="0" u="none" strike="noStrike">
                          <a:solidFill>
                            <a:srgbClr val="C00000"/>
                          </a:solidFill>
                          <a:latin typeface="Calibri"/>
                        </a:rPr>
                        <a:t>NOMBRE</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500" b="0" i="0" u="none" strike="noStrike">
                          <a:solidFill>
                            <a:srgbClr val="C00000"/>
                          </a:solidFill>
                          <a:latin typeface="Calibri"/>
                        </a:rPr>
                        <a:t>APELLIDO</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500" b="0" i="0" u="none" strike="noStrike" dirty="0">
                          <a:solidFill>
                            <a:srgbClr val="C00000"/>
                          </a:solidFill>
                          <a:latin typeface="Calibri"/>
                        </a:rPr>
                        <a:t>Sueldo ($)</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s-AR" sz="1500" b="0" i="0" u="none" strike="noStrike">
                          <a:solidFill>
                            <a:srgbClr val="000000"/>
                          </a:solidFill>
                          <a:latin typeface="Calibri"/>
                        </a:rPr>
                        <a:t> </a:t>
                      </a:r>
                    </a:p>
                  </a:txBody>
                  <a:tcPr marL="7744" marR="7744" marT="7744"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274113">
                <a:tc>
                  <a:txBody>
                    <a:bodyPr/>
                    <a:lstStyle/>
                    <a:p>
                      <a:pPr algn="ctr" fontAlgn="b"/>
                      <a:r>
                        <a:rPr lang="es-AR" sz="1500" b="0" i="0" u="none" strike="noStrike">
                          <a:solidFill>
                            <a:srgbClr val="000000"/>
                          </a:solidFill>
                          <a:latin typeface="Calibri"/>
                        </a:rPr>
                        <a:t>23</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Juan</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Peréz</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2.000</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4">
                  <a:txBody>
                    <a:bodyPr/>
                    <a:lstStyle/>
                    <a:p>
                      <a:pPr algn="ctr" fontAlgn="b"/>
                      <a:r>
                        <a:rPr lang="es-AR" sz="1500" b="0" i="0" u="none" strike="noStrike" dirty="0">
                          <a:solidFill>
                            <a:srgbClr val="C00000"/>
                          </a:solidFill>
                          <a:latin typeface="Calibri"/>
                        </a:rPr>
                        <a:t>DATOS PERSONALES EMPLEADO</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274113">
                <a:tc>
                  <a:txBody>
                    <a:bodyPr/>
                    <a:lstStyle/>
                    <a:p>
                      <a:pPr algn="ctr" fontAlgn="b"/>
                      <a:r>
                        <a:rPr lang="es-AR" sz="1500" b="0" i="0" u="none" strike="noStrike">
                          <a:solidFill>
                            <a:srgbClr val="000000"/>
                          </a:solidFill>
                          <a:latin typeface="Calibri"/>
                        </a:rPr>
                        <a:t>24</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Josefa</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Gimenez</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5.000</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500" b="0" i="0" u="none" strike="noStrike">
                          <a:solidFill>
                            <a:srgbClr val="C00000"/>
                          </a:solidFill>
                          <a:latin typeface="Calibri"/>
                        </a:rPr>
                        <a:t>N° LEGAJO</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500" b="0" i="0" u="none" strike="noStrike" dirty="0">
                          <a:solidFill>
                            <a:srgbClr val="C00000"/>
                          </a:solidFill>
                          <a:latin typeface="Calibri"/>
                        </a:rPr>
                        <a:t>NOMBRE</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500" b="0" i="0" u="none" strike="noStrike" dirty="0">
                          <a:solidFill>
                            <a:srgbClr val="C00000"/>
                          </a:solidFill>
                          <a:latin typeface="Calibri"/>
                        </a:rPr>
                        <a:t>APELLIDO</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500" b="0" i="0" u="none" strike="noStrike" dirty="0">
                          <a:solidFill>
                            <a:srgbClr val="C00000"/>
                          </a:solidFill>
                          <a:latin typeface="Calibri"/>
                        </a:rPr>
                        <a:t>Sueldo ($)</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274113">
                <a:tc>
                  <a:txBody>
                    <a:bodyPr/>
                    <a:lstStyle/>
                    <a:p>
                      <a:pPr algn="l" fontAlgn="b"/>
                      <a:r>
                        <a:rPr lang="es-AR" sz="1500" b="0" i="0" u="none" strike="noStrike" dirty="0">
                          <a:solidFill>
                            <a:srgbClr val="000000"/>
                          </a:solidFill>
                          <a:latin typeface="Calibri"/>
                        </a:rPr>
                        <a:t> </a:t>
                      </a:r>
                    </a:p>
                  </a:txBody>
                  <a:tcPr marL="7744" marR="7744" marT="77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500" b="0" i="0" u="none" strike="noStrike">
                          <a:solidFill>
                            <a:srgbClr val="000000"/>
                          </a:solidFill>
                          <a:latin typeface="Calibri"/>
                        </a:rPr>
                        <a:t>23</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Juan</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Peréz</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2.000</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4113">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dirty="0">
                          <a:solidFill>
                            <a:srgbClr val="000000"/>
                          </a:solidFill>
                          <a:latin typeface="Calibri"/>
                        </a:rPr>
                        <a:t> </a:t>
                      </a:r>
                    </a:p>
                  </a:txBody>
                  <a:tcPr marL="7744" marR="7744" marT="7744"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500" b="0" i="0" u="none" strike="noStrike">
                          <a:solidFill>
                            <a:srgbClr val="000000"/>
                          </a:solidFill>
                          <a:latin typeface="Calibri"/>
                        </a:rPr>
                        <a:t>24</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Josefa</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Gimenez</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5.000</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4113">
                <a:tc gridSpan="4">
                  <a:txBody>
                    <a:bodyPr/>
                    <a:lstStyle/>
                    <a:p>
                      <a:pPr algn="ctr" fontAlgn="b"/>
                      <a:r>
                        <a:rPr lang="es-AR" sz="1500" b="0" i="0" u="none" strike="noStrike" dirty="0">
                          <a:solidFill>
                            <a:srgbClr val="C00000"/>
                          </a:solidFill>
                          <a:latin typeface="Calibri"/>
                        </a:rPr>
                        <a:t>DATOS PERSONALES EMPLEADO</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500" b="0" i="0" u="none" strike="noStrike">
                          <a:solidFill>
                            <a:srgbClr val="000000"/>
                          </a:solidFill>
                          <a:latin typeface="Calibri"/>
                        </a:rPr>
                        <a:t> </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500" b="0" i="0" u="none" strike="noStrike">
                          <a:solidFill>
                            <a:srgbClr val="000000"/>
                          </a:solidFill>
                          <a:latin typeface="Calibri"/>
                        </a:rPr>
                        <a:t>25</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Elida</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Gimenez</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16.000</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4113">
                <a:tc>
                  <a:txBody>
                    <a:bodyPr/>
                    <a:lstStyle/>
                    <a:p>
                      <a:pPr algn="ctr" fontAlgn="b"/>
                      <a:r>
                        <a:rPr lang="es-AR" sz="1500" b="0" i="0" u="none" strike="noStrike">
                          <a:solidFill>
                            <a:srgbClr val="C00000"/>
                          </a:solidFill>
                          <a:latin typeface="Calibri"/>
                        </a:rPr>
                        <a:t>N° LEGAJO</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500" b="0" i="0" u="none" strike="noStrike">
                          <a:solidFill>
                            <a:srgbClr val="C00000"/>
                          </a:solidFill>
                          <a:latin typeface="Calibri"/>
                        </a:rPr>
                        <a:t>NOMBRE</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500" b="0" i="0" u="none" strike="noStrike">
                          <a:solidFill>
                            <a:srgbClr val="C00000"/>
                          </a:solidFill>
                          <a:latin typeface="Calibri"/>
                        </a:rPr>
                        <a:t>APELLIDO</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500" b="0" i="0" u="none" strike="noStrike" dirty="0">
                          <a:solidFill>
                            <a:srgbClr val="C00000"/>
                          </a:solidFill>
                          <a:latin typeface="Calibri"/>
                        </a:rPr>
                        <a:t>Sueldo ($)</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s-AR" sz="1500" b="0" i="0" u="none" strike="noStrike" dirty="0">
                          <a:solidFill>
                            <a:srgbClr val="000000"/>
                          </a:solidFill>
                          <a:latin typeface="Calibri"/>
                        </a:rPr>
                        <a:t> </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500" b="0" i="0" u="none" strike="noStrike">
                          <a:solidFill>
                            <a:srgbClr val="000000"/>
                          </a:solidFill>
                          <a:latin typeface="Calibri"/>
                        </a:rPr>
                        <a:t>26</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José  </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Días</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13.000</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4113">
                <a:tc>
                  <a:txBody>
                    <a:bodyPr/>
                    <a:lstStyle/>
                    <a:p>
                      <a:pPr algn="ctr" fontAlgn="b"/>
                      <a:r>
                        <a:rPr lang="es-AR" sz="1500" b="0" i="0" u="none" strike="noStrike">
                          <a:solidFill>
                            <a:srgbClr val="000000"/>
                          </a:solidFill>
                          <a:latin typeface="Calibri"/>
                        </a:rPr>
                        <a:t>25</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Elida</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Gimenez</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16.000</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500" b="0" i="0" u="none" strike="noStrike" dirty="0">
                          <a:solidFill>
                            <a:srgbClr val="000000"/>
                          </a:solidFill>
                          <a:latin typeface="Calibri"/>
                        </a:rPr>
                        <a:t> </a:t>
                      </a:r>
                    </a:p>
                  </a:txBody>
                  <a:tcPr marL="7744" marR="7744" marT="77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274113">
                <a:tc>
                  <a:txBody>
                    <a:bodyPr/>
                    <a:lstStyle/>
                    <a:p>
                      <a:pPr algn="ctr" fontAlgn="b"/>
                      <a:r>
                        <a:rPr lang="es-AR" sz="1500" b="0" i="0" u="none" strike="noStrike">
                          <a:solidFill>
                            <a:srgbClr val="000000"/>
                          </a:solidFill>
                          <a:latin typeface="Calibri"/>
                        </a:rPr>
                        <a:t>26</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José  </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Días</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500" b="0" i="0" u="none" strike="noStrike">
                          <a:solidFill>
                            <a:srgbClr val="000000"/>
                          </a:solidFill>
                          <a:latin typeface="Calibri"/>
                        </a:rPr>
                        <a:t>13.000</a:t>
                      </a:r>
                    </a:p>
                  </a:txBody>
                  <a:tcPr marL="7744" marR="7744" marT="77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a:noFill/>
                    </a:lnB>
                    <a:solidFill>
                      <a:srgbClr val="FFFFFF"/>
                    </a:solidFill>
                  </a:tcPr>
                </a:tc>
                <a:tc>
                  <a:txBody>
                    <a:bodyPr/>
                    <a:lstStyle/>
                    <a:p>
                      <a:pPr algn="l" fontAlgn="b"/>
                      <a:r>
                        <a:rPr lang="es-AR" sz="1500" b="0" i="0" u="none" strike="noStrike">
                          <a:solidFill>
                            <a:srgbClr val="000000"/>
                          </a:solidFill>
                          <a:latin typeface="Calibri"/>
                        </a:rPr>
                        <a:t> </a:t>
                      </a:r>
                    </a:p>
                  </a:txBody>
                  <a:tcPr marL="7744" marR="7744" marT="7744" marB="0" anchor="b">
                    <a:lnL>
                      <a:noFill/>
                    </a:lnL>
                    <a:lnR>
                      <a:noFill/>
                    </a:lnR>
                    <a:lnT>
                      <a:noFill/>
                    </a:lnT>
                    <a:lnB>
                      <a:noFill/>
                    </a:lnB>
                    <a:solidFill>
                      <a:srgbClr val="FFFFFF"/>
                    </a:solidFill>
                  </a:tcPr>
                </a:tc>
                <a:tc>
                  <a:txBody>
                    <a:bodyPr/>
                    <a:lstStyle/>
                    <a:p>
                      <a:pPr algn="l" fontAlgn="b"/>
                      <a:r>
                        <a:rPr lang="es-AR" sz="1500" b="0" i="0" u="none" strike="noStrike" dirty="0">
                          <a:solidFill>
                            <a:srgbClr val="000000"/>
                          </a:solidFill>
                          <a:latin typeface="Calibri"/>
                        </a:rPr>
                        <a:t> </a:t>
                      </a:r>
                    </a:p>
                  </a:txBody>
                  <a:tcPr marL="7744" marR="7744" marT="7744" marB="0" anchor="b">
                    <a:lnL>
                      <a:noFill/>
                    </a:lnL>
                    <a:lnR>
                      <a:noFill/>
                    </a:lnR>
                    <a:lnT>
                      <a:noFill/>
                    </a:lnT>
                    <a:lnB>
                      <a:noFill/>
                    </a:lnB>
                    <a:solidFill>
                      <a:srgbClr val="FFFFFF"/>
                    </a:solidFill>
                  </a:tcPr>
                </a:tc>
                <a:tc>
                  <a:txBody>
                    <a:bodyPr/>
                    <a:lstStyle/>
                    <a:p>
                      <a:pPr algn="l" fontAlgn="b"/>
                      <a:r>
                        <a:rPr lang="es-AR" sz="1500" b="0" i="0" u="none" strike="noStrike" dirty="0">
                          <a:solidFill>
                            <a:srgbClr val="000000"/>
                          </a:solidFill>
                          <a:latin typeface="Calibri"/>
                        </a:rPr>
                        <a:t> </a:t>
                      </a:r>
                    </a:p>
                  </a:txBody>
                  <a:tcPr marL="7744" marR="7744" marT="7744" marB="0" anchor="b">
                    <a:lnL>
                      <a:noFill/>
                    </a:lnL>
                    <a:lnR>
                      <a:noFill/>
                    </a:lnR>
                    <a:lnT>
                      <a:noFill/>
                    </a:lnT>
                    <a:lnB>
                      <a:noFill/>
                    </a:lnB>
                    <a:solidFill>
                      <a:srgbClr val="FFFFFF"/>
                    </a:solidFill>
                  </a:tcPr>
                </a:tc>
              </a:tr>
            </a:tbl>
          </a:graphicData>
        </a:graphic>
      </p:graphicFrame>
      <p:sp>
        <p:nvSpPr>
          <p:cNvPr id="8" name="7 Llamada con línea 1"/>
          <p:cNvSpPr/>
          <p:nvPr/>
        </p:nvSpPr>
        <p:spPr>
          <a:xfrm>
            <a:off x="4111557" y="2146571"/>
            <a:ext cx="4852934" cy="557719"/>
          </a:xfrm>
          <a:prstGeom prst="borderCallout1">
            <a:avLst>
              <a:gd name="adj1" fmla="val 170151"/>
              <a:gd name="adj2" fmla="val 6087"/>
              <a:gd name="adj3" fmla="val 105764"/>
              <a:gd name="adj4" fmla="val 7914"/>
            </a:avLst>
          </a:prstGeom>
        </p:spPr>
        <p:style>
          <a:lnRef idx="1">
            <a:schemeClr val="accent3"/>
          </a:lnRef>
          <a:fillRef idx="2">
            <a:schemeClr val="accent3"/>
          </a:fillRef>
          <a:effectRef idx="1">
            <a:schemeClr val="accent3"/>
          </a:effectRef>
          <a:fontRef idx="minor">
            <a:schemeClr val="dk1"/>
          </a:fontRef>
        </p:style>
        <p:txBody>
          <a:bodyPr rtlCol="0" anchor="ctr"/>
          <a:lstStyle/>
          <a:p>
            <a:pPr>
              <a:buNone/>
            </a:pPr>
            <a:r>
              <a:rPr lang="es-AR" dirty="0" smtClean="0"/>
              <a:t>Iguales atributos (no puede ser numérico en un caso y de caracteres en otro) y deben encontrarse en el mismo orden</a:t>
            </a:r>
            <a:endParaRPr lang="es-AR" dirty="0"/>
          </a:p>
        </p:txBody>
      </p:sp>
      <p:cxnSp>
        <p:nvCxnSpPr>
          <p:cNvPr id="9" name="8 Conector recto"/>
          <p:cNvCxnSpPr/>
          <p:nvPr/>
        </p:nvCxnSpPr>
        <p:spPr>
          <a:xfrm>
            <a:off x="4044020" y="3018218"/>
            <a:ext cx="792088" cy="648072"/>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9 Conector recto"/>
          <p:cNvCxnSpPr/>
          <p:nvPr/>
        </p:nvCxnSpPr>
        <p:spPr>
          <a:xfrm flipV="1">
            <a:off x="4116028" y="3810306"/>
            <a:ext cx="720080" cy="792088"/>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6927800" y="4643150"/>
            <a:ext cx="2095500" cy="390525"/>
          </a:xfrm>
          <a:prstGeom prst="rect">
            <a:avLst/>
          </a:prstGeom>
          <a:noFill/>
          <a:ln>
            <a:noFill/>
          </a:ln>
        </p:spPr>
      </p:pic>
      <p:pic>
        <p:nvPicPr>
          <p:cNvPr id="64" name="Google Shape;64;p14"/>
          <p:cNvPicPr preferRelativeResize="0"/>
          <p:nvPr/>
        </p:nvPicPr>
        <p:blipFill rotWithShape="1">
          <a:blip r:embed="rId4">
            <a:alphaModFix/>
          </a:blip>
          <a:srcRect l="626" t="31350" r="-9" b="17631"/>
          <a:stretch/>
        </p:blipFill>
        <p:spPr>
          <a:xfrm>
            <a:off x="0" y="0"/>
            <a:ext cx="9144003" cy="3129099"/>
          </a:xfrm>
          <a:prstGeom prst="rect">
            <a:avLst/>
          </a:prstGeom>
          <a:noFill/>
          <a:ln>
            <a:noFill/>
          </a:ln>
        </p:spPr>
      </p:pic>
      <p:sp>
        <p:nvSpPr>
          <p:cNvPr id="65" name="Google Shape;65;p14"/>
          <p:cNvSpPr/>
          <p:nvPr/>
        </p:nvSpPr>
        <p:spPr>
          <a:xfrm>
            <a:off x="1552575" y="5333225"/>
            <a:ext cx="2819400" cy="23103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ctrTitle"/>
          </p:nvPr>
        </p:nvSpPr>
        <p:spPr>
          <a:xfrm>
            <a:off x="1521075" y="3546725"/>
            <a:ext cx="4283400" cy="923700"/>
          </a:xfrm>
          <a:prstGeom prst="rect">
            <a:avLst/>
          </a:prstGeom>
          <a:noFill/>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2600" b="1" dirty="0" smtClean="0">
                <a:solidFill>
                  <a:srgbClr val="556271"/>
                </a:solidFill>
                <a:latin typeface="Raleway"/>
                <a:ea typeface="Raleway"/>
                <a:cs typeface="Raleway"/>
                <a:sym typeface="Raleway"/>
              </a:rPr>
              <a:t>Bases de datos</a:t>
            </a:r>
            <a:endParaRPr sz="2600" b="1" dirty="0">
              <a:solidFill>
                <a:srgbClr val="556271"/>
              </a:solidFill>
              <a:latin typeface="Raleway"/>
              <a:ea typeface="Raleway"/>
              <a:cs typeface="Raleway"/>
              <a:sym typeface="Raleway"/>
            </a:endParaRPr>
          </a:p>
        </p:txBody>
      </p:sp>
      <p:sp>
        <p:nvSpPr>
          <p:cNvPr id="67" name="Google Shape;67;p14"/>
          <p:cNvSpPr txBox="1">
            <a:spLocks noGrp="1"/>
          </p:cNvSpPr>
          <p:nvPr>
            <p:ph type="ctrTitle"/>
          </p:nvPr>
        </p:nvSpPr>
        <p:spPr>
          <a:xfrm>
            <a:off x="1506700" y="3245000"/>
            <a:ext cx="5340000" cy="390600"/>
          </a:xfrm>
          <a:prstGeom prst="rect">
            <a:avLst/>
          </a:prstGeom>
          <a:noFill/>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1100"/>
              <a:buFont typeface="Arial"/>
              <a:buNone/>
            </a:pPr>
            <a:r>
              <a:rPr lang="es" sz="1800" u="sng" dirty="0">
                <a:solidFill>
                  <a:srgbClr val="556271"/>
                </a:solidFill>
                <a:latin typeface="Raleway"/>
                <a:ea typeface="Raleway"/>
                <a:cs typeface="Raleway"/>
                <a:sym typeface="Raleway"/>
              </a:rPr>
              <a:t>Unidad </a:t>
            </a:r>
            <a:r>
              <a:rPr lang="es" sz="1800" u="sng" dirty="0" smtClean="0">
                <a:solidFill>
                  <a:srgbClr val="556271"/>
                </a:solidFill>
                <a:latin typeface="Raleway"/>
                <a:ea typeface="Raleway"/>
                <a:cs typeface="Raleway"/>
                <a:sym typeface="Raleway"/>
              </a:rPr>
              <a:t>2 Módulo 2</a:t>
            </a:r>
            <a:endParaRPr sz="1800" u="sng" dirty="0">
              <a:solidFill>
                <a:srgbClr val="55627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2. Intersección - INTERSECT</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t>Devuelve solo las filas que existen en ambas tablas. Las tablas deben poseer iguales compatibilidades que en caso de unión.</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1201938" y="2159935"/>
          <a:ext cx="6480720" cy="2880320"/>
        </p:xfrm>
        <a:graphic>
          <a:graphicData uri="http://schemas.openxmlformats.org/drawingml/2006/table">
            <a:tbl>
              <a:tblPr/>
              <a:tblGrid>
                <a:gridCol w="1296144"/>
                <a:gridCol w="1296144"/>
                <a:gridCol w="1296144"/>
                <a:gridCol w="1296144"/>
                <a:gridCol w="1296144"/>
              </a:tblGrid>
              <a:tr h="288032">
                <a:tc>
                  <a:txBody>
                    <a:bodyPr/>
                    <a:lstStyle/>
                    <a:p>
                      <a:pPr algn="ctr" fontAlgn="b"/>
                      <a:r>
                        <a:rPr lang="es-AR" sz="1800" b="0" i="0" u="none" strike="noStrike" dirty="0">
                          <a:solidFill>
                            <a:srgbClr val="C000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dirty="0">
                          <a:solidFill>
                            <a:srgbClr val="C000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a:noFill/>
                    </a:lnB>
                    <a:solidFill>
                      <a:srgbClr val="FFFFFF"/>
                    </a:solidFill>
                  </a:tcPr>
                </a:tc>
              </a:tr>
              <a:tr h="288032">
                <a:tc>
                  <a:txBody>
                    <a:bodyPr/>
                    <a:lstStyle/>
                    <a:p>
                      <a:pPr algn="ctr" fontAlgn="b"/>
                      <a:r>
                        <a:rPr lang="es-AR" sz="1800" b="0" i="0" u="none" strike="noStrike" dirty="0">
                          <a:solidFill>
                            <a:srgbClr val="000000"/>
                          </a:solidFill>
                          <a:latin typeface="Calibri"/>
                        </a:rPr>
                        <a:t>Elida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err="1">
                          <a:solidFill>
                            <a:srgbClr val="000000"/>
                          </a:solidFill>
                          <a:latin typeface="Calibri"/>
                        </a:rPr>
                        <a:t>Gimenez</a:t>
                      </a:r>
                      <a:endParaRPr lang="es-AR"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s-AR" sz="1800" b="0" i="0" u="none" strike="noStrike" dirty="0">
                          <a:solidFill>
                            <a:srgbClr val="000000"/>
                          </a:solidFill>
                          <a:latin typeface="Calibri"/>
                        </a:rPr>
                        <a:t> </a:t>
                      </a:r>
                    </a:p>
                  </a:txBody>
                  <a:tcPr marL="9525" marR="9525" marT="9525" marB="0" anchor="b">
                    <a:lnL>
                      <a:noFill/>
                    </a:lnL>
                    <a:lnR>
                      <a:noFill/>
                    </a:lnR>
                    <a:lnT>
                      <a:noFill/>
                    </a:lnT>
                    <a:lnB>
                      <a:noFill/>
                    </a:lnB>
                    <a:solidFill>
                      <a:srgbClr val="FFFFFF"/>
                    </a:solidFill>
                  </a:tcPr>
                </a:tc>
              </a:tr>
              <a:tr h="288032">
                <a:tc>
                  <a:txBody>
                    <a:bodyPr/>
                    <a:lstStyle/>
                    <a:p>
                      <a:pPr algn="ctr" fontAlgn="b"/>
                      <a:r>
                        <a:rPr lang="es-AR" sz="1800" b="0" i="0" u="none" strike="noStrike">
                          <a:solidFill>
                            <a:srgbClr val="000000"/>
                          </a:solidFill>
                          <a:latin typeface="Calibri"/>
                        </a:rPr>
                        <a:t>Pedro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Fuentes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800" b="0" i="0" u="none" strike="noStrike" dirty="0">
                          <a:solidFill>
                            <a:srgbClr val="C000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dirty="0">
                          <a:solidFill>
                            <a:srgbClr val="C000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288032">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800" b="0" i="0" u="none" strike="noStrike">
                          <a:solidFill>
                            <a:srgbClr val="000000"/>
                          </a:solidFill>
                          <a:latin typeface="Calibri"/>
                        </a:rPr>
                        <a:t>Elida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8032">
                <a:tc>
                  <a:txBody>
                    <a:bodyPr/>
                    <a:lstStyle/>
                    <a:p>
                      <a:pPr algn="ctr" fontAlgn="b"/>
                      <a:r>
                        <a:rPr lang="es-AR" sz="1800" b="0" i="0" u="none" strike="noStrike">
                          <a:solidFill>
                            <a:srgbClr val="C000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dirty="0">
                          <a:solidFill>
                            <a:srgbClr val="C000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288032">
                <a:tc>
                  <a:txBody>
                    <a:bodyPr/>
                    <a:lstStyle/>
                    <a:p>
                      <a:pPr algn="ctr" fontAlgn="b"/>
                      <a:r>
                        <a:rPr lang="es-AR" sz="1800" b="0" i="0" u="none" strike="noStrike">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Peréz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a:noFill/>
                    </a:lnB>
                    <a:solidFill>
                      <a:srgbClr val="FFFFFF"/>
                    </a:solidFill>
                  </a:tcPr>
                </a:tc>
              </a:tr>
              <a:tr h="288032">
                <a:tc>
                  <a:txBody>
                    <a:bodyPr/>
                    <a:lstStyle/>
                    <a:p>
                      <a:pPr algn="ctr" fontAlgn="b"/>
                      <a:r>
                        <a:rPr lang="es-AR" sz="1800" b="0" i="0" u="none" strike="noStrike">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800" b="0" i="0" u="none" strike="noStrike" dirty="0">
                          <a:solidFill>
                            <a:srgbClr val="000000"/>
                          </a:solidFill>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a:noFill/>
                    </a:lnB>
                    <a:solidFill>
                      <a:srgbClr val="FFFFFF"/>
                    </a:solidFill>
                  </a:tcPr>
                </a:tc>
              </a:tr>
              <a:tr h="288032">
                <a:tc>
                  <a:txBody>
                    <a:bodyPr/>
                    <a:lstStyle/>
                    <a:p>
                      <a:pPr algn="ctr" fontAlgn="b"/>
                      <a:r>
                        <a:rPr lang="es-AR" sz="1800" b="0" i="0" u="none" strike="noStrike" dirty="0">
                          <a:solidFill>
                            <a:srgbClr val="000000"/>
                          </a:solidFill>
                          <a:latin typeface="Calibri"/>
                        </a:rPr>
                        <a:t>Elida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err="1">
                          <a:solidFill>
                            <a:srgbClr val="000000"/>
                          </a:solidFill>
                          <a:latin typeface="Calibri"/>
                        </a:rPr>
                        <a:t>Gimenez</a:t>
                      </a:r>
                      <a:endParaRPr lang="es-AR"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800" b="0" i="0" u="none" strike="noStrike" dirty="0">
                          <a:solidFill>
                            <a:srgbClr val="000000"/>
                          </a:solidFill>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a:noFill/>
                    </a:lnB>
                    <a:solidFill>
                      <a:srgbClr val="FFFFFF"/>
                    </a:solidFill>
                  </a:tcPr>
                </a:tc>
              </a:tr>
              <a:tr h="288032">
                <a:tc>
                  <a:txBody>
                    <a:bodyPr/>
                    <a:lstStyle/>
                    <a:p>
                      <a:pPr algn="ctr" fontAlgn="b"/>
                      <a:r>
                        <a:rPr lang="es-AR" sz="1800" b="0" i="0" u="none" strike="noStrike">
                          <a:solidFill>
                            <a:srgbClr val="000000"/>
                          </a:solidFill>
                          <a:latin typeface="Calibri"/>
                        </a:rPr>
                        <a:t>José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Días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s-AR" sz="1800" b="0" i="0" u="none" strike="noStrike" dirty="0">
                          <a:solidFill>
                            <a:srgbClr val="000000"/>
                          </a:solidFill>
                          <a:latin typeface="Calibri"/>
                        </a:rPr>
                        <a:t> </a:t>
                      </a:r>
                    </a:p>
                  </a:txBody>
                  <a:tcPr marL="9525" marR="9525" marT="9525" marB="0" anchor="b">
                    <a:lnL>
                      <a:noFill/>
                    </a:lnL>
                    <a:lnR>
                      <a:noFill/>
                    </a:lnR>
                    <a:lnT>
                      <a:noFill/>
                    </a:lnT>
                    <a:lnB>
                      <a:noFill/>
                    </a:lnB>
                    <a:solidFill>
                      <a:srgbClr val="FFFFFF"/>
                    </a:solidFill>
                  </a:tcPr>
                </a:tc>
              </a:tr>
            </a:tbl>
          </a:graphicData>
        </a:graphic>
      </p:graphicFrame>
      <p:cxnSp>
        <p:nvCxnSpPr>
          <p:cNvPr id="8" name="7 Conector recto"/>
          <p:cNvCxnSpPr/>
          <p:nvPr/>
        </p:nvCxnSpPr>
        <p:spPr>
          <a:xfrm>
            <a:off x="3794226" y="2663991"/>
            <a:ext cx="1152128" cy="648072"/>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8 Conector recto"/>
          <p:cNvCxnSpPr/>
          <p:nvPr/>
        </p:nvCxnSpPr>
        <p:spPr>
          <a:xfrm flipV="1">
            <a:off x="3794226" y="3528087"/>
            <a:ext cx="1152128" cy="1008112"/>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640460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3.	Operador diferencia - DIFERENCE</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t>Da todos los renglones de una tabla que no se encuentran en la otra. Las tablas deben ser compatibles en unión.</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0" y="2343738"/>
          <a:ext cx="9144000" cy="3753089"/>
        </p:xfrm>
        <a:graphic>
          <a:graphicData uri="http://schemas.openxmlformats.org/drawingml/2006/table">
            <a:tbl>
              <a:tblPr/>
              <a:tblGrid>
                <a:gridCol w="1016000"/>
                <a:gridCol w="1016000"/>
                <a:gridCol w="1016000"/>
                <a:gridCol w="1016000"/>
                <a:gridCol w="1016000"/>
                <a:gridCol w="1016000"/>
                <a:gridCol w="1016000"/>
                <a:gridCol w="1016000"/>
                <a:gridCol w="1016000"/>
              </a:tblGrid>
              <a:tr h="153408">
                <a:tc gridSpan="4">
                  <a:txBody>
                    <a:bodyPr/>
                    <a:lstStyle/>
                    <a:p>
                      <a:pPr algn="ctr" fontAlgn="b"/>
                      <a:r>
                        <a:rPr lang="es-AR" sz="1600" b="0" i="0" u="none" strike="noStrike" dirty="0">
                          <a:solidFill>
                            <a:srgbClr val="C00000"/>
                          </a:solidFill>
                          <a:latin typeface="Calibri"/>
                        </a:rPr>
                        <a:t>DATOS ALUMNO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260216">
                <a:tc>
                  <a:txBody>
                    <a:bodyPr/>
                    <a:lstStyle/>
                    <a:p>
                      <a:pPr algn="ctr" fontAlgn="b"/>
                      <a:r>
                        <a:rPr lang="es-AR" sz="1600" b="0" i="0" u="none" strike="noStrike" dirty="0">
                          <a:solidFill>
                            <a:srgbClr val="C00000"/>
                          </a:solidFill>
                          <a:latin typeface="Calibri"/>
                        </a:rPr>
                        <a:t>N° LEGAJO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rgbClr val="C00000"/>
                          </a:solidFill>
                          <a:latin typeface="Calibri"/>
                        </a:rPr>
                        <a:t>NOMBRE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a:solidFill>
                            <a:srgbClr val="C00000"/>
                          </a:solidFill>
                          <a:latin typeface="Calibri"/>
                        </a:rPr>
                        <a:t>APELLIDO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rgbClr val="C00000"/>
                          </a:solidFill>
                          <a:latin typeface="Calibri"/>
                        </a:rPr>
                        <a:t>CURSO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s-AR" sz="16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53408">
                <a:tc>
                  <a:txBody>
                    <a:bodyPr/>
                    <a:lstStyle/>
                    <a:p>
                      <a:pPr algn="ctr" fontAlgn="b"/>
                      <a:r>
                        <a:rPr lang="es-AR" sz="1600" b="0" i="0" u="none" strike="noStrike" dirty="0">
                          <a:solidFill>
                            <a:srgbClr val="000000"/>
                          </a:solidFill>
                          <a:latin typeface="Calibri"/>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Juan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err="1">
                          <a:solidFill>
                            <a:srgbClr val="000000"/>
                          </a:solidFill>
                          <a:latin typeface="Calibri"/>
                        </a:rPr>
                        <a:t>Peréz</a:t>
                      </a:r>
                      <a:endParaRPr lang="es-AR" sz="16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JAVA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306817">
                <a:tc>
                  <a:txBody>
                    <a:bodyPr/>
                    <a:lstStyle/>
                    <a:p>
                      <a:pPr algn="ctr" fontAlgn="b"/>
                      <a:r>
                        <a:rPr lang="es-AR" sz="1600" b="0" i="0" u="none" strike="noStrike">
                          <a:solidFill>
                            <a:srgbClr val="000000"/>
                          </a:solidFill>
                          <a:latin typeface="Calibri"/>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Josefa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err="1">
                          <a:solidFill>
                            <a:srgbClr val="000000"/>
                          </a:solidFill>
                          <a:latin typeface="Calibri"/>
                        </a:rPr>
                        <a:t>Gimenez</a:t>
                      </a:r>
                      <a:endParaRPr lang="es-AR" sz="16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PHP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dirty="0">
                          <a:solidFill>
                            <a:srgbClr val="000000"/>
                          </a:solidFill>
                          <a:latin typeface="Calibri"/>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06817">
                <a:tc>
                  <a:txBody>
                    <a:bodyPr/>
                    <a:lstStyle/>
                    <a:p>
                      <a:pPr algn="ctr" fontAlgn="b"/>
                      <a:r>
                        <a:rPr lang="es-AR" sz="1600" b="0" i="0" u="none" strike="noStrike">
                          <a:solidFill>
                            <a:srgbClr val="000000"/>
                          </a:solidFill>
                          <a:latin typeface="Calibri"/>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Elida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ANDROID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4">
                  <a:txBody>
                    <a:bodyPr/>
                    <a:lstStyle/>
                    <a:p>
                      <a:pPr algn="ctr" fontAlgn="b"/>
                      <a:r>
                        <a:rPr lang="es-AR" sz="1600" b="0" i="0" u="none" strike="noStrike" dirty="0">
                          <a:solidFill>
                            <a:srgbClr val="C00000"/>
                          </a:solidFill>
                          <a:latin typeface="Calibri"/>
                        </a:rPr>
                        <a:t>DATOS ALUMNO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306817">
                <a:tc>
                  <a:txBody>
                    <a:bodyPr/>
                    <a:lstStyle/>
                    <a:p>
                      <a:pPr algn="ctr" fontAlgn="b"/>
                      <a:r>
                        <a:rPr lang="es-AR" sz="1600" b="0" i="0" u="none" strike="noStrike">
                          <a:solidFill>
                            <a:srgbClr val="000000"/>
                          </a:solidFill>
                          <a:latin typeface="Calibri"/>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José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Días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JAVASCRIPT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dirty="0">
                          <a:solidFill>
                            <a:srgbClr val="C00000"/>
                          </a:solidFill>
                          <a:latin typeface="Calibri"/>
                        </a:rPr>
                        <a:t>N° LEGAJO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a:solidFill>
                            <a:srgbClr val="C00000"/>
                          </a:solidFill>
                          <a:latin typeface="Calibri"/>
                        </a:rPr>
                        <a:t>NOMBRE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rgbClr val="C00000"/>
                          </a:solidFill>
                          <a:latin typeface="Calibri"/>
                        </a:rPr>
                        <a:t>APELLIDO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rgbClr val="C00000"/>
                          </a:solidFill>
                          <a:latin typeface="Calibri"/>
                        </a:rPr>
                        <a:t>CURSO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06817">
                <a:tc>
                  <a:txBody>
                    <a:bodyPr/>
                    <a:lstStyle/>
                    <a:p>
                      <a:pPr algn="l" fontAlgn="b"/>
                      <a:r>
                        <a:rPr lang="es-AR" sz="16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dirty="0">
                          <a:solidFill>
                            <a:srgbClr val="000000"/>
                          </a:solidFill>
                          <a:latin typeface="Calibri"/>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Elida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ANDROID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6817">
                <a:tc gridSpan="4">
                  <a:txBody>
                    <a:bodyPr/>
                    <a:lstStyle/>
                    <a:p>
                      <a:pPr algn="ctr" fontAlgn="b"/>
                      <a:r>
                        <a:rPr lang="es-AR" sz="1600" b="0" i="0" u="none" strike="noStrike">
                          <a:solidFill>
                            <a:srgbClr val="C00000"/>
                          </a:solidFill>
                          <a:latin typeface="Calibri"/>
                        </a:rPr>
                        <a:t>DATOS ALUMNO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a:solidFill>
                            <a:srgbClr val="000000"/>
                          </a:solidFill>
                          <a:latin typeface="Calibri"/>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José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Días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JAVASCRIPT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6817">
                <a:tc>
                  <a:txBody>
                    <a:bodyPr/>
                    <a:lstStyle/>
                    <a:p>
                      <a:pPr algn="ctr" fontAlgn="b"/>
                      <a:r>
                        <a:rPr lang="es-AR" sz="1600" b="0" i="0" u="none" strike="noStrike">
                          <a:solidFill>
                            <a:srgbClr val="C00000"/>
                          </a:solidFill>
                          <a:latin typeface="Calibri"/>
                        </a:rPr>
                        <a:t>N° LEGAJO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a:solidFill>
                            <a:srgbClr val="C00000"/>
                          </a:solidFill>
                          <a:latin typeface="Calibri"/>
                        </a:rPr>
                        <a:t>NOMBRE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a:solidFill>
                            <a:srgbClr val="C00000"/>
                          </a:solidFill>
                          <a:latin typeface="Calibri"/>
                        </a:rPr>
                        <a:t>APELLIDO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rgbClr val="C00000"/>
                          </a:solidFill>
                          <a:latin typeface="Calibri"/>
                        </a:rPr>
                        <a:t>CURSO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153408">
                <a:tc>
                  <a:txBody>
                    <a:bodyPr/>
                    <a:lstStyle/>
                    <a:p>
                      <a:pPr algn="ctr" fontAlgn="b"/>
                      <a:r>
                        <a:rPr lang="es-AR" sz="1600" b="0" i="0" u="none" strike="noStrike">
                          <a:solidFill>
                            <a:srgbClr val="000000"/>
                          </a:solidFill>
                          <a:latin typeface="Calibri"/>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Juan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err="1">
                          <a:solidFill>
                            <a:srgbClr val="000000"/>
                          </a:solidFill>
                          <a:latin typeface="Calibri"/>
                        </a:rPr>
                        <a:t>Peréz</a:t>
                      </a:r>
                      <a:endParaRPr lang="es-AR" sz="16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JAVA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306817">
                <a:tc>
                  <a:txBody>
                    <a:bodyPr/>
                    <a:lstStyle/>
                    <a:p>
                      <a:pPr algn="ctr" fontAlgn="b"/>
                      <a:r>
                        <a:rPr lang="es-AR" sz="1600" b="0" i="0" u="none" strike="noStrike">
                          <a:solidFill>
                            <a:srgbClr val="000000"/>
                          </a:solidFill>
                          <a:latin typeface="Calibri"/>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Josefa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err="1">
                          <a:solidFill>
                            <a:srgbClr val="000000"/>
                          </a:solidFill>
                          <a:latin typeface="Calibri"/>
                        </a:rPr>
                        <a:t>Gimenez</a:t>
                      </a:r>
                      <a:endParaRPr lang="es-AR" sz="16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PHP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306817">
                <a:tc>
                  <a:txBody>
                    <a:bodyPr/>
                    <a:lstStyle/>
                    <a:p>
                      <a:pPr algn="ctr" fontAlgn="b"/>
                      <a:r>
                        <a:rPr lang="es-AR"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Pablo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ANDROID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306817">
                <a:tc>
                  <a:txBody>
                    <a:bodyPr/>
                    <a:lstStyle/>
                    <a:p>
                      <a:pPr algn="ctr" fontAlgn="b"/>
                      <a:r>
                        <a:rPr lang="es-AR" sz="16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Nelida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Días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JAVASCRIPT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AR" sz="16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bl>
          </a:graphicData>
        </a:graphic>
      </p:graphicFrame>
      <p:cxnSp>
        <p:nvCxnSpPr>
          <p:cNvPr id="8" name="7 Conector recto"/>
          <p:cNvCxnSpPr/>
          <p:nvPr/>
        </p:nvCxnSpPr>
        <p:spPr>
          <a:xfrm>
            <a:off x="4067944" y="3279842"/>
            <a:ext cx="1008112" cy="576064"/>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8 Conector recto"/>
          <p:cNvCxnSpPr/>
          <p:nvPr/>
        </p:nvCxnSpPr>
        <p:spPr>
          <a:xfrm flipV="1">
            <a:off x="4067944" y="4143938"/>
            <a:ext cx="1008112" cy="1008112"/>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6540792"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4.	Operador producto - PRODUCT</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t>Realiza el producto cartesiano entre dos tablas. Si una tabla tiene 2 filas y la otra 2, el producto da un total de:</a:t>
            </a:r>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461731" y="2119167"/>
          <a:ext cx="8208912" cy="3024333"/>
        </p:xfrm>
        <a:graphic>
          <a:graphicData uri="http://schemas.openxmlformats.org/drawingml/2006/table">
            <a:tbl>
              <a:tblPr/>
              <a:tblGrid>
                <a:gridCol w="1026114"/>
                <a:gridCol w="1026114"/>
                <a:gridCol w="1026114"/>
                <a:gridCol w="1026114"/>
                <a:gridCol w="1026114"/>
                <a:gridCol w="1026114"/>
                <a:gridCol w="1026114"/>
                <a:gridCol w="1026114"/>
              </a:tblGrid>
              <a:tr h="336037">
                <a:tc>
                  <a:txBody>
                    <a:bodyPr/>
                    <a:lstStyle/>
                    <a:p>
                      <a:pPr algn="ctr" fontAlgn="b"/>
                      <a:r>
                        <a:rPr lang="es-AR" sz="1800" b="0" i="0" u="none" strike="noStrike" dirty="0">
                          <a:solidFill>
                            <a:srgbClr val="C00000"/>
                          </a:solidFill>
                          <a:latin typeface="Calibri"/>
                        </a:rPr>
                        <a:t>N° LEGAJO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a:solidFill>
                            <a:srgbClr val="C000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a:solidFill>
                            <a:srgbClr val="C000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dirty="0">
                          <a:solidFill>
                            <a:srgbClr val="C00000"/>
                          </a:solidFill>
                          <a:latin typeface="Calibri"/>
                        </a:rPr>
                        <a:t>Sueldo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1" i="0" u="none" strike="noStrike" dirty="0">
                          <a:solidFill>
                            <a:srgbClr val="000000"/>
                          </a:solidFill>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800" b="0" i="0" u="none" strike="noStrike" dirty="0">
                          <a:solidFill>
                            <a:srgbClr val="C00000"/>
                          </a:solidFill>
                          <a:latin typeface="Calibri"/>
                        </a:rPr>
                        <a:t>CÓDIGO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dirty="0">
                          <a:solidFill>
                            <a:srgbClr val="C00000"/>
                          </a:solidFill>
                          <a:latin typeface="Calibri"/>
                        </a:rPr>
                        <a:t>CLIENTES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dirty="0">
                          <a:solidFill>
                            <a:srgbClr val="C00000"/>
                          </a:solidFill>
                          <a:latin typeface="Calibri"/>
                        </a:rPr>
                        <a:t>VENTAS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36037">
                <a:tc>
                  <a:txBody>
                    <a:bodyPr/>
                    <a:lstStyle/>
                    <a:p>
                      <a:pPr algn="ctr" fontAlgn="b"/>
                      <a:r>
                        <a:rPr lang="es-AR" sz="1800" b="0" i="0" u="none" strike="noStrike"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err="1">
                          <a:solidFill>
                            <a:srgbClr val="000000"/>
                          </a:solidFill>
                          <a:latin typeface="Calibri"/>
                        </a:rPr>
                        <a:t>Peréz</a:t>
                      </a:r>
                      <a:endParaRPr lang="es-AR"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8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342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6037">
                <a:tc>
                  <a:txBody>
                    <a:bodyPr/>
                    <a:lstStyle/>
                    <a:p>
                      <a:pPr algn="ctr" fontAlgn="b"/>
                      <a:r>
                        <a:rPr lang="es-AR" sz="1800" b="0" i="0" u="none" strike="noStrike" dirty="0">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err="1">
                          <a:solidFill>
                            <a:srgbClr val="000000"/>
                          </a:solidFill>
                          <a:latin typeface="Calibri"/>
                        </a:rPr>
                        <a:t>Gimenez</a:t>
                      </a:r>
                      <a:endParaRPr lang="es-AR"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8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6037">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336037">
                <a:tc>
                  <a:txBody>
                    <a:bodyPr/>
                    <a:lstStyle/>
                    <a:p>
                      <a:pPr algn="ctr" fontAlgn="b"/>
                      <a:r>
                        <a:rPr lang="es-AR" sz="1800" b="0" i="0" u="none" strike="noStrike">
                          <a:solidFill>
                            <a:srgbClr val="C00000"/>
                          </a:solidFill>
                          <a:latin typeface="Calibri"/>
                        </a:rPr>
                        <a:t>N° LEGAJO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a:solidFill>
                            <a:srgbClr val="C000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a:solidFill>
                            <a:srgbClr val="C000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a:solidFill>
                            <a:srgbClr val="C00000"/>
                          </a:solidFill>
                          <a:latin typeface="Calibri"/>
                        </a:rPr>
                        <a:t>Sueldo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a:solidFill>
                            <a:srgbClr val="C00000"/>
                          </a:solidFill>
                          <a:latin typeface="Calibri"/>
                        </a:rPr>
                        <a:t>CÓDIGO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a:solidFill>
                            <a:srgbClr val="C00000"/>
                          </a:solidFill>
                          <a:latin typeface="Calibri"/>
                        </a:rPr>
                        <a:t>CLIENTES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800" b="0" i="0" u="none" strike="noStrike" dirty="0">
                          <a:solidFill>
                            <a:srgbClr val="C00000"/>
                          </a:solidFill>
                          <a:latin typeface="Calibri"/>
                        </a:rPr>
                        <a:t>VENTAS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336037">
                <a:tc>
                  <a:txBody>
                    <a:bodyPr/>
                    <a:lstStyle/>
                    <a:p>
                      <a:pPr algn="ctr" fontAlgn="b"/>
                      <a:r>
                        <a:rPr lang="es-AR" sz="1800" b="0" i="0" u="none" strike="noStrike"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Peréz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342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336037">
                <a:tc>
                  <a:txBody>
                    <a:bodyPr/>
                    <a:lstStyle/>
                    <a:p>
                      <a:pPr algn="ctr" fontAlgn="b"/>
                      <a:r>
                        <a:rPr lang="es-AR" sz="18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err="1">
                          <a:solidFill>
                            <a:srgbClr val="000000"/>
                          </a:solidFill>
                          <a:latin typeface="Calibri"/>
                        </a:rPr>
                        <a:t>Peréz</a:t>
                      </a:r>
                      <a:endParaRPr lang="es-AR"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336037">
                <a:tc>
                  <a:txBody>
                    <a:bodyPr/>
                    <a:lstStyle/>
                    <a:p>
                      <a:pPr algn="ctr" fontAlgn="b"/>
                      <a:r>
                        <a:rPr lang="es-AR" sz="1800" b="0" i="0" u="none" strike="noStrike" dirty="0">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err="1">
                          <a:solidFill>
                            <a:srgbClr val="000000"/>
                          </a:solidFill>
                          <a:latin typeface="Calibri"/>
                        </a:rPr>
                        <a:t>Gimenez</a:t>
                      </a:r>
                      <a:endParaRPr lang="es-AR"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342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336037">
                <a:tc>
                  <a:txBody>
                    <a:bodyPr/>
                    <a:lstStyle/>
                    <a:p>
                      <a:pPr algn="ctr" fontAlgn="b"/>
                      <a:r>
                        <a:rPr lang="es-AR" sz="18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800" b="0" i="0" u="none" strike="noStrike" dirty="0">
                          <a:solidFill>
                            <a:srgbClr val="000000"/>
                          </a:solidFill>
                          <a:latin typeface="Calibri"/>
                        </a:rPr>
                        <a:t>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8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bl>
          </a:graphicData>
        </a:graphic>
      </p:graphicFrame>
      <p:cxnSp>
        <p:nvCxnSpPr>
          <p:cNvPr id="8" name="7 Conector recto"/>
          <p:cNvCxnSpPr/>
          <p:nvPr/>
        </p:nvCxnSpPr>
        <p:spPr>
          <a:xfrm>
            <a:off x="4638195" y="2839247"/>
            <a:ext cx="216024" cy="576064"/>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8 Conector recto"/>
          <p:cNvCxnSpPr/>
          <p:nvPr/>
        </p:nvCxnSpPr>
        <p:spPr>
          <a:xfrm flipH="1">
            <a:off x="5214259" y="2839247"/>
            <a:ext cx="288032" cy="576064"/>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6605644"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5.	Operador selección - SELECT</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t>Esta operación nos permite obtener un conjunto de filas de una o más tablas, que cumplen una condición</a:t>
            </a: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605075" y="2126165"/>
          <a:ext cx="8136900" cy="2164188"/>
        </p:xfrm>
        <a:graphic>
          <a:graphicData uri="http://schemas.openxmlformats.org/drawingml/2006/table">
            <a:tbl>
              <a:tblPr/>
              <a:tblGrid>
                <a:gridCol w="904100"/>
                <a:gridCol w="904100"/>
                <a:gridCol w="904100"/>
                <a:gridCol w="904100"/>
                <a:gridCol w="904100"/>
                <a:gridCol w="904100"/>
                <a:gridCol w="904100"/>
                <a:gridCol w="904100"/>
                <a:gridCol w="904100"/>
              </a:tblGrid>
              <a:tr h="360698">
                <a:tc gridSpan="4">
                  <a:txBody>
                    <a:bodyPr/>
                    <a:lstStyle/>
                    <a:p>
                      <a:pPr algn="ctr" fontAlgn="b"/>
                      <a:r>
                        <a:rPr lang="es-AR" sz="1600" b="0" i="0" u="none" strike="noStrike" dirty="0">
                          <a:solidFill>
                            <a:srgbClr val="FFFF00"/>
                          </a:solidFill>
                          <a:latin typeface="Calibri"/>
                        </a:rPr>
                        <a:t>DATOS PERSONALES EMPLEADO</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600" b="0" i="0" u="none" strike="noStrike">
                          <a:solidFill>
                            <a:srgbClr val="000000"/>
                          </a:solidFill>
                          <a:latin typeface="Calibri"/>
                        </a:rPr>
                        <a:t> </a:t>
                      </a:r>
                    </a:p>
                  </a:txBody>
                  <a:tcPr marL="8467" marR="8467" marT="846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dirty="0">
                          <a:solidFill>
                            <a:srgbClr val="000000"/>
                          </a:solidFill>
                          <a:latin typeface="Calibri"/>
                        </a:rPr>
                        <a:t> </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60698">
                <a:tc>
                  <a:txBody>
                    <a:bodyPr/>
                    <a:lstStyle/>
                    <a:p>
                      <a:pPr algn="ctr" fontAlgn="b"/>
                      <a:r>
                        <a:rPr lang="es-AR" sz="1600" b="0" i="0" u="none" strike="noStrike">
                          <a:solidFill>
                            <a:srgbClr val="FFFF00"/>
                          </a:solidFill>
                          <a:latin typeface="Calibri"/>
                        </a:rPr>
                        <a:t>N° LEGAJO</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NOMBRE</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APELLIDO</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Sueldo ($)</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l" fontAlgn="b"/>
                      <a:r>
                        <a:rPr lang="es-AR" sz="1600" b="0" i="0" u="none" strike="noStrike">
                          <a:solidFill>
                            <a:srgbClr val="000000"/>
                          </a:solidFill>
                          <a:latin typeface="Calibri"/>
                        </a:rPr>
                        <a:t> </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4">
                  <a:txBody>
                    <a:bodyPr/>
                    <a:lstStyle/>
                    <a:p>
                      <a:pPr algn="ctr" fontAlgn="b"/>
                      <a:r>
                        <a:rPr lang="es-AR" sz="1600" b="0" i="0" u="none" strike="noStrike">
                          <a:solidFill>
                            <a:srgbClr val="FFFF00"/>
                          </a:solidFill>
                          <a:latin typeface="Calibri"/>
                        </a:rPr>
                        <a:t>DATOS PERSONALES EMPLEADO</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360698">
                <a:tc>
                  <a:txBody>
                    <a:bodyPr/>
                    <a:lstStyle/>
                    <a:p>
                      <a:pPr algn="ctr" fontAlgn="b"/>
                      <a:r>
                        <a:rPr lang="es-AR" sz="1600" b="0" i="0" u="none" strike="noStrike">
                          <a:solidFill>
                            <a:srgbClr val="000000"/>
                          </a:solidFill>
                          <a:latin typeface="Calibri"/>
                        </a:rPr>
                        <a:t>23</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Juan</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Peréz</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2.000</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a:solidFill>
                            <a:srgbClr val="FFFF00"/>
                          </a:solidFill>
                          <a:latin typeface="Calibri"/>
                        </a:rPr>
                        <a:t>N° LEGAJO</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NOMBRE</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APELLIDO</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Sueldo ($)</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r>
              <a:tr h="360698">
                <a:tc>
                  <a:txBody>
                    <a:bodyPr/>
                    <a:lstStyle/>
                    <a:p>
                      <a:pPr algn="ctr" fontAlgn="b"/>
                      <a:r>
                        <a:rPr lang="es-AR" sz="1600" b="0" i="0" u="none" strike="noStrike">
                          <a:solidFill>
                            <a:srgbClr val="000000"/>
                          </a:solidFill>
                          <a:latin typeface="Calibri"/>
                        </a:rPr>
                        <a:t>24</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Josefa</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5.000</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dirty="0">
                          <a:solidFill>
                            <a:srgbClr val="000000"/>
                          </a:solidFill>
                          <a:latin typeface="Calibri"/>
                        </a:rPr>
                        <a:t>25</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Elida</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err="1">
                          <a:solidFill>
                            <a:srgbClr val="000000"/>
                          </a:solidFill>
                          <a:latin typeface="Calibri"/>
                        </a:rPr>
                        <a:t>Gimenez</a:t>
                      </a:r>
                      <a:endParaRPr lang="es-AR" sz="1600" b="0" i="0" u="none" strike="noStrike" dirty="0">
                        <a:solidFill>
                          <a:srgbClr val="000000"/>
                        </a:solidFill>
                        <a:latin typeface="Calibri"/>
                      </a:endParaRP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16.000</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0698">
                <a:tc>
                  <a:txBody>
                    <a:bodyPr/>
                    <a:lstStyle/>
                    <a:p>
                      <a:pPr algn="ctr" fontAlgn="b"/>
                      <a:r>
                        <a:rPr lang="es-AR" sz="1600" b="0" i="0" u="none" strike="noStrike">
                          <a:solidFill>
                            <a:srgbClr val="000000"/>
                          </a:solidFill>
                          <a:latin typeface="Calibri"/>
                        </a:rPr>
                        <a:t>25</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Elida</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16.000</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a:solidFill>
                            <a:srgbClr val="000000"/>
                          </a:solidFill>
                          <a:latin typeface="Calibri"/>
                        </a:rPr>
                        <a:t>26</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José  </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Días</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13.000</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0698">
                <a:tc>
                  <a:txBody>
                    <a:bodyPr/>
                    <a:lstStyle/>
                    <a:p>
                      <a:pPr algn="ctr" fontAlgn="b"/>
                      <a:r>
                        <a:rPr lang="es-AR" sz="1600" b="0" i="0" u="none" strike="noStrike" dirty="0">
                          <a:solidFill>
                            <a:srgbClr val="000000"/>
                          </a:solidFill>
                          <a:latin typeface="Calibri"/>
                        </a:rPr>
                        <a:t>26</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José  </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Días</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13.000</a:t>
                      </a:r>
                    </a:p>
                  </a:txBody>
                  <a:tcPr marL="8467" marR="8467" marT="84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8467" marR="8467" marT="846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600" b="0" i="0" u="none" strike="noStrike">
                          <a:solidFill>
                            <a:srgbClr val="000000"/>
                          </a:solidFill>
                          <a:latin typeface="Calibri"/>
                        </a:rPr>
                        <a:t> </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600" b="0" i="0" u="none" strike="noStrike">
                          <a:solidFill>
                            <a:srgbClr val="000000"/>
                          </a:solidFill>
                          <a:latin typeface="Calibri"/>
                        </a:rPr>
                        <a:t> </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600" b="0" i="0" u="none" strike="noStrike" dirty="0">
                          <a:solidFill>
                            <a:srgbClr val="000000"/>
                          </a:solidFill>
                          <a:latin typeface="Calibri"/>
                        </a:rPr>
                        <a:t> </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bl>
          </a:graphicData>
        </a:graphic>
      </p:graphicFrame>
      <p:cxnSp>
        <p:nvCxnSpPr>
          <p:cNvPr id="8" name="7 Conector recto de flecha"/>
          <p:cNvCxnSpPr/>
          <p:nvPr/>
        </p:nvCxnSpPr>
        <p:spPr>
          <a:xfrm>
            <a:off x="4330036" y="3031626"/>
            <a:ext cx="72008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8 Llamada con línea 1"/>
          <p:cNvSpPr/>
          <p:nvPr/>
        </p:nvSpPr>
        <p:spPr>
          <a:xfrm>
            <a:off x="605075" y="4502429"/>
            <a:ext cx="7128792" cy="452192"/>
          </a:xfrm>
          <a:prstGeom prst="borderCallout1">
            <a:avLst>
              <a:gd name="adj1" fmla="val -2094"/>
              <a:gd name="adj2" fmla="val 57933"/>
              <a:gd name="adj3" fmla="val -188583"/>
              <a:gd name="adj4" fmla="val 56837"/>
            </a:avLst>
          </a:prstGeom>
        </p:spPr>
        <p:style>
          <a:lnRef idx="1">
            <a:schemeClr val="accent3"/>
          </a:lnRef>
          <a:fillRef idx="2">
            <a:schemeClr val="accent3"/>
          </a:fillRef>
          <a:effectRef idx="1">
            <a:schemeClr val="accent3"/>
          </a:effectRef>
          <a:fontRef idx="minor">
            <a:schemeClr val="dk1"/>
          </a:fontRef>
        </p:style>
        <p:txBody>
          <a:bodyPr rtlCol="0" anchor="ctr"/>
          <a:lstStyle/>
          <a:p>
            <a:pPr>
              <a:buNone/>
            </a:pPr>
            <a:r>
              <a:rPr lang="es-AR" dirty="0" smtClean="0"/>
              <a:t>Obtener  aquellos registros que corresponden a sueldos entre $7.000 y $ 20.000.</a:t>
            </a:r>
            <a:endParaRPr lang="es-A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6638069"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6.	Operador proyección - PROJECT</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t>Permite discriminar las columnas que deseamos obtener. (Da un subconjunto vertical de una tabla)</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422821" y="2138464"/>
          <a:ext cx="8136904" cy="1520190"/>
        </p:xfrm>
        <a:graphic>
          <a:graphicData uri="http://schemas.openxmlformats.org/drawingml/2006/table">
            <a:tbl>
              <a:tblPr/>
              <a:tblGrid>
                <a:gridCol w="1017113"/>
                <a:gridCol w="1017113"/>
                <a:gridCol w="1017113"/>
                <a:gridCol w="1017113"/>
                <a:gridCol w="1017113"/>
                <a:gridCol w="1017113"/>
                <a:gridCol w="1017113"/>
                <a:gridCol w="1017113"/>
              </a:tblGrid>
              <a:tr h="197583">
                <a:tc gridSpan="4">
                  <a:txBody>
                    <a:bodyPr/>
                    <a:lstStyle/>
                    <a:p>
                      <a:pPr algn="ctr" fontAlgn="b"/>
                      <a:r>
                        <a:rPr lang="es-AR" sz="1600" b="0" i="0" u="none" strike="noStrike">
                          <a:solidFill>
                            <a:srgbClr val="FFFF00"/>
                          </a:solidFill>
                          <a:latin typeface="Calibri"/>
                        </a:rPr>
                        <a:t>DATOS PERSONALES EMPLEADO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197583">
                <a:tc>
                  <a:txBody>
                    <a:bodyPr/>
                    <a:lstStyle/>
                    <a:p>
                      <a:pPr algn="ctr" fontAlgn="b"/>
                      <a:r>
                        <a:rPr lang="es-AR" sz="1600" b="0" i="0" u="none" strike="noStrike">
                          <a:solidFill>
                            <a:srgbClr val="FFFF00"/>
                          </a:solidFill>
                          <a:latin typeface="Calibri"/>
                        </a:rPr>
                        <a:t>N° LEGAJO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Sueldo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l" fontAlgn="b"/>
                      <a:r>
                        <a:rPr lang="es-AR"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a:solidFill>
                            <a:srgbClr val="FFFF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r>
              <a:tr h="197583">
                <a:tc>
                  <a:txBody>
                    <a:bodyPr/>
                    <a:lstStyle/>
                    <a:p>
                      <a:pPr algn="ctr" fontAlgn="b"/>
                      <a:r>
                        <a:rPr lang="es-AR" sz="16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Peréz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Peréz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7583">
                <a:tc>
                  <a:txBody>
                    <a:bodyPr/>
                    <a:lstStyle/>
                    <a:p>
                      <a:pPr algn="ctr" fontAlgn="b"/>
                      <a:r>
                        <a:rPr lang="es-AR" sz="16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7583">
                <a:tc>
                  <a:txBody>
                    <a:bodyPr/>
                    <a:lstStyle/>
                    <a:p>
                      <a:pPr algn="ctr" fontAlgn="b"/>
                      <a:r>
                        <a:rPr lang="es-AR" sz="1600" b="0" i="0" u="none" strike="noStrike">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Elida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16.000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a:solidFill>
                            <a:srgbClr val="000000"/>
                          </a:solidFill>
                          <a:latin typeface="Calibri"/>
                        </a:rPr>
                        <a:t>Elida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7583">
                <a:tc>
                  <a:txBody>
                    <a:bodyPr/>
                    <a:lstStyle/>
                    <a:p>
                      <a:pPr algn="ctr" fontAlgn="b"/>
                      <a:r>
                        <a:rPr lang="es-AR" sz="1600" b="0" i="0" u="none" strike="noStrike">
                          <a:solidFill>
                            <a:srgbClr val="000000"/>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José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Días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13.000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AR" sz="1600" b="0" i="0" u="none" strike="noStrike">
                          <a:solidFill>
                            <a:srgbClr val="000000"/>
                          </a:solidFill>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600" b="0" i="0" u="none" strike="noStrike">
                          <a:solidFill>
                            <a:srgbClr val="000000"/>
                          </a:solidFill>
                          <a:latin typeface="Calibri"/>
                        </a:rPr>
                        <a:t>José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Días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cxnSp>
        <p:nvCxnSpPr>
          <p:cNvPr id="8" name="7 Conector recto de flecha"/>
          <p:cNvCxnSpPr/>
          <p:nvPr/>
        </p:nvCxnSpPr>
        <p:spPr>
          <a:xfrm>
            <a:off x="4599285" y="2786536"/>
            <a:ext cx="172819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8 Llamada con línea 1"/>
          <p:cNvSpPr/>
          <p:nvPr/>
        </p:nvSpPr>
        <p:spPr>
          <a:xfrm>
            <a:off x="1000667" y="3879860"/>
            <a:ext cx="7128792" cy="556764"/>
          </a:xfrm>
          <a:prstGeom prst="borderCallout1">
            <a:avLst>
              <a:gd name="adj1" fmla="val -2094"/>
              <a:gd name="adj2" fmla="val 57933"/>
              <a:gd name="adj3" fmla="val -171370"/>
              <a:gd name="adj4" fmla="val 67493"/>
            </a:avLst>
          </a:prstGeom>
        </p:spPr>
        <p:style>
          <a:lnRef idx="1">
            <a:schemeClr val="accent3"/>
          </a:lnRef>
          <a:fillRef idx="2">
            <a:schemeClr val="accent3"/>
          </a:fillRef>
          <a:effectRef idx="1">
            <a:schemeClr val="accent3"/>
          </a:effectRef>
          <a:fontRef idx="minor">
            <a:schemeClr val="dk1"/>
          </a:fontRef>
        </p:style>
        <p:txBody>
          <a:bodyPr rtlCol="0" anchor="ctr"/>
          <a:lstStyle/>
          <a:p>
            <a:pPr>
              <a:buNone/>
            </a:pPr>
            <a:r>
              <a:rPr lang="es-AR" dirty="0" smtClean="0"/>
              <a:t>Obtener  atributos de nombre y apellido </a:t>
            </a:r>
            <a:endParaRPr lang="es-A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7.	Operador reunión - JOIN</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t>Permite reunir información de dos o más tablas (las tablas se enlazan por atributos comunes)</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1160833" y="2169065"/>
          <a:ext cx="6921008" cy="2827716"/>
        </p:xfrm>
        <a:graphic>
          <a:graphicData uri="http://schemas.openxmlformats.org/drawingml/2006/table">
            <a:tbl>
              <a:tblPr/>
              <a:tblGrid>
                <a:gridCol w="865126"/>
                <a:gridCol w="865126"/>
                <a:gridCol w="865126"/>
                <a:gridCol w="865126"/>
                <a:gridCol w="865126"/>
                <a:gridCol w="865126"/>
                <a:gridCol w="865126"/>
                <a:gridCol w="865126"/>
              </a:tblGrid>
              <a:tr h="235643">
                <a:tc>
                  <a:txBody>
                    <a:bodyPr/>
                    <a:lstStyle/>
                    <a:p>
                      <a:pPr algn="ctr" fontAlgn="b"/>
                      <a:r>
                        <a:rPr lang="es-AR" sz="1300" b="0" i="0" u="none" strike="noStrike" dirty="0">
                          <a:solidFill>
                            <a:srgbClr val="FFFF00"/>
                          </a:solidFill>
                          <a:latin typeface="Calibri"/>
                        </a:rPr>
                        <a:t>N° LEGAJO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300" b="0" i="0" u="none" strike="noStrike" dirty="0">
                          <a:solidFill>
                            <a:srgbClr val="FFFF00"/>
                          </a:solidFill>
                          <a:latin typeface="Calibri"/>
                        </a:rPr>
                        <a:t>NOMBRE</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300" b="0" i="0" u="none" strike="noStrike">
                          <a:solidFill>
                            <a:srgbClr val="FFFF00"/>
                          </a:solidFill>
                          <a:latin typeface="Calibri"/>
                        </a:rPr>
                        <a:t>APELLIDO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300" b="0" i="0" u="none" strike="noStrike">
                          <a:solidFill>
                            <a:srgbClr val="FFFF00"/>
                          </a:solidFill>
                          <a:latin typeface="Calibri"/>
                        </a:rPr>
                        <a:t>CURSO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l" fontAlgn="b"/>
                      <a:r>
                        <a:rPr lang="es-AR" sz="1300" b="0" i="0" u="none" strike="noStrike" dirty="0">
                          <a:solidFill>
                            <a:srgbClr val="000000"/>
                          </a:solidFill>
                          <a:latin typeface="Calibri"/>
                        </a:rPr>
                        <a:t> </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300" b="0" i="0" u="none" strike="noStrike">
                          <a:solidFill>
                            <a:srgbClr val="FFFF00"/>
                          </a:solidFill>
                          <a:latin typeface="Calibri"/>
                        </a:rPr>
                        <a:t>Clave curso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300" b="0" i="0" u="none" strike="noStrike">
                          <a:solidFill>
                            <a:srgbClr val="FFFF00"/>
                          </a:solidFill>
                          <a:latin typeface="Calibri"/>
                        </a:rPr>
                        <a:t>CURSO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300" b="0" i="0" u="none" strike="noStrike">
                          <a:solidFill>
                            <a:srgbClr val="FFFF00"/>
                          </a:solidFill>
                          <a:latin typeface="Calibri"/>
                        </a:rPr>
                        <a:t>PROFESOR</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r>
              <a:tr h="235643">
                <a:tc>
                  <a:txBody>
                    <a:bodyPr/>
                    <a:lstStyle/>
                    <a:p>
                      <a:pPr algn="ctr" fontAlgn="b"/>
                      <a:r>
                        <a:rPr lang="es-AR" sz="1300" b="0" i="0" u="none" strike="noStrike" dirty="0">
                          <a:solidFill>
                            <a:srgbClr val="000000"/>
                          </a:solidFill>
                          <a:latin typeface="Calibri"/>
                        </a:rPr>
                        <a:t>23</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Juan</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err="1">
                          <a:solidFill>
                            <a:srgbClr val="000000"/>
                          </a:solidFill>
                          <a:latin typeface="Calibri"/>
                        </a:rPr>
                        <a:t>Peréz</a:t>
                      </a:r>
                      <a:endParaRPr lang="es-AR" sz="1300" b="0" i="0" u="none" strike="noStrike" dirty="0">
                        <a:solidFill>
                          <a:srgbClr val="000000"/>
                        </a:solidFill>
                        <a:latin typeface="Calibri"/>
                      </a:endParaRP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JAVA</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dirty="0">
                          <a:solidFill>
                            <a:srgbClr val="000000"/>
                          </a:solidFill>
                          <a:latin typeface="Calibri"/>
                        </a:rPr>
                        <a:t> </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300" b="0" i="0" u="none" strike="noStrike">
                          <a:solidFill>
                            <a:srgbClr val="000000"/>
                          </a:solidFill>
                          <a:latin typeface="Calibri"/>
                        </a:rPr>
                        <a:t>1</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JAVA</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JUAN</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5643">
                <a:tc>
                  <a:txBody>
                    <a:bodyPr/>
                    <a:lstStyle/>
                    <a:p>
                      <a:pPr algn="ctr" fontAlgn="b"/>
                      <a:r>
                        <a:rPr lang="es-AR" sz="1300" b="0" i="0" u="none" strike="noStrike">
                          <a:solidFill>
                            <a:srgbClr val="000000"/>
                          </a:solidFill>
                          <a:latin typeface="Calibri"/>
                        </a:rPr>
                        <a:t>24</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Josefa</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err="1">
                          <a:solidFill>
                            <a:srgbClr val="000000"/>
                          </a:solidFill>
                          <a:latin typeface="Calibri"/>
                        </a:rPr>
                        <a:t>Gimenez</a:t>
                      </a:r>
                      <a:endParaRPr lang="es-AR" sz="1300" b="0" i="0" u="none" strike="noStrike" dirty="0">
                        <a:solidFill>
                          <a:srgbClr val="000000"/>
                        </a:solidFill>
                        <a:latin typeface="Calibri"/>
                      </a:endParaRP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PHP</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300" b="0" i="0" u="none" strike="noStrike">
                          <a:solidFill>
                            <a:srgbClr val="000000"/>
                          </a:solidFill>
                          <a:latin typeface="Calibri"/>
                        </a:rPr>
                        <a:t>2</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JAVASCRIPT</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PEDRO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5643">
                <a:tc>
                  <a:txBody>
                    <a:bodyPr/>
                    <a:lstStyle/>
                    <a:p>
                      <a:pPr algn="ctr" fontAlgn="b"/>
                      <a:r>
                        <a:rPr lang="es-AR" sz="1300" b="0" i="0" u="none" strike="noStrike">
                          <a:solidFill>
                            <a:srgbClr val="000000"/>
                          </a:solidFill>
                          <a:latin typeface="Calibri"/>
                        </a:rPr>
                        <a:t>25</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Elida</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err="1">
                          <a:solidFill>
                            <a:srgbClr val="000000"/>
                          </a:solidFill>
                          <a:latin typeface="Calibri"/>
                        </a:rPr>
                        <a:t>Gimenez</a:t>
                      </a:r>
                      <a:endParaRPr lang="es-AR" sz="1300" b="0" i="0" u="none" strike="noStrike" dirty="0">
                        <a:solidFill>
                          <a:srgbClr val="000000"/>
                        </a:solidFill>
                        <a:latin typeface="Calibri"/>
                      </a:endParaRP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ANDROID</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300" b="0" i="0" u="none" strike="noStrike">
                          <a:solidFill>
                            <a:srgbClr val="000000"/>
                          </a:solidFill>
                          <a:latin typeface="Calibri"/>
                        </a:rPr>
                        <a:t>3</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PHP</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LEONEL</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5643">
                <a:tc>
                  <a:txBody>
                    <a:bodyPr/>
                    <a:lstStyle/>
                    <a:p>
                      <a:pPr algn="ctr" fontAlgn="b"/>
                      <a:r>
                        <a:rPr lang="es-AR" sz="1300" b="0" i="0" u="none" strike="noStrike">
                          <a:solidFill>
                            <a:srgbClr val="000000"/>
                          </a:solidFill>
                          <a:latin typeface="Calibri"/>
                        </a:rPr>
                        <a:t>26</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José  </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Días</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JAVASCRIPT</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300" b="0" i="0" u="none" strike="noStrike">
                          <a:solidFill>
                            <a:srgbClr val="000000"/>
                          </a:solidFill>
                          <a:latin typeface="Calibri"/>
                        </a:rPr>
                        <a:t>4</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ANDROID</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CRISTIAN</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5643">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300" b="0" i="0" u="none" strike="noStrike" dirty="0">
                          <a:solidFill>
                            <a:srgbClr val="000000"/>
                          </a:solidFill>
                          <a:latin typeface="Calibri"/>
                        </a:rPr>
                        <a:t> </a:t>
                      </a:r>
                    </a:p>
                  </a:txBody>
                  <a:tcPr marL="7693" marR="7693" marT="769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a:noFill/>
                    </a:lnT>
                    <a:lnB>
                      <a:noFill/>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235643">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a:noFill/>
                    </a:lnT>
                    <a:lnB>
                      <a:noFill/>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dirty="0">
                          <a:solidFill>
                            <a:srgbClr val="000000"/>
                          </a:solidFill>
                          <a:latin typeface="Calibri"/>
                        </a:rPr>
                        <a:t> </a:t>
                      </a:r>
                    </a:p>
                  </a:txBody>
                  <a:tcPr marL="7693" marR="7693" marT="769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a:noFill/>
                    </a:lnL>
                    <a:lnR>
                      <a:noFill/>
                    </a:lnR>
                    <a:lnT>
                      <a:noFill/>
                    </a:lnT>
                    <a:lnB>
                      <a:noFill/>
                    </a:lnB>
                    <a:solidFill>
                      <a:srgbClr val="FFFFFF"/>
                    </a:solidFill>
                  </a:tcPr>
                </a:tc>
              </a:tr>
              <a:tr h="235643">
                <a:tc>
                  <a:txBody>
                    <a:bodyPr/>
                    <a:lstStyle/>
                    <a:p>
                      <a:pPr algn="l" fontAlgn="b"/>
                      <a:r>
                        <a:rPr lang="es-AR" sz="1300" b="0" i="0" u="none" strike="noStrike">
                          <a:solidFill>
                            <a:srgbClr val="000000"/>
                          </a:solidFill>
                          <a:latin typeface="Calibri"/>
                        </a:rPr>
                        <a:t> </a:t>
                      </a:r>
                    </a:p>
                  </a:txBody>
                  <a:tcPr marL="7693" marR="7693" marT="769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300" b="0" i="0" u="none" strike="noStrike" dirty="0">
                          <a:solidFill>
                            <a:srgbClr val="FFFF00"/>
                          </a:solidFill>
                          <a:latin typeface="Calibri"/>
                        </a:rPr>
                        <a:t>N° LEGAJO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300" b="0" i="0" u="none" strike="noStrike" dirty="0">
                          <a:solidFill>
                            <a:srgbClr val="FFFF00"/>
                          </a:solidFill>
                          <a:latin typeface="Calibri"/>
                        </a:rPr>
                        <a:t>NOMBRE</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300" b="0" i="0" u="none" strike="noStrike" dirty="0">
                          <a:solidFill>
                            <a:srgbClr val="FFFF00"/>
                          </a:solidFill>
                          <a:latin typeface="Calibri"/>
                        </a:rPr>
                        <a:t>APELLIDO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300" b="0" i="0" u="none" strike="noStrike">
                          <a:solidFill>
                            <a:srgbClr val="FFFF00"/>
                          </a:solidFill>
                          <a:latin typeface="Calibri"/>
                        </a:rPr>
                        <a:t>CURSO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300" b="0" i="0" u="none" strike="noStrike">
                          <a:solidFill>
                            <a:srgbClr val="FFFF00"/>
                          </a:solidFill>
                          <a:latin typeface="Calibri"/>
                        </a:rPr>
                        <a:t>Clave curso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300" b="0" i="0" u="none" strike="noStrike">
                          <a:solidFill>
                            <a:srgbClr val="FFFF00"/>
                          </a:solidFill>
                          <a:latin typeface="Calibri"/>
                        </a:rPr>
                        <a:t>PROFESOR</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l" fontAlgn="b"/>
                      <a:r>
                        <a:rPr lang="es-AR" sz="1300" b="0" i="0" u="none" strike="noStrike">
                          <a:solidFill>
                            <a:srgbClr val="000000"/>
                          </a:solidFill>
                          <a:latin typeface="Calibri"/>
                        </a:rPr>
                        <a:t> </a:t>
                      </a:r>
                    </a:p>
                  </a:txBody>
                  <a:tcPr marL="7693" marR="7693" marT="769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235643">
                <a:tc>
                  <a:txBody>
                    <a:bodyPr/>
                    <a:lstStyle/>
                    <a:p>
                      <a:pPr algn="l" fontAlgn="b"/>
                      <a:r>
                        <a:rPr lang="es-AR" sz="1300" b="0" i="0" u="none" strike="noStrike">
                          <a:solidFill>
                            <a:srgbClr val="000000"/>
                          </a:solidFill>
                          <a:latin typeface="Calibri"/>
                        </a:rPr>
                        <a:t> </a:t>
                      </a:r>
                    </a:p>
                  </a:txBody>
                  <a:tcPr marL="7693" marR="7693" marT="769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300" b="0" i="0" u="none" strike="noStrike">
                          <a:solidFill>
                            <a:srgbClr val="000000"/>
                          </a:solidFill>
                          <a:latin typeface="Calibri"/>
                        </a:rPr>
                        <a:t>23</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Juan</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err="1">
                          <a:solidFill>
                            <a:srgbClr val="000000"/>
                          </a:solidFill>
                          <a:latin typeface="Calibri"/>
                        </a:rPr>
                        <a:t>Peréz</a:t>
                      </a:r>
                      <a:endParaRPr lang="es-AR" sz="1300" b="0" i="0" u="none" strike="noStrike" dirty="0">
                        <a:solidFill>
                          <a:srgbClr val="000000"/>
                        </a:solidFill>
                        <a:latin typeface="Calibri"/>
                      </a:endParaRP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JAVA</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1</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JUAN</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235643">
                <a:tc>
                  <a:txBody>
                    <a:bodyPr/>
                    <a:lstStyle/>
                    <a:p>
                      <a:pPr algn="l" fontAlgn="b"/>
                      <a:r>
                        <a:rPr lang="es-AR" sz="1300" b="0" i="0" u="none" strike="noStrike">
                          <a:solidFill>
                            <a:srgbClr val="000000"/>
                          </a:solidFill>
                          <a:latin typeface="Calibri"/>
                        </a:rPr>
                        <a:t> </a:t>
                      </a:r>
                    </a:p>
                  </a:txBody>
                  <a:tcPr marL="7693" marR="7693" marT="769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300" b="0" i="0" u="none" strike="noStrike">
                          <a:solidFill>
                            <a:srgbClr val="000000"/>
                          </a:solidFill>
                          <a:latin typeface="Calibri"/>
                        </a:rPr>
                        <a:t>24</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Josefa</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Gimenez</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PHP</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3</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LEONEL</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235643">
                <a:tc>
                  <a:txBody>
                    <a:bodyPr/>
                    <a:lstStyle/>
                    <a:p>
                      <a:pPr algn="l" fontAlgn="b"/>
                      <a:r>
                        <a:rPr lang="es-AR" sz="1300" b="0" i="0" u="none" strike="noStrike">
                          <a:solidFill>
                            <a:srgbClr val="000000"/>
                          </a:solidFill>
                          <a:latin typeface="Calibri"/>
                        </a:rPr>
                        <a:t> </a:t>
                      </a:r>
                    </a:p>
                  </a:txBody>
                  <a:tcPr marL="7693" marR="7693" marT="769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300" b="0" i="0" u="none" strike="noStrike">
                          <a:solidFill>
                            <a:srgbClr val="000000"/>
                          </a:solidFill>
                          <a:latin typeface="Calibri"/>
                        </a:rPr>
                        <a:t>25</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Elida</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Gimenez</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ANDROID</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4</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CRISTIAN</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a:solidFill>
                            <a:srgbClr val="000000"/>
                          </a:solidFill>
                          <a:latin typeface="Calibri"/>
                        </a:rPr>
                        <a:t> </a:t>
                      </a:r>
                    </a:p>
                  </a:txBody>
                  <a:tcPr marL="7693" marR="7693" marT="769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235643">
                <a:tc>
                  <a:txBody>
                    <a:bodyPr/>
                    <a:lstStyle/>
                    <a:p>
                      <a:pPr algn="l" fontAlgn="b"/>
                      <a:r>
                        <a:rPr lang="es-AR" sz="1300" b="0" i="0" u="none" strike="noStrike">
                          <a:solidFill>
                            <a:srgbClr val="000000"/>
                          </a:solidFill>
                          <a:latin typeface="Calibri"/>
                        </a:rPr>
                        <a:t> </a:t>
                      </a:r>
                    </a:p>
                  </a:txBody>
                  <a:tcPr marL="7693" marR="7693" marT="769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300" b="0" i="0" u="none" strike="noStrike">
                          <a:solidFill>
                            <a:srgbClr val="000000"/>
                          </a:solidFill>
                          <a:latin typeface="Calibri"/>
                        </a:rPr>
                        <a:t>26</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José  </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Días</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JAVASCRIPT</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a:solidFill>
                            <a:srgbClr val="000000"/>
                          </a:solidFill>
                          <a:latin typeface="Calibri"/>
                        </a:rPr>
                        <a:t>2</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300" b="0" i="0" u="none" strike="noStrike" dirty="0">
                          <a:solidFill>
                            <a:srgbClr val="000000"/>
                          </a:solidFill>
                          <a:latin typeface="Calibri"/>
                        </a:rPr>
                        <a:t>PEDRO</a:t>
                      </a:r>
                    </a:p>
                  </a:txBody>
                  <a:tcPr marL="7693" marR="7693" marT="76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AR" sz="1300" b="0" i="0" u="none" strike="noStrike" dirty="0">
                          <a:solidFill>
                            <a:srgbClr val="000000"/>
                          </a:solidFill>
                          <a:latin typeface="Calibri"/>
                        </a:rPr>
                        <a:t> </a:t>
                      </a:r>
                    </a:p>
                  </a:txBody>
                  <a:tcPr marL="7693" marR="7693" marT="769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bl>
          </a:graphicData>
        </a:graphic>
      </p:graphicFrame>
      <p:cxnSp>
        <p:nvCxnSpPr>
          <p:cNvPr id="8" name="7 Conector recto de flecha"/>
          <p:cNvCxnSpPr/>
          <p:nvPr/>
        </p:nvCxnSpPr>
        <p:spPr>
          <a:xfrm>
            <a:off x="4241260" y="3404681"/>
            <a:ext cx="693906" cy="3761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8 Conector recto de flecha"/>
          <p:cNvCxnSpPr/>
          <p:nvPr/>
        </p:nvCxnSpPr>
        <p:spPr>
          <a:xfrm flipH="1">
            <a:off x="5158582" y="3404681"/>
            <a:ext cx="1456227" cy="35955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8. División - DIVIDE</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sz="1800" dirty="0" smtClean="0"/>
              <a:t>A / B</a:t>
            </a:r>
          </a:p>
          <a:p>
            <a:r>
              <a:rPr lang="es-AR" sz="1800" dirty="0" smtClean="0"/>
              <a:t>Define una relación sobre el conjunto de atributos, incluido en la entidad (tabla), y que contiene el conjunto de valores , que en las filas de A están combinadas con cada una de las filas de B-</a:t>
            </a:r>
          </a:p>
          <a:p>
            <a:pPr lvl="1"/>
            <a:r>
              <a:rPr lang="es-AR" dirty="0" smtClean="0"/>
              <a:t>Condición: grado(A) &gt; grado (B)</a:t>
            </a:r>
          </a:p>
          <a:p>
            <a:pPr lvl="1"/>
            <a:r>
              <a:rPr lang="es-AR" dirty="0" smtClean="0"/>
              <a:t>Conjunto atributos de B ⊂ conjunto de atributos de A</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4137497" y="3511119"/>
          <a:ext cx="4834356" cy="1632379"/>
        </p:xfrm>
        <a:graphic>
          <a:graphicData uri="http://schemas.openxmlformats.org/drawingml/2006/table">
            <a:tbl>
              <a:tblPr/>
              <a:tblGrid>
                <a:gridCol w="805726"/>
                <a:gridCol w="805726"/>
                <a:gridCol w="805726"/>
                <a:gridCol w="805726"/>
                <a:gridCol w="805726"/>
                <a:gridCol w="805726"/>
              </a:tblGrid>
              <a:tr h="233197">
                <a:tc gridSpan="2">
                  <a:txBody>
                    <a:bodyPr/>
                    <a:lstStyle/>
                    <a:p>
                      <a:pPr algn="ctr" fontAlgn="b"/>
                      <a:r>
                        <a:rPr lang="es-AR" sz="1400" b="0" i="0" u="none" strike="noStrike" dirty="0">
                          <a:solidFill>
                            <a:srgbClr val="FFFF00"/>
                          </a:solidFill>
                          <a:latin typeface="Calibri"/>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s-AR"/>
                    </a:p>
                  </a:txBody>
                  <a:tcPr/>
                </a:tc>
                <a:tc>
                  <a:txBody>
                    <a:bodyPr/>
                    <a:lstStyle/>
                    <a:p>
                      <a:pPr algn="ctr" fontAlgn="b"/>
                      <a:r>
                        <a:rPr lang="es-AR" sz="14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400" b="0" i="0" u="none" strike="noStrike">
                          <a:solidFill>
                            <a:srgbClr val="FFFF00"/>
                          </a:solidFill>
                          <a:latin typeface="Calibri"/>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s-AR" sz="14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400" b="0" i="0" u="none" strike="noStrike">
                          <a:solidFill>
                            <a:srgbClr val="FFFF00"/>
                          </a:solidFill>
                          <a:latin typeface="Calibri"/>
                        </a:rPr>
                        <a:t>A/B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33197">
                <a:tc>
                  <a:txBody>
                    <a:bodyPr/>
                    <a:lstStyle/>
                    <a:p>
                      <a:pPr algn="ctr" fontAlgn="b"/>
                      <a:r>
                        <a:rPr lang="es-AR" sz="1400" b="0" i="0" u="none" strike="noStrike">
                          <a:solidFill>
                            <a:srgbClr val="FFFF00"/>
                          </a:solidFill>
                          <a:latin typeface="Calibri"/>
                        </a:rPr>
                        <a:t>VALOR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400" b="0" i="0" u="none" strike="noStrike" dirty="0">
                          <a:solidFill>
                            <a:srgbClr val="FFFF00"/>
                          </a:solidFill>
                          <a:latin typeface="Calibri"/>
                        </a:rPr>
                        <a:t>NOMBRE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4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400" b="0" i="0" u="none" strike="noStrike">
                          <a:solidFill>
                            <a:srgbClr val="FFFF00"/>
                          </a:solidFill>
                          <a:latin typeface="Calibri"/>
                        </a:rPr>
                        <a:t>NOMBRE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4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400" b="0" i="0" u="none" strike="noStrike">
                          <a:solidFill>
                            <a:srgbClr val="FFFF00"/>
                          </a:solidFill>
                          <a:latin typeface="Calibri"/>
                        </a:rPr>
                        <a:t>VALOR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r>
              <a:tr h="233197">
                <a:tc>
                  <a:txBody>
                    <a:bodyPr/>
                    <a:lstStyle/>
                    <a:p>
                      <a:pPr algn="ctr" fontAlgn="b"/>
                      <a:r>
                        <a:rPr lang="es-AR" sz="1400" b="0" i="0" u="none" strike="noStrike" dirty="0">
                          <a:solidFill>
                            <a:srgbClr val="000000"/>
                          </a:solidFill>
                          <a:latin typeface="Calibri"/>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dirty="0">
                          <a:solidFill>
                            <a:srgbClr val="000000"/>
                          </a:solidFill>
                          <a:latin typeface="Calibri"/>
                        </a:rPr>
                        <a:t>JUAN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400" b="0" i="0" u="none" strike="noStrike">
                          <a:solidFill>
                            <a:srgbClr val="000000"/>
                          </a:solidFill>
                          <a:latin typeface="Calibri"/>
                        </a:rPr>
                        <a:t>JUAN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AR" sz="1400" b="0" i="0" u="none" strike="noStrike" dirty="0">
                          <a:solidFill>
                            <a:srgbClr val="000000"/>
                          </a:solidFill>
                          <a:latin typeface="Calibri"/>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3197">
                <a:tc>
                  <a:txBody>
                    <a:bodyPr/>
                    <a:lstStyle/>
                    <a:p>
                      <a:pPr algn="ctr" fontAlgn="b"/>
                      <a:r>
                        <a:rPr lang="es-AR" sz="1400" b="0" i="0" u="none" strike="noStrike">
                          <a:solidFill>
                            <a:srgbClr val="000000"/>
                          </a:solidFill>
                          <a:latin typeface="Calibri"/>
                        </a:rPr>
                        <a:t>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dirty="0">
                          <a:solidFill>
                            <a:srgbClr val="000000"/>
                          </a:solidFill>
                          <a:latin typeface="Calibri"/>
                        </a:rPr>
                        <a:t>PEDRO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233197">
                <a:tc>
                  <a:txBody>
                    <a:bodyPr/>
                    <a:lstStyle/>
                    <a:p>
                      <a:pPr algn="ctr" fontAlgn="b"/>
                      <a:r>
                        <a:rPr lang="es-AR" sz="14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dirty="0">
                          <a:solidFill>
                            <a:srgbClr val="000000"/>
                          </a:solidFill>
                          <a:latin typeface="Calibri"/>
                        </a:rPr>
                        <a:t>GUSTAVO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233197">
                <a:tc>
                  <a:txBody>
                    <a:bodyPr/>
                    <a:lstStyle/>
                    <a:p>
                      <a:pPr algn="ctr" fontAlgn="b"/>
                      <a:r>
                        <a:rPr lang="es-AR" sz="1400" b="0" i="0" u="none" strike="noStrike">
                          <a:solidFill>
                            <a:srgbClr val="000000"/>
                          </a:solidFill>
                          <a:latin typeface="Calibri"/>
                        </a:rPr>
                        <a:t>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dirty="0">
                          <a:solidFill>
                            <a:srgbClr val="000000"/>
                          </a:solidFill>
                          <a:latin typeface="Calibri"/>
                        </a:rPr>
                        <a:t>LILIANA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233197">
                <a:tc>
                  <a:txBody>
                    <a:bodyPr/>
                    <a:lstStyle/>
                    <a:p>
                      <a:pPr algn="ctr" fontAlgn="b"/>
                      <a:r>
                        <a:rPr lang="es-AR" sz="1400" b="0" i="0" u="none" strike="noStrike">
                          <a:solidFill>
                            <a:srgbClr val="000000"/>
                          </a:solidFill>
                          <a:latin typeface="Calibri"/>
                        </a:rPr>
                        <a:t>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latin typeface="Calibri"/>
                        </a:rPr>
                        <a:t>VERÓNICA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ctr" fontAlgn="b"/>
                      <a:r>
                        <a:rPr lang="es-AR" sz="14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ctr" fontAlgn="b"/>
                      <a:r>
                        <a:rPr lang="es-AR" sz="14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Diccionario de datos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t>El diccionario de datos es una descripción detallada de todas las tablas que se encuentran dentro de la base de datos. Contiene metadatos, es decir datos sobre los datos</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pic>
        <p:nvPicPr>
          <p:cNvPr id="7" name="Picture 2"/>
          <p:cNvPicPr>
            <a:picLocks noChangeAspect="1" noChangeArrowheads="1"/>
          </p:cNvPicPr>
          <p:nvPr/>
        </p:nvPicPr>
        <p:blipFill>
          <a:blip r:embed="rId4" cstate="print"/>
          <a:srcRect l="14662" t="15376" r="21693" b="64937"/>
          <a:stretch>
            <a:fillRect/>
          </a:stretch>
        </p:blipFill>
        <p:spPr bwMode="auto">
          <a:xfrm>
            <a:off x="173699" y="2453341"/>
            <a:ext cx="8892480" cy="187220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6437031"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Ventajas de base de datos relacionales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Llave primaria: </a:t>
            </a:r>
            <a:r>
              <a:rPr lang="es-AR" dirty="0" smtClean="0"/>
              <a:t>una llave  </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8" name="7 Rectángulo redondeado"/>
          <p:cNvSpPr/>
          <p:nvPr/>
        </p:nvSpPr>
        <p:spPr>
          <a:xfrm>
            <a:off x="3580656" y="2468532"/>
            <a:ext cx="2016224" cy="11521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AR" sz="2400" dirty="0" smtClean="0"/>
              <a:t>Ventajas de </a:t>
            </a:r>
            <a:r>
              <a:rPr lang="es-AR" sz="2400" dirty="0" err="1" smtClean="0"/>
              <a:t>bd</a:t>
            </a:r>
            <a:r>
              <a:rPr lang="es-AR" sz="2400" dirty="0" smtClean="0"/>
              <a:t> relacionales</a:t>
            </a:r>
            <a:endParaRPr lang="es-AR" sz="2400" dirty="0"/>
          </a:p>
        </p:txBody>
      </p:sp>
      <p:sp>
        <p:nvSpPr>
          <p:cNvPr id="9" name="8 Rectángulo"/>
          <p:cNvSpPr/>
          <p:nvPr/>
        </p:nvSpPr>
        <p:spPr>
          <a:xfrm>
            <a:off x="988368" y="1604436"/>
            <a:ext cx="2160240" cy="8640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dirty="0" smtClean="0"/>
              <a:t>Rápido acceso a datos</a:t>
            </a:r>
            <a:endParaRPr lang="es-AR" dirty="0"/>
          </a:p>
        </p:txBody>
      </p:sp>
      <p:sp>
        <p:nvSpPr>
          <p:cNvPr id="10" name="9 Rectángulo"/>
          <p:cNvSpPr/>
          <p:nvPr/>
        </p:nvSpPr>
        <p:spPr>
          <a:xfrm>
            <a:off x="988368" y="3908692"/>
            <a:ext cx="2160240" cy="8640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dirty="0" smtClean="0"/>
              <a:t>Fácil selección de datos según especificaciones</a:t>
            </a:r>
            <a:endParaRPr lang="es-AR" dirty="0"/>
          </a:p>
        </p:txBody>
      </p:sp>
      <p:sp>
        <p:nvSpPr>
          <p:cNvPr id="11" name="10 Rectángulo"/>
          <p:cNvSpPr/>
          <p:nvPr/>
        </p:nvSpPr>
        <p:spPr>
          <a:xfrm>
            <a:off x="5884912" y="1532428"/>
            <a:ext cx="2160240" cy="8640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dirty="0" smtClean="0"/>
              <a:t>Cuentan con control de privilegios</a:t>
            </a:r>
            <a:endParaRPr lang="es-AR" dirty="0"/>
          </a:p>
        </p:txBody>
      </p:sp>
      <p:sp>
        <p:nvSpPr>
          <p:cNvPr id="12" name="11 Rectángulo"/>
          <p:cNvSpPr/>
          <p:nvPr/>
        </p:nvSpPr>
        <p:spPr>
          <a:xfrm>
            <a:off x="5812904" y="3908692"/>
            <a:ext cx="2160240" cy="8640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dirty="0" smtClean="0"/>
              <a:t>Poseen mecanismos  de control de entrada</a:t>
            </a:r>
            <a:endParaRPr lang="es-AR" dirty="0"/>
          </a:p>
        </p:txBody>
      </p:sp>
      <p:cxnSp>
        <p:nvCxnSpPr>
          <p:cNvPr id="14" name="13 Forma"/>
          <p:cNvCxnSpPr>
            <a:stCxn id="8" idx="0"/>
            <a:endCxn id="11" idx="1"/>
          </p:cNvCxnSpPr>
          <p:nvPr/>
        </p:nvCxnSpPr>
        <p:spPr>
          <a:xfrm rot="5400000" flipH="1" flipV="1">
            <a:off x="4984812" y="1568432"/>
            <a:ext cx="504056" cy="12961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Forma"/>
          <p:cNvCxnSpPr>
            <a:stCxn id="8" idx="3"/>
            <a:endCxn id="12" idx="0"/>
          </p:cNvCxnSpPr>
          <p:nvPr/>
        </p:nvCxnSpPr>
        <p:spPr>
          <a:xfrm>
            <a:off x="5596880" y="3044596"/>
            <a:ext cx="1296144" cy="86409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Forma"/>
          <p:cNvCxnSpPr>
            <a:stCxn id="8" idx="2"/>
            <a:endCxn id="10" idx="3"/>
          </p:cNvCxnSpPr>
          <p:nvPr/>
        </p:nvCxnSpPr>
        <p:spPr>
          <a:xfrm rot="5400000">
            <a:off x="3508648" y="3260620"/>
            <a:ext cx="720080" cy="14401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Forma"/>
          <p:cNvCxnSpPr>
            <a:stCxn id="8" idx="1"/>
            <a:endCxn id="9" idx="2"/>
          </p:cNvCxnSpPr>
          <p:nvPr/>
        </p:nvCxnSpPr>
        <p:spPr>
          <a:xfrm rot="10800000">
            <a:off x="2068488" y="2468532"/>
            <a:ext cx="1512168" cy="5760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err="1" smtClean="0"/>
              <a:t>MySQL</a:t>
            </a:r>
            <a:r>
              <a:rPr lang="es-AR" sz="2400" dirty="0" smtClean="0"/>
              <a:t> – usuario y privilegios</a:t>
            </a:r>
            <a:endParaRPr lang="es-A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sz="1200" dirty="0" err="1" smtClean="0">
                <a:solidFill>
                  <a:schemeClr val="tx1"/>
                </a:solidFill>
              </a:rPr>
              <a:t>Root</a:t>
            </a:r>
            <a:r>
              <a:rPr lang="es-AR" sz="1200" dirty="0" smtClean="0">
                <a:solidFill>
                  <a:schemeClr val="tx1"/>
                </a:solidFill>
              </a:rPr>
              <a:t> debe ser usado únicamente para </a:t>
            </a:r>
            <a:r>
              <a:rPr lang="es-AR" sz="1200" dirty="0" err="1" smtClean="0">
                <a:solidFill>
                  <a:schemeClr val="tx1"/>
                </a:solidFill>
              </a:rPr>
              <a:t>propositos</a:t>
            </a:r>
            <a:r>
              <a:rPr lang="es-AR" sz="1200" dirty="0" smtClean="0">
                <a:solidFill>
                  <a:schemeClr val="tx1"/>
                </a:solidFill>
              </a:rPr>
              <a:t> de administración, y para cada uno de los usuarios se deben crear usuarios y contraseña.</a:t>
            </a:r>
          </a:p>
          <a:p>
            <a:endParaRPr lang="es-AR" sz="1200" dirty="0" smtClean="0">
              <a:solidFill>
                <a:schemeClr val="tx1"/>
              </a:solidFill>
            </a:endParaRPr>
          </a:p>
          <a:p>
            <a:r>
              <a:rPr lang="es-AR" sz="1200" dirty="0" smtClean="0">
                <a:solidFill>
                  <a:schemeClr val="tx1"/>
                </a:solidFill>
              </a:rPr>
              <a:t>Al configurar una base de datos web se debería configurar al menos un usuario por aplicación web, además del </a:t>
            </a:r>
            <a:r>
              <a:rPr lang="es-AR" sz="1200" dirty="0" err="1" smtClean="0">
                <a:solidFill>
                  <a:schemeClr val="tx1"/>
                </a:solidFill>
              </a:rPr>
              <a:t>root</a:t>
            </a:r>
            <a:r>
              <a:rPr lang="es-AR" sz="1200" dirty="0" smtClean="0">
                <a:solidFill>
                  <a:schemeClr val="tx1"/>
                </a:solidFill>
              </a:rPr>
              <a:t> que es usado para la base de datos en su conjunto.</a:t>
            </a:r>
          </a:p>
          <a:p>
            <a:endParaRPr lang="es-AR" sz="1200" dirty="0" smtClean="0">
              <a:solidFill>
                <a:schemeClr val="tx1"/>
              </a:solidFill>
            </a:endParaRPr>
          </a:p>
          <a:p>
            <a:r>
              <a:rPr lang="es-AR" sz="1200" dirty="0" smtClean="0">
                <a:solidFill>
                  <a:schemeClr val="tx1"/>
                </a:solidFill>
              </a:rPr>
              <a:t>A cada usuario que ingresamos le debemos asignar los privilegios que correspondan a su perfil, para poder especificar que puede y no puede hacer dentro del sistema. </a:t>
            </a:r>
          </a:p>
          <a:p>
            <a:endParaRPr lang="es-AR" dirty="0" smtClean="0">
              <a:solidFill>
                <a:srgbClr val="C00000"/>
              </a:solidFill>
            </a:endParaRPr>
          </a:p>
          <a:p>
            <a:endParaRPr lang="es-AR" dirty="0" smtClean="0">
              <a:solidFill>
                <a:srgbClr val="C00000"/>
              </a:solidFill>
            </a:endParaRP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1258056" y="3286610"/>
            <a:ext cx="2866472" cy="170124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smtClean="0"/>
              <a:t>Se debe cumplir el </a:t>
            </a:r>
            <a:r>
              <a:rPr lang="es-AR" sz="2000" dirty="0" err="1" smtClean="0">
                <a:solidFill>
                  <a:srgbClr val="FFFF00"/>
                </a:solidFill>
              </a:rPr>
              <a:t>Ppio</a:t>
            </a:r>
            <a:r>
              <a:rPr lang="es-AR" sz="2000" dirty="0" smtClean="0">
                <a:solidFill>
                  <a:srgbClr val="FFFF00"/>
                </a:solidFill>
              </a:rPr>
              <a:t> de menor privilegio </a:t>
            </a:r>
            <a:r>
              <a:rPr lang="es-AR" dirty="0" smtClean="0"/>
              <a:t>: cada usuario debe tener el menor privilegio necesario para poder realizar sus tareas</a:t>
            </a:r>
            <a:endParaRPr lang="es-AR" dirty="0"/>
          </a:p>
        </p:txBody>
      </p:sp>
      <p:pic>
        <p:nvPicPr>
          <p:cNvPr id="8" name="Picture 3"/>
          <p:cNvPicPr>
            <a:picLocks noChangeAspect="1" noChangeArrowheads="1"/>
          </p:cNvPicPr>
          <p:nvPr/>
        </p:nvPicPr>
        <p:blipFill>
          <a:blip r:embed="rId4" cstate="print"/>
          <a:srcRect/>
          <a:stretch>
            <a:fillRect/>
          </a:stretch>
        </p:blipFill>
        <p:spPr bwMode="auto">
          <a:xfrm>
            <a:off x="4649821" y="3199284"/>
            <a:ext cx="4304865" cy="192224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3">
            <a:alphaModFix/>
          </a:blip>
          <a:srcRect l="22472" r="11156"/>
          <a:stretch/>
        </p:blipFill>
        <p:spPr>
          <a:xfrm>
            <a:off x="0" y="0"/>
            <a:ext cx="5120973" cy="5143501"/>
          </a:xfrm>
          <a:prstGeom prst="rect">
            <a:avLst/>
          </a:prstGeom>
          <a:noFill/>
          <a:ln>
            <a:noFill/>
          </a:ln>
        </p:spPr>
      </p:pic>
      <p:sp>
        <p:nvSpPr>
          <p:cNvPr id="73" name="Google Shape;73;p15"/>
          <p:cNvSpPr/>
          <p:nvPr/>
        </p:nvSpPr>
        <p:spPr>
          <a:xfrm>
            <a:off x="4335275" y="791300"/>
            <a:ext cx="2799900" cy="19041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p:nvPr/>
        </p:nvSpPr>
        <p:spPr>
          <a:xfrm>
            <a:off x="4496100" y="914400"/>
            <a:ext cx="3504900" cy="1267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s" sz="3400" b="1" dirty="0" smtClean="0">
                <a:solidFill>
                  <a:srgbClr val="556271"/>
                </a:solidFill>
                <a:latin typeface="Raleway"/>
                <a:ea typeface="Raleway"/>
                <a:cs typeface="Raleway"/>
                <a:sym typeface="Raleway"/>
              </a:rPr>
              <a:t>Python Intermedio</a:t>
            </a:r>
            <a:endParaRPr sz="3400" b="1" dirty="0">
              <a:solidFill>
                <a:srgbClr val="556271"/>
              </a:solidFill>
              <a:latin typeface="Raleway"/>
              <a:ea typeface="Raleway"/>
              <a:cs typeface="Raleway"/>
              <a:sym typeface="Raleway"/>
            </a:endParaRPr>
          </a:p>
        </p:txBody>
      </p:sp>
      <p:sp>
        <p:nvSpPr>
          <p:cNvPr id="75" name="Google Shape;75;p15"/>
          <p:cNvSpPr txBox="1"/>
          <p:nvPr/>
        </p:nvSpPr>
        <p:spPr>
          <a:xfrm>
            <a:off x="5229525" y="2009775"/>
            <a:ext cx="3200400" cy="14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solidFill>
                  <a:schemeClr val="lt1"/>
                </a:solidFill>
                <a:highlight>
                  <a:srgbClr val="556271"/>
                </a:highlight>
                <a:latin typeface="Raleway"/>
                <a:ea typeface="Raleway"/>
                <a:cs typeface="Raleway"/>
                <a:sym typeface="Raleway"/>
              </a:rPr>
              <a:t> </a:t>
            </a:r>
            <a:endParaRPr dirty="0">
              <a:solidFill>
                <a:schemeClr val="lt1"/>
              </a:solidFill>
              <a:highlight>
                <a:srgbClr val="556271"/>
              </a:highlight>
              <a:latin typeface="Raleway"/>
              <a:ea typeface="Raleway"/>
              <a:cs typeface="Raleway"/>
              <a:sym typeface="Raleway"/>
            </a:endParaRPr>
          </a:p>
        </p:txBody>
      </p:sp>
      <p:pic>
        <p:nvPicPr>
          <p:cNvPr id="76" name="Google Shape;76;p15"/>
          <p:cNvPicPr preferRelativeResize="0"/>
          <p:nvPr/>
        </p:nvPicPr>
        <p:blipFill>
          <a:blip r:embed="rId4">
            <a:alphaModFix/>
          </a:blip>
          <a:stretch>
            <a:fillRect/>
          </a:stretch>
        </p:blipFill>
        <p:spPr>
          <a:xfrm>
            <a:off x="6927800" y="4643150"/>
            <a:ext cx="2095500" cy="390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Tipos de llaves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pic>
        <p:nvPicPr>
          <p:cNvPr id="7" name="Picture 3"/>
          <p:cNvPicPr>
            <a:picLocks noChangeAspect="1" noChangeArrowheads="1"/>
          </p:cNvPicPr>
          <p:nvPr/>
        </p:nvPicPr>
        <p:blipFill>
          <a:blip r:embed="rId4" cstate="print"/>
          <a:srcRect/>
          <a:stretch>
            <a:fillRect/>
          </a:stretch>
        </p:blipFill>
        <p:spPr bwMode="auto">
          <a:xfrm>
            <a:off x="862518" y="1199286"/>
            <a:ext cx="6197807" cy="3493575"/>
          </a:xfrm>
          <a:prstGeom prst="rect">
            <a:avLst/>
          </a:prstGeom>
          <a:noFill/>
          <a:ln w="9525">
            <a:noFill/>
            <a:miter lim="800000"/>
            <a:headEnd/>
            <a:tailEnd/>
          </a:ln>
        </p:spPr>
      </p:pic>
      <p:sp>
        <p:nvSpPr>
          <p:cNvPr id="8" name="7 Llamada con línea 1"/>
          <p:cNvSpPr/>
          <p:nvPr/>
        </p:nvSpPr>
        <p:spPr>
          <a:xfrm>
            <a:off x="5232603" y="929753"/>
            <a:ext cx="2736304" cy="432048"/>
          </a:xfrm>
          <a:prstGeom prst="borderCallout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dirty="0" smtClean="0"/>
              <a:t>Información de cuenta</a:t>
            </a:r>
            <a:endParaRPr lang="es-AR" dirty="0"/>
          </a:p>
        </p:txBody>
      </p:sp>
      <p:sp>
        <p:nvSpPr>
          <p:cNvPr id="9" name="8 Llamada con línea 1"/>
          <p:cNvSpPr/>
          <p:nvPr/>
        </p:nvSpPr>
        <p:spPr>
          <a:xfrm>
            <a:off x="4894707" y="1547414"/>
            <a:ext cx="2736304" cy="432048"/>
          </a:xfrm>
          <a:prstGeom prst="borderCallout1">
            <a:avLst>
              <a:gd name="adj1" fmla="val 56963"/>
              <a:gd name="adj2" fmla="val -5548"/>
              <a:gd name="adj3" fmla="val 153653"/>
              <a:gd name="adj4" fmla="val -3879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AR" dirty="0" smtClean="0"/>
              <a:t>Base de datos</a:t>
            </a:r>
            <a:endParaRPr lang="es-AR" dirty="0"/>
          </a:p>
        </p:txBody>
      </p:sp>
      <p:sp>
        <p:nvSpPr>
          <p:cNvPr id="10" name="9 Llamada con línea 1"/>
          <p:cNvSpPr/>
          <p:nvPr/>
        </p:nvSpPr>
        <p:spPr>
          <a:xfrm>
            <a:off x="6407696" y="2178046"/>
            <a:ext cx="2736304" cy="876439"/>
          </a:xfrm>
          <a:prstGeom prst="borderCallout1">
            <a:avLst>
              <a:gd name="adj1" fmla="val 6218"/>
              <a:gd name="adj2" fmla="val -1371"/>
              <a:gd name="adj3" fmla="val 72694"/>
              <a:gd name="adj4" fmla="val -5160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AR" dirty="0" smtClean="0"/>
              <a:t>Privilegios globales          (si nos posicionamos sobre los campos, nos da la descripción de su utilidad)</a:t>
            </a:r>
            <a:endParaRPr lang="es-AR" dirty="0"/>
          </a:p>
        </p:txBody>
      </p:sp>
      <p:sp>
        <p:nvSpPr>
          <p:cNvPr id="11" name="10 Rectángulo"/>
          <p:cNvSpPr/>
          <p:nvPr/>
        </p:nvSpPr>
        <p:spPr>
          <a:xfrm>
            <a:off x="211937" y="3835574"/>
            <a:ext cx="8784976" cy="13079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AR" dirty="0" smtClean="0"/>
              <a:t>Los permisos están guardados en el servidor, en una base de datos llamada “</a:t>
            </a:r>
            <a:r>
              <a:rPr lang="es-AR" dirty="0" err="1" smtClean="0">
                <a:solidFill>
                  <a:srgbClr val="FFFF00"/>
                </a:solidFill>
              </a:rPr>
              <a:t>mysql</a:t>
            </a:r>
            <a:r>
              <a:rPr lang="es-AR" dirty="0" smtClean="0"/>
              <a:t>” que se crea automáticamente durante la instalación de </a:t>
            </a:r>
            <a:r>
              <a:rPr lang="es-AR" dirty="0" err="1" smtClean="0"/>
              <a:t>MySQL</a:t>
            </a:r>
            <a:r>
              <a:rPr lang="es-AR" dirty="0" smtClean="0"/>
              <a:t>. </a:t>
            </a:r>
          </a:p>
          <a:p>
            <a:pPr algn="ctr"/>
            <a:r>
              <a:rPr lang="es-AR" dirty="0" smtClean="0"/>
              <a:t>Tanto cuando el usuario intenta una conexión como cuando intenta ejecutar una instrucción </a:t>
            </a:r>
            <a:r>
              <a:rPr lang="es-AR" dirty="0" err="1" smtClean="0"/>
              <a:t>sql</a:t>
            </a:r>
            <a:r>
              <a:rPr lang="es-AR" dirty="0" smtClean="0"/>
              <a:t>, </a:t>
            </a:r>
            <a:r>
              <a:rPr lang="es-AR" dirty="0" err="1" smtClean="0"/>
              <a:t>MySQL</a:t>
            </a:r>
            <a:r>
              <a:rPr lang="es-AR" dirty="0" smtClean="0"/>
              <a:t> tomará la decisión de permitirlo o no de acuerdo a la </a:t>
            </a:r>
            <a:r>
              <a:rPr lang="es-AR" dirty="0" err="1" smtClean="0"/>
              <a:t>informacióncontenida</a:t>
            </a:r>
            <a:r>
              <a:rPr lang="es-AR" dirty="0" smtClean="0"/>
              <a:t> en las tablas: </a:t>
            </a:r>
            <a:r>
              <a:rPr lang="es-AR" dirty="0" smtClean="0">
                <a:solidFill>
                  <a:srgbClr val="FFFF00"/>
                </a:solidFill>
              </a:rPr>
              <a:t>DB, USER, HOST, </a:t>
            </a:r>
            <a:r>
              <a:rPr lang="es-AR" dirty="0" err="1" smtClean="0">
                <a:solidFill>
                  <a:srgbClr val="FFFF00"/>
                </a:solidFill>
              </a:rPr>
              <a:t>tables_priv</a:t>
            </a:r>
            <a:r>
              <a:rPr lang="es-AR" dirty="0" smtClean="0">
                <a:solidFill>
                  <a:srgbClr val="FFFF00"/>
                </a:solidFill>
              </a:rPr>
              <a:t> y </a:t>
            </a:r>
            <a:r>
              <a:rPr lang="es-AR" dirty="0" err="1" smtClean="0">
                <a:solidFill>
                  <a:srgbClr val="FFFF00"/>
                </a:solidFill>
              </a:rPr>
              <a:t>columns_priv</a:t>
            </a:r>
            <a:endParaRPr lang="es-AR" dirty="0" smtClean="0">
              <a:solidFill>
                <a:srgbClr val="FFFF00"/>
              </a:solidFill>
            </a:endParaRPr>
          </a:p>
          <a:p>
            <a:pPr algn="ctr"/>
            <a:r>
              <a:rPr lang="es-AR" dirty="0" smtClean="0">
                <a:solidFill>
                  <a:srgbClr val="FFFF00"/>
                </a:solidFill>
              </a:rPr>
              <a:t>|</a:t>
            </a:r>
            <a:endParaRPr lang="es-AR" dirty="0">
              <a:solidFill>
                <a:srgbClr val="FFFF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Tipos de privilegios</a:t>
            </a:r>
            <a:endParaRPr sz="2400" dirty="0">
              <a:latin typeface="Raleway SemiBold"/>
              <a:ea typeface="Raleway SemiBold"/>
              <a:cs typeface="Raleway SemiBold"/>
              <a:sym typeface="Raleway SemiBold"/>
            </a:endParaRPr>
          </a:p>
        </p:txBody>
      </p:sp>
      <p:sp>
        <p:nvSpPr>
          <p:cNvPr id="7" name="6 Rectángulo"/>
          <p:cNvSpPr/>
          <p:nvPr/>
        </p:nvSpPr>
        <p:spPr>
          <a:xfrm>
            <a:off x="546709" y="1165903"/>
            <a:ext cx="2016224" cy="72008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AR" dirty="0" smtClean="0"/>
              <a:t>Para usuarios regulares</a:t>
            </a:r>
            <a:endParaRPr lang="es-AR" dirty="0"/>
          </a:p>
        </p:txBody>
      </p:sp>
      <p:sp>
        <p:nvSpPr>
          <p:cNvPr id="8" name="7 Rectángulo"/>
          <p:cNvSpPr/>
          <p:nvPr/>
        </p:nvSpPr>
        <p:spPr>
          <a:xfrm>
            <a:off x="6163333" y="1165903"/>
            <a:ext cx="2016224" cy="72008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AR" dirty="0" smtClean="0">
                <a:solidFill>
                  <a:srgbClr val="FFFF00"/>
                </a:solidFill>
              </a:rPr>
              <a:t>Especiales</a:t>
            </a:r>
            <a:endParaRPr lang="es-AR" dirty="0">
              <a:solidFill>
                <a:srgbClr val="FFFF00"/>
              </a:solidFill>
            </a:endParaRPr>
          </a:p>
        </p:txBody>
      </p:sp>
      <p:sp>
        <p:nvSpPr>
          <p:cNvPr id="9" name="8 Rectángulo"/>
          <p:cNvSpPr/>
          <p:nvPr/>
        </p:nvSpPr>
        <p:spPr>
          <a:xfrm>
            <a:off x="3427029" y="1165903"/>
            <a:ext cx="2016224" cy="72008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AR" dirty="0" smtClean="0"/>
              <a:t>Para administradores</a:t>
            </a:r>
            <a:endParaRPr lang="es-AR" dirty="0"/>
          </a:p>
        </p:txBody>
      </p:sp>
      <p:sp>
        <p:nvSpPr>
          <p:cNvPr id="10" name="9 Rectángulo redondeado"/>
          <p:cNvSpPr/>
          <p:nvPr/>
        </p:nvSpPr>
        <p:spPr>
          <a:xfrm>
            <a:off x="697210" y="2163060"/>
            <a:ext cx="1728192" cy="115212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smtClean="0"/>
              <a:t>Datos y Estructura</a:t>
            </a:r>
            <a:endParaRPr lang="es-AR" dirty="0"/>
          </a:p>
        </p:txBody>
      </p:sp>
      <p:sp>
        <p:nvSpPr>
          <p:cNvPr id="11" name="10 Rectángulo redondeado"/>
          <p:cNvSpPr/>
          <p:nvPr/>
        </p:nvSpPr>
        <p:spPr>
          <a:xfrm>
            <a:off x="3499037" y="2462047"/>
            <a:ext cx="1872208" cy="115212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AR" dirty="0" smtClean="0"/>
              <a:t>Datos, Estructura y Administración</a:t>
            </a:r>
            <a:endParaRPr lang="es-AR" dirty="0"/>
          </a:p>
        </p:txBody>
      </p:sp>
      <p:cxnSp>
        <p:nvCxnSpPr>
          <p:cNvPr id="12" name="11 Conector recto de flecha"/>
          <p:cNvCxnSpPr>
            <a:stCxn id="9" idx="2"/>
          </p:cNvCxnSpPr>
          <p:nvPr/>
        </p:nvCxnSpPr>
        <p:spPr>
          <a:xfrm>
            <a:off x="4435141" y="1885983"/>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7" idx="2"/>
            <a:endCxn id="10" idx="0"/>
          </p:cNvCxnSpPr>
          <p:nvPr/>
        </p:nvCxnSpPr>
        <p:spPr>
          <a:xfrm>
            <a:off x="1554821" y="1885983"/>
            <a:ext cx="6485" cy="2770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212610" y="3518914"/>
            <a:ext cx="2736304" cy="16245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err="1" smtClean="0">
                <a:solidFill>
                  <a:srgbClr val="FFFF00"/>
                </a:solidFill>
              </a:rPr>
              <a:t>OjO</a:t>
            </a:r>
            <a:r>
              <a:rPr lang="es-AR" dirty="0" smtClean="0">
                <a:solidFill>
                  <a:srgbClr val="FFFF00"/>
                </a:solidFill>
              </a:rPr>
              <a:t> especial con “FILE” que puede permitir que el usuario cargue archivos ejecutables que generen alteraciones en el funcionamiento de la </a:t>
            </a:r>
            <a:r>
              <a:rPr lang="es-AR" dirty="0" err="1" smtClean="0">
                <a:solidFill>
                  <a:srgbClr val="FFFF00"/>
                </a:solidFill>
              </a:rPr>
              <a:t>bd</a:t>
            </a:r>
            <a:endParaRPr lang="es-AR" dirty="0">
              <a:solidFill>
                <a:srgbClr val="FFFF00"/>
              </a:solidFill>
            </a:endParaRPr>
          </a:p>
        </p:txBody>
      </p:sp>
      <p:cxnSp>
        <p:nvCxnSpPr>
          <p:cNvPr id="15" name="14 Conector recto de flecha"/>
          <p:cNvCxnSpPr>
            <a:stCxn id="10" idx="2"/>
            <a:endCxn id="14" idx="0"/>
          </p:cNvCxnSpPr>
          <p:nvPr/>
        </p:nvCxnSpPr>
        <p:spPr>
          <a:xfrm>
            <a:off x="1561306" y="3315188"/>
            <a:ext cx="19456" cy="203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5731285" y="2174015"/>
            <a:ext cx="2880320" cy="296948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AR" dirty="0" smtClean="0">
                <a:solidFill>
                  <a:srgbClr val="FFFF00"/>
                </a:solidFill>
              </a:rPr>
              <a:t>ALL </a:t>
            </a:r>
          </a:p>
          <a:p>
            <a:pPr algn="ctr"/>
            <a:r>
              <a:rPr lang="es-AR" dirty="0" smtClean="0">
                <a:solidFill>
                  <a:srgbClr val="FFFF00"/>
                </a:solidFill>
              </a:rPr>
              <a:t>No aparece en </a:t>
            </a:r>
            <a:r>
              <a:rPr lang="es-AR" dirty="0" err="1" smtClean="0">
                <a:solidFill>
                  <a:srgbClr val="FFFF00"/>
                </a:solidFill>
              </a:rPr>
              <a:t>phpMyAdmin</a:t>
            </a:r>
            <a:r>
              <a:rPr lang="es-AR" dirty="0" smtClean="0">
                <a:solidFill>
                  <a:srgbClr val="FFFF00"/>
                </a:solidFill>
              </a:rPr>
              <a:t> pues se puede seleccionar todos los campos</a:t>
            </a:r>
          </a:p>
          <a:p>
            <a:pPr algn="ctr"/>
            <a:endParaRPr lang="es-AR" dirty="0" smtClean="0">
              <a:solidFill>
                <a:srgbClr val="FFFF00"/>
              </a:solidFill>
            </a:endParaRPr>
          </a:p>
          <a:p>
            <a:pPr algn="ctr"/>
            <a:r>
              <a:rPr lang="es-AR" dirty="0" smtClean="0">
                <a:solidFill>
                  <a:srgbClr val="FFFF00"/>
                </a:solidFill>
              </a:rPr>
              <a:t>USAGE</a:t>
            </a:r>
          </a:p>
          <a:p>
            <a:pPr algn="ctr"/>
            <a:r>
              <a:rPr lang="es-AR" dirty="0" smtClean="0">
                <a:solidFill>
                  <a:srgbClr val="FFFF00"/>
                </a:solidFill>
              </a:rPr>
              <a:t>No aparece en </a:t>
            </a:r>
            <a:r>
              <a:rPr lang="es-AR" dirty="0" err="1" smtClean="0">
                <a:solidFill>
                  <a:srgbClr val="FFFF00"/>
                </a:solidFill>
              </a:rPr>
              <a:t>phpMyAdmin</a:t>
            </a:r>
            <a:r>
              <a:rPr lang="es-AR" dirty="0" smtClean="0">
                <a:solidFill>
                  <a:srgbClr val="FFFF00"/>
                </a:solidFill>
              </a:rPr>
              <a:t> pues ya está dividido en dos campos para asignar funciones</a:t>
            </a:r>
            <a:endParaRPr lang="es-AR" dirty="0">
              <a:solidFill>
                <a:srgbClr val="FFFF00"/>
              </a:solidFill>
            </a:endParaRPr>
          </a:p>
        </p:txBody>
      </p:sp>
      <p:cxnSp>
        <p:nvCxnSpPr>
          <p:cNvPr id="17" name="16 Conector recto de flecha"/>
          <p:cNvCxnSpPr>
            <a:stCxn id="8" idx="2"/>
            <a:endCxn id="16" idx="0"/>
          </p:cNvCxnSpPr>
          <p:nvPr/>
        </p:nvCxnSpPr>
        <p:spPr>
          <a:xfrm>
            <a:off x="7171445" y="1885983"/>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Primera forma normal</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buNone/>
            </a:pPr>
            <a:r>
              <a:rPr lang="es-ES" dirty="0" smtClean="0"/>
              <a:t>Una tabla está en Primera Forma Normal si:</a:t>
            </a:r>
          </a:p>
          <a:p>
            <a:pPr lvl="1">
              <a:buFont typeface="Arial" pitchFamily="34" charset="0"/>
              <a:buChar char="•"/>
            </a:pPr>
            <a:r>
              <a:rPr lang="es-ES" dirty="0" smtClean="0"/>
              <a:t>Todos los atributos son atómicos, o sea indivisibles</a:t>
            </a:r>
          </a:p>
          <a:p>
            <a:pPr lvl="1">
              <a:buFont typeface="Arial" pitchFamily="34" charset="0"/>
              <a:buChar char="•"/>
            </a:pPr>
            <a:r>
              <a:rPr lang="es-ES" dirty="0" smtClean="0"/>
              <a:t>La tabla contiene una llave primaria única.</a:t>
            </a:r>
          </a:p>
          <a:p>
            <a:pPr lvl="1">
              <a:buFont typeface="Arial" pitchFamily="34" charset="0"/>
              <a:buChar char="•"/>
            </a:pPr>
            <a:r>
              <a:rPr lang="es-ES" dirty="0" smtClean="0"/>
              <a:t>La llave primaria no contiene atributos nulos.</a:t>
            </a:r>
          </a:p>
          <a:p>
            <a:pPr lvl="1">
              <a:buFont typeface="Arial" pitchFamily="34" charset="0"/>
              <a:buChar char="•"/>
            </a:pPr>
            <a:r>
              <a:rPr lang="es-ES" dirty="0" smtClean="0"/>
              <a:t>No debe existir variación en el número de columnas.</a:t>
            </a:r>
          </a:p>
          <a:p>
            <a:pPr lvl="1">
              <a:buFont typeface="Arial" pitchFamily="34" charset="0"/>
              <a:buChar char="•"/>
            </a:pPr>
            <a:r>
              <a:rPr lang="es-ES" dirty="0" smtClean="0"/>
              <a:t>Si los datos cambian de orden no deben cambiar sus significados</a:t>
            </a:r>
          </a:p>
          <a:p>
            <a:pPr lvl="1">
              <a:buFont typeface="Arial" pitchFamily="34" charset="0"/>
              <a:buChar char="•"/>
            </a:pPr>
            <a:r>
              <a:rPr lang="es-ES" dirty="0" smtClean="0"/>
              <a:t>Una tabla no puede tener múltiples valores en cada columna.</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788674" y="3850793"/>
            <a:ext cx="7632848" cy="62068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smtClean="0"/>
              <a:t>Esta forma normal elimina los valores repetidos dentro de una BD</a:t>
            </a:r>
            <a:endParaRPr lang="es-AR" sz="2000" dirty="0"/>
          </a:p>
        </p:txBody>
      </p:sp>
      <p:pic>
        <p:nvPicPr>
          <p:cNvPr id="1026" name="Picture 2"/>
          <p:cNvPicPr>
            <a:picLocks noChangeAspect="1" noChangeArrowheads="1"/>
          </p:cNvPicPr>
          <p:nvPr/>
        </p:nvPicPr>
        <p:blipFill>
          <a:blip r:embed="rId4"/>
          <a:srcRect/>
          <a:stretch>
            <a:fillRect/>
          </a:stretch>
        </p:blipFill>
        <p:spPr bwMode="auto">
          <a:xfrm>
            <a:off x="6403975" y="922758"/>
            <a:ext cx="2618105" cy="2203981"/>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algn="ctr"/>
            <a:r>
              <a:rPr lang="es-AR" sz="2400" dirty="0" smtClean="0">
                <a:solidFill>
                  <a:srgbClr val="C00000"/>
                </a:solidFill>
              </a:rPr>
              <a:t>No cumple 1FN</a:t>
            </a:r>
            <a:endParaRPr lang="es-AR" sz="2400" dirty="0">
              <a:solidFill>
                <a:srgbClr val="C00000"/>
              </a:solidFill>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ES" dirty="0" smtClean="0"/>
              <a:t>Esta tabla no cumple el requisito de la Primera Forma Normal (1NF) de sólo tener campos atómicos, pues el nombre del lector es un campo que puede (y conviene) descomponerse en apellido paterno, apellido materno y nombres</a:t>
            </a: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3 Marcador de contenido"/>
          <p:cNvGraphicFramePr>
            <a:graphicFrameLocks/>
          </p:cNvGraphicFramePr>
          <p:nvPr/>
        </p:nvGraphicFramePr>
        <p:xfrm>
          <a:off x="1271081" y="2422216"/>
          <a:ext cx="6310009" cy="2484813"/>
        </p:xfrm>
        <a:graphic>
          <a:graphicData uri="http://schemas.openxmlformats.org/drawingml/2006/table">
            <a:tbl>
              <a:tblPr/>
              <a:tblGrid>
                <a:gridCol w="837611"/>
                <a:gridCol w="1131778"/>
                <a:gridCol w="1225799"/>
                <a:gridCol w="1065787"/>
                <a:gridCol w="1237385"/>
                <a:gridCol w="811649"/>
              </a:tblGrid>
              <a:tr h="347251">
                <a:tc>
                  <a:txBody>
                    <a:bodyPr/>
                    <a:lstStyle/>
                    <a:p>
                      <a:pPr algn="ctr">
                        <a:lnSpc>
                          <a:spcPct val="115000"/>
                        </a:lnSpc>
                        <a:spcAft>
                          <a:spcPts val="1000"/>
                        </a:spcAft>
                      </a:pPr>
                      <a:r>
                        <a:rPr lang="es-AR" sz="1000" b="1" i="1" dirty="0" err="1">
                          <a:latin typeface="Times New Roman"/>
                          <a:ea typeface="Times New Roman"/>
                          <a:cs typeface="Times New Roman"/>
                        </a:rPr>
                        <a:t>CodLibro</a:t>
                      </a:r>
                      <a:endParaRPr lang="es-AR" sz="1000" dirty="0">
                        <a:latin typeface="Calibri"/>
                        <a:ea typeface="Calibri"/>
                        <a:cs typeface="Times New Roman"/>
                      </a:endParaRPr>
                    </a:p>
                  </a:txBody>
                  <a:tcPr marL="20855" marR="20855" marT="20855" marB="208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1000" b="1" i="1">
                          <a:latin typeface="Times New Roman"/>
                          <a:ea typeface="Times New Roman"/>
                          <a:cs typeface="Times New Roman"/>
                        </a:rPr>
                        <a:t>Titulo</a:t>
                      </a:r>
                      <a:endParaRPr lang="es-AR" sz="1000">
                        <a:latin typeface="Calibri"/>
                        <a:ea typeface="Calibri"/>
                        <a:cs typeface="Times New Roman"/>
                      </a:endParaRPr>
                    </a:p>
                  </a:txBody>
                  <a:tcPr marL="20855" marR="20855" marT="20855" marB="208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1000" b="1" i="1">
                          <a:latin typeface="Times New Roman"/>
                          <a:ea typeface="Times New Roman"/>
                          <a:cs typeface="Times New Roman"/>
                        </a:rPr>
                        <a:t>Autor</a:t>
                      </a:r>
                      <a:endParaRPr lang="es-AR" sz="1000">
                        <a:latin typeface="Calibri"/>
                        <a:ea typeface="Calibri"/>
                        <a:cs typeface="Times New Roman"/>
                      </a:endParaRPr>
                    </a:p>
                  </a:txBody>
                  <a:tcPr marL="20855" marR="20855" marT="20855" marB="208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1000" b="1" i="1">
                          <a:latin typeface="Times New Roman"/>
                          <a:ea typeface="Times New Roman"/>
                          <a:cs typeface="Times New Roman"/>
                        </a:rPr>
                        <a:t>Editorial</a:t>
                      </a:r>
                      <a:endParaRPr lang="es-AR" sz="1000">
                        <a:latin typeface="Calibri"/>
                        <a:ea typeface="Calibri"/>
                        <a:cs typeface="Times New Roman"/>
                      </a:endParaRPr>
                    </a:p>
                  </a:txBody>
                  <a:tcPr marL="20855" marR="20855" marT="20855" marB="208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1000" b="1" i="1">
                          <a:latin typeface="Times New Roman"/>
                          <a:ea typeface="Times New Roman"/>
                          <a:cs typeface="Times New Roman"/>
                        </a:rPr>
                        <a:t>NombreLector</a:t>
                      </a:r>
                      <a:endParaRPr lang="es-AR" sz="1000">
                        <a:latin typeface="Calibri"/>
                        <a:ea typeface="Calibri"/>
                        <a:cs typeface="Times New Roman"/>
                      </a:endParaRPr>
                    </a:p>
                  </a:txBody>
                  <a:tcPr marL="20855" marR="20855" marT="20855" marB="208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1000" b="1" i="1">
                          <a:latin typeface="Times New Roman"/>
                          <a:ea typeface="Times New Roman"/>
                          <a:cs typeface="Times New Roman"/>
                        </a:rPr>
                        <a:t>FechaDev</a:t>
                      </a:r>
                      <a:endParaRPr lang="es-AR" sz="1000">
                        <a:latin typeface="Calibri"/>
                        <a:ea typeface="Calibri"/>
                        <a:cs typeface="Times New Roman"/>
                      </a:endParaRPr>
                    </a:p>
                  </a:txBody>
                  <a:tcPr marL="20855" marR="20855" marT="20855" marB="208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72">
                <a:tc>
                  <a:txBody>
                    <a:bodyPr/>
                    <a:lstStyle/>
                    <a:p>
                      <a:pPr>
                        <a:lnSpc>
                          <a:spcPct val="115000"/>
                        </a:lnSpc>
                        <a:spcAft>
                          <a:spcPts val="1000"/>
                        </a:spcAft>
                      </a:pPr>
                      <a:r>
                        <a:rPr lang="es-AR" sz="1000">
                          <a:latin typeface="Times New Roman"/>
                          <a:ea typeface="Times New Roman"/>
                          <a:cs typeface="Times New Roman"/>
                        </a:rPr>
                        <a:t>1001</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Variable compleja</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Murray Spiegel</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McGraw Hill</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dirty="0">
                          <a:latin typeface="Times New Roman"/>
                          <a:ea typeface="Times New Roman"/>
                          <a:cs typeface="Times New Roman"/>
                        </a:rPr>
                        <a:t>Pérez Gómez, Juan</a:t>
                      </a:r>
                      <a:endParaRPr lang="es-AR" sz="1000" dirty="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15/04/2005</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72">
                <a:tc>
                  <a:txBody>
                    <a:bodyPr/>
                    <a:lstStyle/>
                    <a:p>
                      <a:pPr>
                        <a:lnSpc>
                          <a:spcPct val="115000"/>
                        </a:lnSpc>
                        <a:spcAft>
                          <a:spcPts val="1000"/>
                        </a:spcAft>
                      </a:pPr>
                      <a:r>
                        <a:rPr lang="es-AR" sz="1000">
                          <a:latin typeface="Times New Roman"/>
                          <a:ea typeface="Times New Roman"/>
                          <a:cs typeface="Times New Roman"/>
                        </a:rPr>
                        <a:t>1004</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Visual Basic 5</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E. Petroustsos</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Anaya</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dirty="0">
                          <a:latin typeface="Times New Roman"/>
                          <a:ea typeface="Times New Roman"/>
                          <a:cs typeface="Times New Roman"/>
                        </a:rPr>
                        <a:t>Ríos Terán, Ana</a:t>
                      </a:r>
                      <a:endParaRPr lang="es-AR" sz="1000" dirty="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17/04/2005</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72">
                <a:tc>
                  <a:txBody>
                    <a:bodyPr/>
                    <a:lstStyle/>
                    <a:p>
                      <a:pPr>
                        <a:lnSpc>
                          <a:spcPct val="115000"/>
                        </a:lnSpc>
                        <a:spcAft>
                          <a:spcPts val="1000"/>
                        </a:spcAft>
                      </a:pPr>
                      <a:r>
                        <a:rPr lang="es-AR" sz="1000">
                          <a:latin typeface="Times New Roman"/>
                          <a:ea typeface="Times New Roman"/>
                          <a:cs typeface="Times New Roman"/>
                        </a:rPr>
                        <a:t>1005</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Estadística</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Murray Spiegel</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McGraw Hill</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Roca, René</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16/04/2005</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274">
                <a:tc>
                  <a:txBody>
                    <a:bodyPr/>
                    <a:lstStyle/>
                    <a:p>
                      <a:pPr>
                        <a:lnSpc>
                          <a:spcPct val="115000"/>
                        </a:lnSpc>
                        <a:spcAft>
                          <a:spcPts val="1000"/>
                        </a:spcAft>
                      </a:pPr>
                      <a:r>
                        <a:rPr lang="es-AR" sz="1000">
                          <a:latin typeface="Times New Roman"/>
                          <a:ea typeface="Times New Roman"/>
                          <a:cs typeface="Times New Roman"/>
                        </a:rPr>
                        <a:t>1006</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Oracle University</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latin typeface="Times New Roman"/>
                          <a:ea typeface="Times New Roman"/>
                          <a:cs typeface="Times New Roman"/>
                        </a:rPr>
                        <a:t>Nancy Greenberg y Priya Nathan</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Oracle Corp.</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García Roque, Luis</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20/04/2005</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72">
                <a:tc>
                  <a:txBody>
                    <a:bodyPr/>
                    <a:lstStyle/>
                    <a:p>
                      <a:pPr>
                        <a:lnSpc>
                          <a:spcPct val="115000"/>
                        </a:lnSpc>
                        <a:spcAft>
                          <a:spcPts val="1000"/>
                        </a:spcAft>
                      </a:pPr>
                      <a:r>
                        <a:rPr lang="es-AR" sz="1000">
                          <a:latin typeface="Times New Roman"/>
                          <a:ea typeface="Times New Roman"/>
                          <a:cs typeface="Times New Roman"/>
                        </a:rPr>
                        <a:t>1007</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Clipper 5.01</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Ramalho</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McGraw Hill</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a:latin typeface="Times New Roman"/>
                          <a:ea typeface="Times New Roman"/>
                          <a:cs typeface="Times New Roman"/>
                        </a:rPr>
                        <a:t>Pérez Gómez, Juan</a:t>
                      </a:r>
                      <a:endParaRPr lang="es-AR" sz="100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000" dirty="0">
                          <a:latin typeface="Times New Roman"/>
                          <a:ea typeface="Times New Roman"/>
                          <a:cs typeface="Times New Roman"/>
                        </a:rPr>
                        <a:t>18/04/2005</a:t>
                      </a:r>
                      <a:endParaRPr lang="es-AR" sz="1000" dirty="0">
                        <a:latin typeface="Calibri"/>
                        <a:ea typeface="Calibri"/>
                        <a:cs typeface="Times New Roman"/>
                      </a:endParaRPr>
                    </a:p>
                  </a:txBody>
                  <a:tcPr marL="20855" marR="20855" marT="20855" marB="208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Segunda forma normal</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buNone/>
            </a:pPr>
            <a:r>
              <a:rPr lang="es-ES" b="1" dirty="0" smtClean="0"/>
              <a:t>Dependencia Funcional.</a:t>
            </a:r>
            <a:r>
              <a:rPr lang="es-ES" dirty="0" smtClean="0"/>
              <a:t> Una relación está en 2FN si está en 1FN y si los atributos que no forman parte de ninguna clave dependen de forma completa de la clave principal. Es decir que no existen dependencias parciales. (Todos los atributos que no son clave principal deben depender únicamente de la clave principal).</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algn="ctr"/>
            <a:r>
              <a:rPr lang="es-AR" sz="2400" dirty="0" smtClean="0">
                <a:solidFill>
                  <a:srgbClr val="C00000"/>
                </a:solidFill>
              </a:rPr>
              <a:t>No cumple 2FN</a:t>
            </a:r>
            <a:endParaRPr lang="es-AR" sz="2400" dirty="0">
              <a:solidFill>
                <a:srgbClr val="C00000"/>
              </a:solidFill>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ES" dirty="0" smtClean="0"/>
              <a:t>La Segunda Forma Normal (2NF) pide que no existan dependencias parciales o dicho de otra manera, todos los atributos no clave deben depender por completo de la clave primaria. Actualmente en nuestra tabla tenemos varias dependencias parciales si consideramos como atributo clave el código del libro</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3 Marcador de contenido"/>
          <p:cNvGraphicFramePr>
            <a:graphicFrameLocks/>
          </p:cNvGraphicFramePr>
          <p:nvPr/>
        </p:nvGraphicFramePr>
        <p:xfrm>
          <a:off x="1219200" y="2648901"/>
          <a:ext cx="6524017" cy="2338710"/>
        </p:xfrm>
        <a:graphic>
          <a:graphicData uri="http://schemas.openxmlformats.org/drawingml/2006/table">
            <a:tbl>
              <a:tblPr/>
              <a:tblGrid>
                <a:gridCol w="882891"/>
                <a:gridCol w="921001"/>
                <a:gridCol w="1151250"/>
                <a:gridCol w="805874"/>
                <a:gridCol w="660107"/>
                <a:gridCol w="680762"/>
                <a:gridCol w="684730"/>
                <a:gridCol w="737402"/>
              </a:tblGrid>
              <a:tr h="393169">
                <a:tc>
                  <a:txBody>
                    <a:bodyPr/>
                    <a:lstStyle/>
                    <a:p>
                      <a:pPr algn="ctr">
                        <a:lnSpc>
                          <a:spcPct val="115000"/>
                        </a:lnSpc>
                        <a:spcAft>
                          <a:spcPts val="1000"/>
                        </a:spcAft>
                      </a:pPr>
                      <a:r>
                        <a:rPr lang="es-AR" sz="800" b="1" i="1" dirty="0" err="1">
                          <a:latin typeface="Times New Roman"/>
                          <a:ea typeface="Times New Roman"/>
                          <a:cs typeface="Times New Roman"/>
                        </a:rPr>
                        <a:t>CodLibro</a:t>
                      </a:r>
                      <a:endParaRPr lang="es-AR" sz="800" dirty="0">
                        <a:latin typeface="Calibri"/>
                        <a:ea typeface="Calibri"/>
                        <a:cs typeface="Times New Roman"/>
                      </a:endParaRPr>
                    </a:p>
                  </a:txBody>
                  <a:tcPr marL="16594" marR="16594" marT="16594" marB="165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800" b="1" i="1">
                          <a:latin typeface="Times New Roman"/>
                          <a:ea typeface="Times New Roman"/>
                          <a:cs typeface="Times New Roman"/>
                        </a:rPr>
                        <a:t>Titulo</a:t>
                      </a:r>
                      <a:endParaRPr lang="es-AR" sz="800">
                        <a:latin typeface="Calibri"/>
                        <a:ea typeface="Calibri"/>
                        <a:cs typeface="Times New Roman"/>
                      </a:endParaRPr>
                    </a:p>
                  </a:txBody>
                  <a:tcPr marL="16594" marR="16594" marT="16594" marB="165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800" b="1" i="1">
                          <a:latin typeface="Times New Roman"/>
                          <a:ea typeface="Times New Roman"/>
                          <a:cs typeface="Times New Roman"/>
                        </a:rPr>
                        <a:t>Autor</a:t>
                      </a:r>
                      <a:endParaRPr lang="es-AR" sz="800">
                        <a:latin typeface="Calibri"/>
                        <a:ea typeface="Calibri"/>
                        <a:cs typeface="Times New Roman"/>
                      </a:endParaRPr>
                    </a:p>
                  </a:txBody>
                  <a:tcPr marL="16594" marR="16594" marT="16594" marB="165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800" b="1" i="1">
                          <a:latin typeface="Times New Roman"/>
                          <a:ea typeface="Times New Roman"/>
                          <a:cs typeface="Times New Roman"/>
                        </a:rPr>
                        <a:t>Editorial</a:t>
                      </a:r>
                      <a:endParaRPr lang="es-AR" sz="800">
                        <a:latin typeface="Calibri"/>
                        <a:ea typeface="Calibri"/>
                        <a:cs typeface="Times New Roman"/>
                      </a:endParaRPr>
                    </a:p>
                  </a:txBody>
                  <a:tcPr marL="16594" marR="16594" marT="16594" marB="165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800" b="1" i="1">
                          <a:latin typeface="Times New Roman"/>
                          <a:ea typeface="Times New Roman"/>
                          <a:cs typeface="Times New Roman"/>
                        </a:rPr>
                        <a:t>Paterno</a:t>
                      </a:r>
                      <a:endParaRPr lang="es-AR" sz="800">
                        <a:latin typeface="Calibri"/>
                        <a:ea typeface="Calibri"/>
                        <a:cs typeface="Times New Roman"/>
                      </a:endParaRPr>
                    </a:p>
                  </a:txBody>
                  <a:tcPr marL="16594" marR="16594" marT="16594" marB="165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800" b="1" i="1">
                          <a:latin typeface="Times New Roman"/>
                          <a:ea typeface="Times New Roman"/>
                          <a:cs typeface="Times New Roman"/>
                        </a:rPr>
                        <a:t>Materno</a:t>
                      </a:r>
                      <a:endParaRPr lang="es-AR" sz="800">
                        <a:latin typeface="Calibri"/>
                        <a:ea typeface="Calibri"/>
                        <a:cs typeface="Times New Roman"/>
                      </a:endParaRPr>
                    </a:p>
                  </a:txBody>
                  <a:tcPr marL="16594" marR="16594" marT="16594" marB="165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800" b="1" i="1">
                          <a:latin typeface="Times New Roman"/>
                          <a:ea typeface="Times New Roman"/>
                          <a:cs typeface="Times New Roman"/>
                        </a:rPr>
                        <a:t>Nombres</a:t>
                      </a:r>
                      <a:endParaRPr lang="es-AR" sz="800">
                        <a:latin typeface="Calibri"/>
                        <a:ea typeface="Calibri"/>
                        <a:cs typeface="Times New Roman"/>
                      </a:endParaRPr>
                    </a:p>
                  </a:txBody>
                  <a:tcPr marL="16594" marR="16594" marT="16594" marB="165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800" b="1" i="1" dirty="0" smtClean="0">
                          <a:latin typeface="Times New Roman"/>
                          <a:ea typeface="Times New Roman"/>
                          <a:cs typeface="Times New Roman"/>
                        </a:rPr>
                        <a:t>Fecha</a:t>
                      </a:r>
                    </a:p>
                    <a:p>
                      <a:pPr algn="ctr">
                        <a:lnSpc>
                          <a:spcPct val="115000"/>
                        </a:lnSpc>
                        <a:spcAft>
                          <a:spcPts val="1000"/>
                        </a:spcAft>
                      </a:pPr>
                      <a:r>
                        <a:rPr lang="es-AR" sz="800" b="1" i="1" dirty="0" err="1" smtClean="0">
                          <a:latin typeface="Times New Roman"/>
                          <a:ea typeface="Times New Roman"/>
                          <a:cs typeface="Times New Roman"/>
                        </a:rPr>
                        <a:t>Dev</a:t>
                      </a:r>
                      <a:endParaRPr lang="es-AR" sz="800" dirty="0">
                        <a:latin typeface="Calibri"/>
                        <a:ea typeface="Calibri"/>
                        <a:cs typeface="Times New Roman"/>
                      </a:endParaRPr>
                    </a:p>
                  </a:txBody>
                  <a:tcPr marL="16594" marR="16594" marT="16594" marB="165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351">
                <a:tc>
                  <a:txBody>
                    <a:bodyPr/>
                    <a:lstStyle/>
                    <a:p>
                      <a:pPr>
                        <a:lnSpc>
                          <a:spcPct val="115000"/>
                        </a:lnSpc>
                        <a:spcAft>
                          <a:spcPts val="1000"/>
                        </a:spcAft>
                      </a:pPr>
                      <a:r>
                        <a:rPr lang="es-AR" sz="800">
                          <a:latin typeface="Times New Roman"/>
                          <a:ea typeface="Times New Roman"/>
                          <a:cs typeface="Times New Roman"/>
                        </a:rPr>
                        <a:t>1001</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Variable compleja</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Murray Spiegel</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McGraw Hill</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dirty="0">
                          <a:latin typeface="Times New Roman"/>
                          <a:ea typeface="Times New Roman"/>
                          <a:cs typeface="Times New Roman"/>
                        </a:rPr>
                        <a:t>Pérez</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dirty="0">
                          <a:latin typeface="Times New Roman"/>
                          <a:ea typeface="Times New Roman"/>
                          <a:cs typeface="Times New Roman"/>
                        </a:rPr>
                        <a:t>Gómez</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dirty="0">
                          <a:latin typeface="Times New Roman"/>
                          <a:ea typeface="Times New Roman"/>
                          <a:cs typeface="Times New Roman"/>
                        </a:rPr>
                        <a:t>Juan</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15/04/2005</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351">
                <a:tc>
                  <a:txBody>
                    <a:bodyPr/>
                    <a:lstStyle/>
                    <a:p>
                      <a:pPr>
                        <a:lnSpc>
                          <a:spcPct val="115000"/>
                        </a:lnSpc>
                        <a:spcAft>
                          <a:spcPts val="1000"/>
                        </a:spcAft>
                      </a:pPr>
                      <a:r>
                        <a:rPr lang="es-AR" sz="800">
                          <a:latin typeface="Times New Roman"/>
                          <a:ea typeface="Times New Roman"/>
                          <a:cs typeface="Times New Roman"/>
                        </a:rPr>
                        <a:t>1004</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Visual Basic 5</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E. Petroustsos</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Anaya</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Ríos</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dirty="0">
                          <a:latin typeface="Times New Roman"/>
                          <a:ea typeface="Times New Roman"/>
                          <a:cs typeface="Times New Roman"/>
                        </a:rPr>
                        <a:t>Terán</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Ana</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17/04/2005</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351">
                <a:tc>
                  <a:txBody>
                    <a:bodyPr/>
                    <a:lstStyle/>
                    <a:p>
                      <a:pPr>
                        <a:lnSpc>
                          <a:spcPct val="115000"/>
                        </a:lnSpc>
                        <a:spcAft>
                          <a:spcPts val="1000"/>
                        </a:spcAft>
                      </a:pPr>
                      <a:r>
                        <a:rPr lang="es-AR" sz="800">
                          <a:latin typeface="Times New Roman"/>
                          <a:ea typeface="Times New Roman"/>
                          <a:cs typeface="Times New Roman"/>
                        </a:rPr>
                        <a:t>1005</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Estadística</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Murray Spiegel</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McGraw Hill</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Roca</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s-AR" sz="800">
                        <a:latin typeface="Calibri"/>
                        <a:ea typeface="Times New Roman"/>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René</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16/04/2005</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351">
                <a:tc>
                  <a:txBody>
                    <a:bodyPr/>
                    <a:lstStyle/>
                    <a:p>
                      <a:pPr>
                        <a:lnSpc>
                          <a:spcPct val="115000"/>
                        </a:lnSpc>
                        <a:spcAft>
                          <a:spcPts val="1000"/>
                        </a:spcAft>
                      </a:pPr>
                      <a:r>
                        <a:rPr lang="es-AR" sz="800" dirty="0">
                          <a:latin typeface="Times New Roman"/>
                          <a:ea typeface="Times New Roman"/>
                          <a:cs typeface="Times New Roman"/>
                        </a:rPr>
                        <a:t>1006</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800" dirty="0">
                          <a:latin typeface="Times New Roman"/>
                          <a:ea typeface="Times New Roman"/>
                          <a:cs typeface="Times New Roman"/>
                        </a:rPr>
                        <a:t>Oracle </a:t>
                      </a:r>
                      <a:r>
                        <a:rPr lang="es-AR" sz="800" dirty="0" err="1">
                          <a:latin typeface="Times New Roman"/>
                          <a:ea typeface="Times New Roman"/>
                          <a:cs typeface="Times New Roman"/>
                        </a:rPr>
                        <a:t>University</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nSpc>
                          <a:spcPct val="115000"/>
                        </a:lnSpc>
                        <a:spcAft>
                          <a:spcPts val="1000"/>
                        </a:spcAft>
                      </a:pPr>
                      <a:r>
                        <a:rPr lang="es-AR" sz="800" dirty="0">
                          <a:latin typeface="Times New Roman"/>
                          <a:ea typeface="Times New Roman"/>
                          <a:cs typeface="Times New Roman"/>
                        </a:rPr>
                        <a:t>Nancy </a:t>
                      </a:r>
                      <a:r>
                        <a:rPr lang="es-AR" sz="800" dirty="0" err="1">
                          <a:latin typeface="Times New Roman"/>
                          <a:ea typeface="Times New Roman"/>
                          <a:cs typeface="Times New Roman"/>
                        </a:rPr>
                        <a:t>Greenberg</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800" dirty="0">
                          <a:latin typeface="Times New Roman"/>
                          <a:ea typeface="Times New Roman"/>
                          <a:cs typeface="Times New Roman"/>
                        </a:rPr>
                        <a:t>Oracle Corp.</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nSpc>
                          <a:spcPct val="115000"/>
                        </a:lnSpc>
                        <a:spcAft>
                          <a:spcPts val="1000"/>
                        </a:spcAft>
                      </a:pPr>
                      <a:r>
                        <a:rPr lang="es-AR" sz="800" dirty="0">
                          <a:latin typeface="Times New Roman"/>
                          <a:ea typeface="Times New Roman"/>
                          <a:cs typeface="Times New Roman"/>
                        </a:rPr>
                        <a:t>García</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nSpc>
                          <a:spcPct val="115000"/>
                        </a:lnSpc>
                        <a:spcAft>
                          <a:spcPts val="1000"/>
                        </a:spcAft>
                      </a:pPr>
                      <a:r>
                        <a:rPr lang="es-AR" sz="800" dirty="0">
                          <a:latin typeface="Times New Roman"/>
                          <a:ea typeface="Times New Roman"/>
                          <a:cs typeface="Times New Roman"/>
                        </a:rPr>
                        <a:t>Roque</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nSpc>
                          <a:spcPct val="115000"/>
                        </a:lnSpc>
                        <a:spcAft>
                          <a:spcPts val="1000"/>
                        </a:spcAft>
                      </a:pPr>
                      <a:r>
                        <a:rPr lang="es-AR" sz="800">
                          <a:latin typeface="Times New Roman"/>
                          <a:ea typeface="Times New Roman"/>
                          <a:cs typeface="Times New Roman"/>
                        </a:rPr>
                        <a:t>Luis</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nSpc>
                          <a:spcPct val="115000"/>
                        </a:lnSpc>
                        <a:spcAft>
                          <a:spcPts val="1000"/>
                        </a:spcAft>
                      </a:pPr>
                      <a:r>
                        <a:rPr lang="es-AR" sz="800">
                          <a:latin typeface="Times New Roman"/>
                          <a:ea typeface="Times New Roman"/>
                          <a:cs typeface="Times New Roman"/>
                        </a:rPr>
                        <a:t>20/04/2005</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16351">
                <a:tc>
                  <a:txBody>
                    <a:bodyPr/>
                    <a:lstStyle/>
                    <a:p>
                      <a:pPr>
                        <a:lnSpc>
                          <a:spcPct val="115000"/>
                        </a:lnSpc>
                        <a:spcAft>
                          <a:spcPts val="1000"/>
                        </a:spcAft>
                      </a:pPr>
                      <a:r>
                        <a:rPr lang="es-AR" sz="800" dirty="0">
                          <a:latin typeface="Times New Roman"/>
                          <a:ea typeface="Times New Roman"/>
                          <a:cs typeface="Times New Roman"/>
                        </a:rPr>
                        <a:t>1006</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800">
                          <a:latin typeface="Times New Roman"/>
                          <a:ea typeface="Times New Roman"/>
                          <a:cs typeface="Times New Roman"/>
                        </a:rPr>
                        <a:t>Oracle University</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nSpc>
                          <a:spcPct val="115000"/>
                        </a:lnSpc>
                        <a:spcAft>
                          <a:spcPts val="1000"/>
                        </a:spcAft>
                      </a:pPr>
                      <a:r>
                        <a:rPr lang="es-AR" sz="800" dirty="0" err="1">
                          <a:latin typeface="Times New Roman"/>
                          <a:ea typeface="Times New Roman"/>
                          <a:cs typeface="Times New Roman"/>
                        </a:rPr>
                        <a:t>Priya</a:t>
                      </a:r>
                      <a:r>
                        <a:rPr lang="es-AR" sz="800" dirty="0">
                          <a:latin typeface="Times New Roman"/>
                          <a:ea typeface="Times New Roman"/>
                          <a:cs typeface="Times New Roman"/>
                        </a:rPr>
                        <a:t> </a:t>
                      </a:r>
                      <a:r>
                        <a:rPr lang="es-AR" sz="800" dirty="0" err="1">
                          <a:latin typeface="Times New Roman"/>
                          <a:ea typeface="Times New Roman"/>
                          <a:cs typeface="Times New Roman"/>
                        </a:rPr>
                        <a:t>Nathan</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800" dirty="0">
                          <a:latin typeface="Times New Roman"/>
                          <a:ea typeface="Times New Roman"/>
                          <a:cs typeface="Times New Roman"/>
                        </a:rPr>
                        <a:t>Oracle Corp.</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nSpc>
                          <a:spcPct val="115000"/>
                        </a:lnSpc>
                        <a:spcAft>
                          <a:spcPts val="1000"/>
                        </a:spcAft>
                      </a:pPr>
                      <a:r>
                        <a:rPr lang="es-AR" sz="800" dirty="0">
                          <a:latin typeface="Times New Roman"/>
                          <a:ea typeface="Times New Roman"/>
                          <a:cs typeface="Times New Roman"/>
                        </a:rPr>
                        <a:t>García</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nSpc>
                          <a:spcPct val="115000"/>
                        </a:lnSpc>
                        <a:spcAft>
                          <a:spcPts val="1000"/>
                        </a:spcAft>
                      </a:pPr>
                      <a:r>
                        <a:rPr lang="es-AR" sz="800" dirty="0">
                          <a:latin typeface="Times New Roman"/>
                          <a:ea typeface="Times New Roman"/>
                          <a:cs typeface="Times New Roman"/>
                        </a:rPr>
                        <a:t>Roque</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nSpc>
                          <a:spcPct val="115000"/>
                        </a:lnSpc>
                        <a:spcAft>
                          <a:spcPts val="1000"/>
                        </a:spcAft>
                      </a:pPr>
                      <a:r>
                        <a:rPr lang="es-AR" sz="800" dirty="0">
                          <a:latin typeface="Times New Roman"/>
                          <a:ea typeface="Times New Roman"/>
                          <a:cs typeface="Times New Roman"/>
                        </a:rPr>
                        <a:t>Luis</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nSpc>
                          <a:spcPct val="115000"/>
                        </a:lnSpc>
                        <a:spcAft>
                          <a:spcPts val="1000"/>
                        </a:spcAft>
                      </a:pPr>
                      <a:r>
                        <a:rPr lang="es-AR" sz="800" dirty="0">
                          <a:latin typeface="Times New Roman"/>
                          <a:ea typeface="Times New Roman"/>
                          <a:cs typeface="Times New Roman"/>
                        </a:rPr>
                        <a:t>20/04/2005</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16351">
                <a:tc>
                  <a:txBody>
                    <a:bodyPr/>
                    <a:lstStyle/>
                    <a:p>
                      <a:pPr>
                        <a:lnSpc>
                          <a:spcPct val="115000"/>
                        </a:lnSpc>
                        <a:spcAft>
                          <a:spcPts val="1000"/>
                        </a:spcAft>
                      </a:pPr>
                      <a:r>
                        <a:rPr lang="es-AR" sz="800">
                          <a:latin typeface="Times New Roman"/>
                          <a:ea typeface="Times New Roman"/>
                          <a:cs typeface="Times New Roman"/>
                        </a:rPr>
                        <a:t>1007</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Clipper 5.01</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dirty="0" err="1">
                          <a:latin typeface="Times New Roman"/>
                          <a:ea typeface="Times New Roman"/>
                          <a:cs typeface="Times New Roman"/>
                        </a:rPr>
                        <a:t>Ramalho</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McGraw Hill</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Pérez</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Gómez</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a:latin typeface="Times New Roman"/>
                          <a:ea typeface="Times New Roman"/>
                          <a:cs typeface="Times New Roman"/>
                        </a:rPr>
                        <a:t>Juan</a:t>
                      </a:r>
                      <a:endParaRPr lang="es-AR" sz="80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800" dirty="0">
                          <a:latin typeface="Times New Roman"/>
                          <a:ea typeface="Times New Roman"/>
                          <a:cs typeface="Times New Roman"/>
                        </a:rPr>
                        <a:t>18/04/2005</a:t>
                      </a:r>
                      <a:endParaRPr lang="es-AR" sz="800" dirty="0">
                        <a:latin typeface="Calibri"/>
                        <a:ea typeface="Calibri"/>
                        <a:cs typeface="Times New Roman"/>
                      </a:endParaRPr>
                    </a:p>
                  </a:txBody>
                  <a:tcPr marL="16594" marR="16594" marT="16594" marB="1659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Tercera forma normal</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t>Una tabla está en 3NF si y solo si las dos condiciones siguientes se cumplen:</a:t>
            </a:r>
          </a:p>
          <a:p>
            <a:endParaRPr lang="es-AR" dirty="0" smtClean="0"/>
          </a:p>
          <a:p>
            <a:pPr>
              <a:buFont typeface="Arial" pitchFamily="34" charset="0"/>
              <a:buChar char="•"/>
            </a:pPr>
            <a:r>
              <a:rPr lang="es-AR" dirty="0" smtClean="0"/>
              <a:t> La tabla está en la segunda forma normal (2NF)</a:t>
            </a:r>
          </a:p>
          <a:p>
            <a:r>
              <a:rPr lang="es-ES" dirty="0" smtClean="0">
                <a:solidFill>
                  <a:srgbClr val="FF0000"/>
                </a:solidFill>
              </a:rPr>
              <a:t>Los atributos no clave deben ser mutuamente independientes y dependientes por completo de la clave primaria.</a:t>
            </a:r>
            <a:endParaRPr lang="es-AR" dirty="0" smtClean="0">
              <a:solidFill>
                <a:srgbClr val="FF0000"/>
              </a:solidFill>
            </a:endParaRPr>
          </a:p>
          <a:p>
            <a:pPr>
              <a:buFont typeface="Arial" pitchFamily="34" charset="0"/>
              <a:buChar char="•"/>
            </a:pPr>
            <a:r>
              <a:rPr lang="es-AR" dirty="0" smtClean="0"/>
              <a:t> Ningún atributo no-primario de la tabla es dependiente transitivamente de una clave primaria</a:t>
            </a:r>
          </a:p>
          <a:p>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836579" y="3384976"/>
            <a:ext cx="7496783" cy="8640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400" dirty="0" smtClean="0"/>
              <a:t>Es decir, </a:t>
            </a:r>
            <a:r>
              <a:rPr lang="es-ES" sz="2400" i="1" dirty="0" smtClean="0"/>
              <a:t>X</a:t>
            </a:r>
            <a:r>
              <a:rPr lang="es-ES" sz="2400" dirty="0" smtClean="0"/>
              <a:t> → </a:t>
            </a:r>
            <a:r>
              <a:rPr lang="es-ES" sz="2400" i="1" dirty="0" smtClean="0"/>
              <a:t>Z</a:t>
            </a:r>
            <a:r>
              <a:rPr lang="es-ES" sz="2400" dirty="0" smtClean="0"/>
              <a:t> por virtud de </a:t>
            </a:r>
            <a:r>
              <a:rPr lang="es-ES" sz="2400" i="1" dirty="0" smtClean="0"/>
              <a:t>X</a:t>
            </a:r>
            <a:r>
              <a:rPr lang="es-ES" sz="2400" dirty="0" smtClean="0"/>
              <a:t> → </a:t>
            </a:r>
            <a:r>
              <a:rPr lang="es-ES" sz="2400" i="1" dirty="0" smtClean="0"/>
              <a:t>Y</a:t>
            </a:r>
            <a:r>
              <a:rPr lang="es-ES" sz="2400" dirty="0" smtClean="0"/>
              <a:t> e </a:t>
            </a:r>
            <a:r>
              <a:rPr lang="es-ES" sz="2400" i="1" dirty="0" smtClean="0"/>
              <a:t>Y</a:t>
            </a:r>
            <a:r>
              <a:rPr lang="es-ES" sz="2400" dirty="0" smtClean="0"/>
              <a:t> → </a:t>
            </a:r>
            <a:r>
              <a:rPr lang="es-ES" sz="2400" i="1" dirty="0" smtClean="0"/>
              <a:t>Z</a:t>
            </a:r>
            <a:r>
              <a:rPr lang="es-ES" sz="2400" dirty="0" smtClean="0"/>
              <a:t>.</a:t>
            </a:r>
            <a:endParaRPr lang="es-A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algn="ctr"/>
            <a:r>
              <a:rPr lang="es-AR" sz="2400" dirty="0" smtClean="0">
                <a:solidFill>
                  <a:srgbClr val="C00000"/>
                </a:solidFill>
              </a:rPr>
              <a:t>No cumple 3FN</a:t>
            </a:r>
            <a:endParaRPr lang="es-AR" sz="2400" dirty="0">
              <a:solidFill>
                <a:srgbClr val="C00000"/>
              </a:solidFill>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ES" dirty="0" smtClean="0"/>
              <a:t>En nuestro ejemplo en 2NF, la primera tabla conserva información acerca del libro, los autores y editoriales, por lo que debemos crear nuevas tablas para satisfacer los requisitos de 3NF.</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3 Marcador de contenido"/>
          <p:cNvGraphicFramePr>
            <a:graphicFrameLocks/>
          </p:cNvGraphicFramePr>
          <p:nvPr/>
        </p:nvGraphicFramePr>
        <p:xfrm>
          <a:off x="769662" y="2395550"/>
          <a:ext cx="3925553" cy="2714888"/>
        </p:xfrm>
        <a:graphic>
          <a:graphicData uri="http://schemas.openxmlformats.org/drawingml/2006/table">
            <a:tbl>
              <a:tblPr/>
              <a:tblGrid>
                <a:gridCol w="667689"/>
                <a:gridCol w="1404450"/>
                <a:gridCol w="1047582"/>
                <a:gridCol w="805832"/>
              </a:tblGrid>
              <a:tr h="412934">
                <a:tc>
                  <a:txBody>
                    <a:bodyPr/>
                    <a:lstStyle/>
                    <a:p>
                      <a:pPr algn="ctr">
                        <a:lnSpc>
                          <a:spcPct val="115000"/>
                        </a:lnSpc>
                        <a:spcAft>
                          <a:spcPts val="1000"/>
                        </a:spcAft>
                      </a:pPr>
                      <a:r>
                        <a:rPr lang="es-AR" sz="1100" b="1" i="1">
                          <a:latin typeface="Times New Roman"/>
                          <a:ea typeface="Times New Roman"/>
                          <a:cs typeface="Times New Roman"/>
                        </a:rPr>
                        <a:t>CodLibro</a:t>
                      </a:r>
                      <a:endParaRPr lang="es-AR" sz="110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1100" b="1" i="1">
                          <a:latin typeface="Times New Roman"/>
                          <a:ea typeface="Times New Roman"/>
                          <a:cs typeface="Times New Roman"/>
                        </a:rPr>
                        <a:t>Titulo</a:t>
                      </a:r>
                      <a:endParaRPr lang="es-AR" sz="110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1100" b="1" i="1">
                          <a:latin typeface="Times New Roman"/>
                          <a:ea typeface="Times New Roman"/>
                          <a:cs typeface="Times New Roman"/>
                        </a:rPr>
                        <a:t>Autor</a:t>
                      </a:r>
                      <a:endParaRPr lang="es-AR" sz="110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1100" b="1" i="1">
                          <a:latin typeface="Times New Roman"/>
                          <a:ea typeface="Times New Roman"/>
                          <a:cs typeface="Times New Roman"/>
                        </a:rPr>
                        <a:t>Editorial</a:t>
                      </a:r>
                      <a:endParaRPr lang="es-AR" sz="110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934">
                <a:tc>
                  <a:txBody>
                    <a:bodyPr/>
                    <a:lstStyle/>
                    <a:p>
                      <a:pPr>
                        <a:lnSpc>
                          <a:spcPct val="115000"/>
                        </a:lnSpc>
                        <a:spcAft>
                          <a:spcPts val="1000"/>
                        </a:spcAft>
                      </a:pPr>
                      <a:r>
                        <a:rPr lang="es-AR" sz="1100">
                          <a:latin typeface="Times New Roman"/>
                          <a:ea typeface="Times New Roman"/>
                          <a:cs typeface="Times New Roman"/>
                        </a:rPr>
                        <a:t>1001</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Variable compleja</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Murray Spiegel</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McGraw Hill</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716">
                <a:tc>
                  <a:txBody>
                    <a:bodyPr/>
                    <a:lstStyle/>
                    <a:p>
                      <a:pPr>
                        <a:lnSpc>
                          <a:spcPct val="115000"/>
                        </a:lnSpc>
                        <a:spcAft>
                          <a:spcPts val="1000"/>
                        </a:spcAft>
                      </a:pPr>
                      <a:r>
                        <a:rPr lang="es-AR" sz="1100">
                          <a:latin typeface="Times New Roman"/>
                          <a:ea typeface="Times New Roman"/>
                          <a:cs typeface="Times New Roman"/>
                        </a:rPr>
                        <a:t>1004</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Visual Basic 5</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E. Petroustsos</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Anaya</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934">
                <a:tc>
                  <a:txBody>
                    <a:bodyPr/>
                    <a:lstStyle/>
                    <a:p>
                      <a:pPr>
                        <a:lnSpc>
                          <a:spcPct val="115000"/>
                        </a:lnSpc>
                        <a:spcAft>
                          <a:spcPts val="1000"/>
                        </a:spcAft>
                      </a:pPr>
                      <a:r>
                        <a:rPr lang="es-AR" sz="1100">
                          <a:latin typeface="Times New Roman"/>
                          <a:ea typeface="Times New Roman"/>
                          <a:cs typeface="Times New Roman"/>
                        </a:rPr>
                        <a:t>1005</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Estadística</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Murray Spiegel</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McGraw Hill</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934">
                <a:tc>
                  <a:txBody>
                    <a:bodyPr/>
                    <a:lstStyle/>
                    <a:p>
                      <a:pPr>
                        <a:lnSpc>
                          <a:spcPct val="115000"/>
                        </a:lnSpc>
                        <a:spcAft>
                          <a:spcPts val="1000"/>
                        </a:spcAft>
                      </a:pPr>
                      <a:r>
                        <a:rPr lang="es-AR" sz="1100">
                          <a:latin typeface="Times New Roman"/>
                          <a:ea typeface="Times New Roman"/>
                          <a:cs typeface="Times New Roman"/>
                        </a:rPr>
                        <a:t>1006</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Oracle University</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Nancy Greenberg </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Oracle Corp.</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934">
                <a:tc>
                  <a:txBody>
                    <a:bodyPr/>
                    <a:lstStyle/>
                    <a:p>
                      <a:pPr>
                        <a:lnSpc>
                          <a:spcPct val="115000"/>
                        </a:lnSpc>
                        <a:spcAft>
                          <a:spcPts val="1000"/>
                        </a:spcAft>
                      </a:pPr>
                      <a:r>
                        <a:rPr lang="es-AR" sz="1100">
                          <a:latin typeface="Times New Roman"/>
                          <a:ea typeface="Times New Roman"/>
                          <a:cs typeface="Times New Roman"/>
                        </a:rPr>
                        <a:t>1006</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Oracle University</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Priya Nathan</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Oracle Corp.</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934">
                <a:tc>
                  <a:txBody>
                    <a:bodyPr/>
                    <a:lstStyle/>
                    <a:p>
                      <a:pPr>
                        <a:lnSpc>
                          <a:spcPct val="115000"/>
                        </a:lnSpc>
                        <a:spcAft>
                          <a:spcPts val="1000"/>
                        </a:spcAft>
                      </a:pPr>
                      <a:r>
                        <a:rPr lang="es-AR" sz="1100">
                          <a:latin typeface="Times New Roman"/>
                          <a:ea typeface="Times New Roman"/>
                          <a:cs typeface="Times New Roman"/>
                        </a:rPr>
                        <a:t>1007</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Clipper 5.01</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a:latin typeface="Times New Roman"/>
                          <a:ea typeface="Times New Roman"/>
                          <a:cs typeface="Times New Roman"/>
                        </a:rPr>
                        <a:t>Ramalho</a:t>
                      </a:r>
                      <a:endParaRPr lang="es-AR" sz="11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1100" dirty="0" err="1">
                          <a:latin typeface="Times New Roman"/>
                          <a:ea typeface="Times New Roman"/>
                          <a:cs typeface="Times New Roman"/>
                        </a:rPr>
                        <a:t>McGraw</a:t>
                      </a:r>
                      <a:r>
                        <a:rPr lang="es-AR" sz="1100" dirty="0">
                          <a:latin typeface="Times New Roman"/>
                          <a:ea typeface="Times New Roman"/>
                          <a:cs typeface="Times New Roman"/>
                        </a:rPr>
                        <a:t> Hill</a:t>
                      </a:r>
                      <a:endParaRPr lang="es-AR" sz="1100" dirty="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7 Tabla"/>
          <p:cNvGraphicFramePr>
            <a:graphicFrameLocks noGrp="1"/>
          </p:cNvGraphicFramePr>
          <p:nvPr/>
        </p:nvGraphicFramePr>
        <p:xfrm>
          <a:off x="5703916" y="2360374"/>
          <a:ext cx="2495986" cy="1283382"/>
        </p:xfrm>
        <a:graphic>
          <a:graphicData uri="http://schemas.openxmlformats.org/drawingml/2006/table">
            <a:tbl>
              <a:tblPr/>
              <a:tblGrid>
                <a:gridCol w="721589"/>
                <a:gridCol w="567807"/>
                <a:gridCol w="579636"/>
                <a:gridCol w="626954"/>
              </a:tblGrid>
              <a:tr h="371997">
                <a:tc>
                  <a:txBody>
                    <a:bodyPr/>
                    <a:lstStyle/>
                    <a:p>
                      <a:pPr algn="ctr">
                        <a:lnSpc>
                          <a:spcPct val="115000"/>
                        </a:lnSpc>
                        <a:spcAft>
                          <a:spcPts val="1000"/>
                        </a:spcAft>
                      </a:pPr>
                      <a:r>
                        <a:rPr lang="es-AR" sz="900" b="1" i="1" dirty="0" err="1">
                          <a:latin typeface="Times New Roman"/>
                          <a:ea typeface="Times New Roman"/>
                          <a:cs typeface="Times New Roman"/>
                        </a:rPr>
                        <a:t>CodLector</a:t>
                      </a:r>
                      <a:endParaRPr lang="es-AR" sz="900" dirty="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900" b="1" i="1" dirty="0">
                          <a:latin typeface="Times New Roman"/>
                          <a:ea typeface="Times New Roman"/>
                          <a:cs typeface="Times New Roman"/>
                        </a:rPr>
                        <a:t>Paterno</a:t>
                      </a:r>
                      <a:endParaRPr lang="es-AR" sz="900" dirty="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ct val="115000"/>
                        </a:lnSpc>
                        <a:spcAft>
                          <a:spcPts val="1000"/>
                        </a:spcAft>
                      </a:pPr>
                      <a:r>
                        <a:rPr lang="es-AR" sz="900" b="1" i="1">
                          <a:latin typeface="Times New Roman"/>
                          <a:ea typeface="Times New Roman"/>
                          <a:cs typeface="Times New Roman"/>
                        </a:rPr>
                        <a:t>Materno</a:t>
                      </a:r>
                      <a:endParaRPr lang="es-AR" sz="90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ct val="115000"/>
                        </a:lnSpc>
                        <a:spcAft>
                          <a:spcPts val="1000"/>
                        </a:spcAft>
                      </a:pPr>
                      <a:r>
                        <a:rPr lang="es-AR" sz="900" b="1" i="1">
                          <a:latin typeface="Times New Roman"/>
                          <a:ea typeface="Times New Roman"/>
                          <a:cs typeface="Times New Roman"/>
                        </a:rPr>
                        <a:t>Nombres</a:t>
                      </a:r>
                      <a:endParaRPr lang="es-AR" sz="90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223944">
                <a:tc>
                  <a:txBody>
                    <a:bodyPr/>
                    <a:lstStyle/>
                    <a:p>
                      <a:pPr>
                        <a:lnSpc>
                          <a:spcPct val="115000"/>
                        </a:lnSpc>
                        <a:spcAft>
                          <a:spcPts val="1000"/>
                        </a:spcAft>
                      </a:pPr>
                      <a:r>
                        <a:rPr lang="es-AR" sz="900">
                          <a:latin typeface="Times New Roman"/>
                          <a:ea typeface="Times New Roman"/>
                          <a:cs typeface="Times New Roman"/>
                        </a:rPr>
                        <a:t>501</a:t>
                      </a:r>
                      <a:endParaRPr lang="es-AR" sz="9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900" dirty="0">
                          <a:latin typeface="Times New Roman"/>
                          <a:ea typeface="Times New Roman"/>
                          <a:cs typeface="Times New Roman"/>
                        </a:rPr>
                        <a:t>Pérez</a:t>
                      </a:r>
                      <a:endParaRPr lang="es-AR" sz="900" dirty="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900" dirty="0">
                          <a:latin typeface="Times New Roman"/>
                          <a:ea typeface="Times New Roman"/>
                          <a:cs typeface="Times New Roman"/>
                        </a:rPr>
                        <a:t>Gómez</a:t>
                      </a:r>
                      <a:endParaRPr lang="es-AR" sz="900" dirty="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900">
                          <a:latin typeface="Times New Roman"/>
                          <a:ea typeface="Times New Roman"/>
                          <a:cs typeface="Times New Roman"/>
                        </a:rPr>
                        <a:t>Juan</a:t>
                      </a:r>
                      <a:endParaRPr lang="es-AR" sz="9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223944">
                <a:tc>
                  <a:txBody>
                    <a:bodyPr/>
                    <a:lstStyle/>
                    <a:p>
                      <a:pPr>
                        <a:lnSpc>
                          <a:spcPct val="115000"/>
                        </a:lnSpc>
                        <a:spcAft>
                          <a:spcPts val="1000"/>
                        </a:spcAft>
                      </a:pPr>
                      <a:r>
                        <a:rPr lang="es-AR" sz="900">
                          <a:latin typeface="Times New Roman"/>
                          <a:ea typeface="Times New Roman"/>
                          <a:cs typeface="Times New Roman"/>
                        </a:rPr>
                        <a:t>502</a:t>
                      </a:r>
                      <a:endParaRPr lang="es-AR" sz="9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900">
                          <a:latin typeface="Times New Roman"/>
                          <a:ea typeface="Times New Roman"/>
                          <a:cs typeface="Times New Roman"/>
                        </a:rPr>
                        <a:t>Ríos </a:t>
                      </a:r>
                      <a:endParaRPr lang="es-AR" sz="9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900" dirty="0">
                          <a:latin typeface="Times New Roman"/>
                          <a:ea typeface="Times New Roman"/>
                          <a:cs typeface="Times New Roman"/>
                        </a:rPr>
                        <a:t>Terán</a:t>
                      </a:r>
                      <a:endParaRPr lang="es-AR" sz="900" dirty="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900">
                          <a:latin typeface="Times New Roman"/>
                          <a:ea typeface="Times New Roman"/>
                          <a:cs typeface="Times New Roman"/>
                        </a:rPr>
                        <a:t>Ana</a:t>
                      </a:r>
                      <a:endParaRPr lang="es-AR" sz="9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239553">
                <a:tc>
                  <a:txBody>
                    <a:bodyPr/>
                    <a:lstStyle/>
                    <a:p>
                      <a:pPr>
                        <a:lnSpc>
                          <a:spcPct val="115000"/>
                        </a:lnSpc>
                        <a:spcAft>
                          <a:spcPts val="1000"/>
                        </a:spcAft>
                      </a:pPr>
                      <a:r>
                        <a:rPr lang="es-AR" sz="900">
                          <a:latin typeface="Times New Roman"/>
                          <a:ea typeface="Times New Roman"/>
                          <a:cs typeface="Times New Roman"/>
                        </a:rPr>
                        <a:t>503</a:t>
                      </a:r>
                      <a:endParaRPr lang="es-AR" sz="9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900">
                          <a:latin typeface="Times New Roman"/>
                          <a:ea typeface="Times New Roman"/>
                          <a:cs typeface="Times New Roman"/>
                        </a:rPr>
                        <a:t>Roca</a:t>
                      </a:r>
                      <a:endParaRPr lang="es-AR" sz="9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pPr>
                      <a:endParaRPr lang="es-AR" sz="900" dirty="0">
                        <a:latin typeface="Calibri"/>
                        <a:ea typeface="Times New Roman"/>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900" dirty="0">
                          <a:latin typeface="Times New Roman"/>
                          <a:ea typeface="Times New Roman"/>
                          <a:cs typeface="Times New Roman"/>
                        </a:rPr>
                        <a:t>René</a:t>
                      </a:r>
                      <a:endParaRPr lang="es-AR" sz="900" dirty="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223944">
                <a:tc>
                  <a:txBody>
                    <a:bodyPr/>
                    <a:lstStyle/>
                    <a:p>
                      <a:pPr>
                        <a:lnSpc>
                          <a:spcPct val="115000"/>
                        </a:lnSpc>
                        <a:spcAft>
                          <a:spcPts val="1000"/>
                        </a:spcAft>
                      </a:pPr>
                      <a:r>
                        <a:rPr lang="es-AR" sz="900">
                          <a:latin typeface="Times New Roman"/>
                          <a:ea typeface="Times New Roman"/>
                          <a:cs typeface="Times New Roman"/>
                        </a:rPr>
                        <a:t>504</a:t>
                      </a:r>
                      <a:endParaRPr lang="es-AR" sz="9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AR" sz="900">
                          <a:latin typeface="Times New Roman"/>
                          <a:ea typeface="Times New Roman"/>
                          <a:cs typeface="Times New Roman"/>
                        </a:rPr>
                        <a:t>García</a:t>
                      </a:r>
                      <a:endParaRPr lang="es-AR" sz="9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900">
                          <a:latin typeface="Times New Roman"/>
                          <a:ea typeface="Times New Roman"/>
                          <a:cs typeface="Times New Roman"/>
                        </a:rPr>
                        <a:t>Roque</a:t>
                      </a:r>
                      <a:endParaRPr lang="es-AR" sz="90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1000"/>
                        </a:spcAft>
                      </a:pPr>
                      <a:r>
                        <a:rPr lang="es-AR" sz="900" dirty="0">
                          <a:latin typeface="Times New Roman"/>
                          <a:ea typeface="Times New Roman"/>
                          <a:cs typeface="Times New Roman"/>
                        </a:rPr>
                        <a:t>Luis</a:t>
                      </a:r>
                      <a:endParaRPr lang="es-AR" sz="900" dirty="0">
                        <a:latin typeface="Calibri"/>
                        <a:ea typeface="Calibri"/>
                        <a:cs typeface="Times New Roman"/>
                      </a:endParaRPr>
                    </a:p>
                  </a:txBody>
                  <a:tcPr marL="22249" marR="22249" marT="22249" marB="2224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bl>
          </a:graphicData>
        </a:graphic>
      </p:graphicFrame>
      <p:graphicFrame>
        <p:nvGraphicFramePr>
          <p:cNvPr id="9" name="8 Tabla"/>
          <p:cNvGraphicFramePr>
            <a:graphicFrameLocks noGrp="1"/>
          </p:cNvGraphicFramePr>
          <p:nvPr/>
        </p:nvGraphicFramePr>
        <p:xfrm>
          <a:off x="5032599" y="3894018"/>
          <a:ext cx="2362154" cy="1249482"/>
        </p:xfrm>
        <a:graphic>
          <a:graphicData uri="http://schemas.openxmlformats.org/drawingml/2006/table">
            <a:tbl>
              <a:tblPr/>
              <a:tblGrid>
                <a:gridCol w="764628"/>
                <a:gridCol w="832898"/>
                <a:gridCol w="764628"/>
              </a:tblGrid>
              <a:tr h="208247">
                <a:tc>
                  <a:txBody>
                    <a:bodyPr/>
                    <a:lstStyle/>
                    <a:p>
                      <a:pPr algn="ctr">
                        <a:lnSpc>
                          <a:spcPct val="115000"/>
                        </a:lnSpc>
                        <a:spcAft>
                          <a:spcPts val="1000"/>
                        </a:spcAft>
                      </a:pPr>
                      <a:r>
                        <a:rPr lang="es-AR" sz="900" b="1" i="1">
                          <a:latin typeface="Times New Roman"/>
                          <a:ea typeface="Times New Roman"/>
                          <a:cs typeface="Times New Roman"/>
                        </a:rPr>
                        <a:t>CodLibro</a:t>
                      </a:r>
                      <a:endParaRPr lang="es-AR" sz="90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900" b="1" i="1">
                          <a:latin typeface="Times New Roman"/>
                          <a:ea typeface="Times New Roman"/>
                          <a:cs typeface="Times New Roman"/>
                        </a:rPr>
                        <a:t>CodLector</a:t>
                      </a:r>
                      <a:endParaRPr lang="es-AR" sz="90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AR" sz="900" b="1" i="1">
                          <a:latin typeface="Times New Roman"/>
                          <a:ea typeface="Times New Roman"/>
                          <a:cs typeface="Times New Roman"/>
                        </a:rPr>
                        <a:t>FechaDev</a:t>
                      </a:r>
                      <a:endParaRPr lang="es-AR" sz="900">
                        <a:latin typeface="Calibri"/>
                        <a:ea typeface="Calibri"/>
                        <a:cs typeface="Times New Roman"/>
                      </a:endParaRPr>
                    </a:p>
                  </a:txBody>
                  <a:tcPr marL="22249" marR="22249" marT="22249" marB="222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247">
                <a:tc>
                  <a:txBody>
                    <a:bodyPr/>
                    <a:lstStyle/>
                    <a:p>
                      <a:pPr algn="r">
                        <a:lnSpc>
                          <a:spcPct val="115000"/>
                        </a:lnSpc>
                        <a:spcAft>
                          <a:spcPts val="1000"/>
                        </a:spcAft>
                      </a:pPr>
                      <a:r>
                        <a:rPr lang="es-AR" sz="900">
                          <a:latin typeface="Times New Roman"/>
                          <a:ea typeface="Times New Roman"/>
                          <a:cs typeface="Times New Roman"/>
                        </a:rPr>
                        <a:t>1001</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1000"/>
                        </a:spcAft>
                      </a:pPr>
                      <a:r>
                        <a:rPr lang="es-AR" sz="900">
                          <a:latin typeface="Times New Roman"/>
                          <a:ea typeface="Times New Roman"/>
                          <a:cs typeface="Times New Roman"/>
                        </a:rPr>
                        <a:t>501</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1000"/>
                        </a:spcAft>
                      </a:pPr>
                      <a:r>
                        <a:rPr lang="es-AR" sz="900">
                          <a:latin typeface="Times New Roman"/>
                          <a:ea typeface="Times New Roman"/>
                          <a:cs typeface="Times New Roman"/>
                        </a:rPr>
                        <a:t>15/04/2005</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247">
                <a:tc>
                  <a:txBody>
                    <a:bodyPr/>
                    <a:lstStyle/>
                    <a:p>
                      <a:pPr algn="r">
                        <a:lnSpc>
                          <a:spcPct val="115000"/>
                        </a:lnSpc>
                        <a:spcAft>
                          <a:spcPts val="1000"/>
                        </a:spcAft>
                      </a:pPr>
                      <a:r>
                        <a:rPr lang="es-AR" sz="900">
                          <a:latin typeface="Times New Roman"/>
                          <a:ea typeface="Times New Roman"/>
                          <a:cs typeface="Times New Roman"/>
                        </a:rPr>
                        <a:t>1004</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1000"/>
                        </a:spcAft>
                      </a:pPr>
                      <a:r>
                        <a:rPr lang="es-AR" sz="900">
                          <a:latin typeface="Times New Roman"/>
                          <a:ea typeface="Times New Roman"/>
                          <a:cs typeface="Times New Roman"/>
                        </a:rPr>
                        <a:t>502</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1000"/>
                        </a:spcAft>
                      </a:pPr>
                      <a:r>
                        <a:rPr lang="es-AR" sz="900">
                          <a:latin typeface="Times New Roman"/>
                          <a:ea typeface="Times New Roman"/>
                          <a:cs typeface="Times New Roman"/>
                        </a:rPr>
                        <a:t>17/04/2005</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247">
                <a:tc>
                  <a:txBody>
                    <a:bodyPr/>
                    <a:lstStyle/>
                    <a:p>
                      <a:pPr algn="r">
                        <a:lnSpc>
                          <a:spcPct val="115000"/>
                        </a:lnSpc>
                        <a:spcAft>
                          <a:spcPts val="1000"/>
                        </a:spcAft>
                      </a:pPr>
                      <a:r>
                        <a:rPr lang="es-AR" sz="900">
                          <a:latin typeface="Times New Roman"/>
                          <a:ea typeface="Times New Roman"/>
                          <a:cs typeface="Times New Roman"/>
                        </a:rPr>
                        <a:t>1005</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1000"/>
                        </a:spcAft>
                      </a:pPr>
                      <a:r>
                        <a:rPr lang="es-AR" sz="900">
                          <a:latin typeface="Times New Roman"/>
                          <a:ea typeface="Times New Roman"/>
                          <a:cs typeface="Times New Roman"/>
                        </a:rPr>
                        <a:t>503</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1000"/>
                        </a:spcAft>
                      </a:pPr>
                      <a:r>
                        <a:rPr lang="es-AR" sz="900">
                          <a:latin typeface="Times New Roman"/>
                          <a:ea typeface="Times New Roman"/>
                          <a:cs typeface="Times New Roman"/>
                        </a:rPr>
                        <a:t>16/04/2005</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247">
                <a:tc>
                  <a:txBody>
                    <a:bodyPr/>
                    <a:lstStyle/>
                    <a:p>
                      <a:pPr algn="r">
                        <a:lnSpc>
                          <a:spcPct val="115000"/>
                        </a:lnSpc>
                        <a:spcAft>
                          <a:spcPts val="1000"/>
                        </a:spcAft>
                      </a:pPr>
                      <a:r>
                        <a:rPr lang="es-AR" sz="900">
                          <a:latin typeface="Times New Roman"/>
                          <a:ea typeface="Times New Roman"/>
                          <a:cs typeface="Times New Roman"/>
                        </a:rPr>
                        <a:t>1006</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1000"/>
                        </a:spcAft>
                      </a:pPr>
                      <a:r>
                        <a:rPr lang="es-AR" sz="900">
                          <a:latin typeface="Times New Roman"/>
                          <a:ea typeface="Times New Roman"/>
                          <a:cs typeface="Times New Roman"/>
                        </a:rPr>
                        <a:t>504</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1000"/>
                        </a:spcAft>
                      </a:pPr>
                      <a:r>
                        <a:rPr lang="es-AR" sz="900">
                          <a:latin typeface="Times New Roman"/>
                          <a:ea typeface="Times New Roman"/>
                          <a:cs typeface="Times New Roman"/>
                        </a:rPr>
                        <a:t>20/04/2005</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247">
                <a:tc>
                  <a:txBody>
                    <a:bodyPr/>
                    <a:lstStyle/>
                    <a:p>
                      <a:pPr algn="r">
                        <a:lnSpc>
                          <a:spcPct val="115000"/>
                        </a:lnSpc>
                        <a:spcAft>
                          <a:spcPts val="1000"/>
                        </a:spcAft>
                      </a:pPr>
                      <a:r>
                        <a:rPr lang="es-AR" sz="900">
                          <a:latin typeface="Times New Roman"/>
                          <a:ea typeface="Times New Roman"/>
                          <a:cs typeface="Times New Roman"/>
                        </a:rPr>
                        <a:t>1007</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1000"/>
                        </a:spcAft>
                      </a:pPr>
                      <a:r>
                        <a:rPr lang="es-AR" sz="900">
                          <a:latin typeface="Times New Roman"/>
                          <a:ea typeface="Times New Roman"/>
                          <a:cs typeface="Times New Roman"/>
                        </a:rPr>
                        <a:t>501</a:t>
                      </a:r>
                      <a:endParaRPr lang="es-AR" sz="90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1000"/>
                        </a:spcAft>
                      </a:pPr>
                      <a:r>
                        <a:rPr lang="es-AR" sz="900" dirty="0">
                          <a:latin typeface="Times New Roman"/>
                          <a:ea typeface="Times New Roman"/>
                          <a:cs typeface="Times New Roman"/>
                        </a:rPr>
                        <a:t>18/04/2005</a:t>
                      </a:r>
                      <a:endParaRPr lang="es-AR" sz="900" dirty="0">
                        <a:latin typeface="Calibri"/>
                        <a:ea typeface="Calibri"/>
                        <a:cs typeface="Times New Roman"/>
                      </a:endParaRPr>
                    </a:p>
                  </a:txBody>
                  <a:tcPr marL="22249" marR="22249" marT="22249" marB="222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9 Rectángulo"/>
          <p:cNvSpPr/>
          <p:nvPr/>
        </p:nvSpPr>
        <p:spPr>
          <a:xfrm>
            <a:off x="5090809" y="771728"/>
            <a:ext cx="3832697" cy="778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En este caso Paterno, Materno y Nombres están asociados a un lector el cual esta asociado al libro</a:t>
            </a:r>
            <a:endParaRPr lang="es-E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Ejercicio</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441603" y="1407268"/>
            <a:ext cx="2304256" cy="3634330"/>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sz="1200" b="1" dirty="0" smtClean="0"/>
              <a:t>FACTURA</a:t>
            </a:r>
          </a:p>
          <a:p>
            <a:r>
              <a:rPr lang="es-AR" sz="1200" dirty="0" err="1" smtClean="0"/>
              <a:t>Codigo_factura</a:t>
            </a:r>
            <a:endParaRPr lang="es-AR" sz="1200" dirty="0" smtClean="0"/>
          </a:p>
          <a:p>
            <a:r>
              <a:rPr lang="es-AR" sz="1200" dirty="0" err="1" smtClean="0"/>
              <a:t>Codigo_cliente</a:t>
            </a:r>
            <a:endParaRPr lang="es-AR" sz="1200" dirty="0" smtClean="0"/>
          </a:p>
          <a:p>
            <a:r>
              <a:rPr lang="es-AR" sz="1200" dirty="0" err="1" smtClean="0"/>
              <a:t>Nombre_cliente</a:t>
            </a:r>
            <a:endParaRPr lang="es-AR" sz="1200" dirty="0" smtClean="0"/>
          </a:p>
          <a:p>
            <a:r>
              <a:rPr lang="es-AR" sz="1200" dirty="0" err="1" smtClean="0"/>
              <a:t>Direccion_cliente</a:t>
            </a:r>
            <a:endParaRPr lang="es-AR" sz="1200" dirty="0" smtClean="0"/>
          </a:p>
          <a:p>
            <a:r>
              <a:rPr lang="es-AR" sz="1200" dirty="0" err="1" smtClean="0"/>
              <a:t>Poblacion_cliente</a:t>
            </a:r>
            <a:endParaRPr lang="es-AR" sz="1200" dirty="0" smtClean="0"/>
          </a:p>
          <a:p>
            <a:r>
              <a:rPr lang="es-AR" sz="1200" dirty="0" err="1" smtClean="0"/>
              <a:t>Fecha_factura</a:t>
            </a:r>
            <a:endParaRPr lang="es-AR" sz="1200" dirty="0" smtClean="0"/>
          </a:p>
          <a:p>
            <a:r>
              <a:rPr lang="es-AR" sz="1200" dirty="0" err="1" smtClean="0"/>
              <a:t>Forma_pago</a:t>
            </a:r>
            <a:endParaRPr lang="es-AR" sz="1200" dirty="0" smtClean="0"/>
          </a:p>
          <a:p>
            <a:r>
              <a:rPr lang="es-AR" sz="1200" dirty="0" smtClean="0"/>
              <a:t>Codigo_articulo_1</a:t>
            </a:r>
          </a:p>
          <a:p>
            <a:r>
              <a:rPr lang="es-AR" sz="1200" dirty="0" smtClean="0"/>
              <a:t>Descripcion_1</a:t>
            </a:r>
          </a:p>
          <a:p>
            <a:r>
              <a:rPr lang="es-AR" sz="1200" dirty="0" smtClean="0"/>
              <a:t>Cantidad_1</a:t>
            </a:r>
          </a:p>
          <a:p>
            <a:r>
              <a:rPr lang="es-AR" sz="1200" dirty="0" smtClean="0"/>
              <a:t>Importe_1</a:t>
            </a:r>
          </a:p>
          <a:p>
            <a:r>
              <a:rPr lang="es-AR" sz="1200" dirty="0" smtClean="0"/>
              <a:t>Tipo_IVA_1</a:t>
            </a:r>
          </a:p>
          <a:p>
            <a:r>
              <a:rPr lang="es-AR" sz="1200" dirty="0" err="1" smtClean="0"/>
              <a:t>Codigo_articulo</a:t>
            </a:r>
            <a:endParaRPr lang="es-AR" sz="1200" dirty="0" smtClean="0"/>
          </a:p>
          <a:p>
            <a:r>
              <a:rPr lang="es-AR" sz="1200" dirty="0" err="1" smtClean="0"/>
              <a:t>Descripcion</a:t>
            </a:r>
            <a:r>
              <a:rPr lang="es-AR" sz="1200" dirty="0" smtClean="0"/>
              <a:t>_</a:t>
            </a:r>
          </a:p>
          <a:p>
            <a:r>
              <a:rPr lang="es-AR" sz="1200" dirty="0" smtClean="0"/>
              <a:t>Cantidad</a:t>
            </a:r>
          </a:p>
          <a:p>
            <a:r>
              <a:rPr lang="es-AR" sz="1200" dirty="0" smtClean="0"/>
              <a:t>Importe</a:t>
            </a:r>
          </a:p>
          <a:p>
            <a:r>
              <a:rPr lang="es-AR" sz="1200" dirty="0" err="1" smtClean="0"/>
              <a:t>Tipo_IVA</a:t>
            </a:r>
            <a:endParaRPr lang="es-AR" sz="1200" dirty="0"/>
          </a:p>
        </p:txBody>
      </p:sp>
      <p:sp>
        <p:nvSpPr>
          <p:cNvPr id="8" name="7 Rectángulo redondeado"/>
          <p:cNvSpPr/>
          <p:nvPr/>
        </p:nvSpPr>
        <p:spPr>
          <a:xfrm>
            <a:off x="3091585" y="1420239"/>
            <a:ext cx="4176464" cy="5236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2000" dirty="0" smtClean="0"/>
              <a:t>¿Cuál sería la Clave primaria?</a:t>
            </a:r>
            <a:endParaRPr lang="es-AR"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Ejercicio</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441603" y="1407268"/>
            <a:ext cx="2304256" cy="3634330"/>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sz="1200" b="1" dirty="0" smtClean="0"/>
              <a:t>FACTURA</a:t>
            </a:r>
          </a:p>
          <a:p>
            <a:r>
              <a:rPr lang="es-AR" sz="1200" dirty="0" err="1" smtClean="0">
                <a:solidFill>
                  <a:srgbClr val="C00000"/>
                </a:solidFill>
              </a:rPr>
              <a:t>Codigo_factura</a:t>
            </a:r>
            <a:endParaRPr lang="es-AR" sz="1200" dirty="0" smtClean="0">
              <a:solidFill>
                <a:srgbClr val="C00000"/>
              </a:solidFill>
            </a:endParaRPr>
          </a:p>
          <a:p>
            <a:r>
              <a:rPr lang="es-AR" sz="1200" dirty="0" err="1" smtClean="0"/>
              <a:t>Codigo_cliente</a:t>
            </a:r>
            <a:endParaRPr lang="es-AR" sz="1200" dirty="0" smtClean="0"/>
          </a:p>
          <a:p>
            <a:r>
              <a:rPr lang="es-AR" sz="1200" dirty="0" err="1" smtClean="0"/>
              <a:t>Nombre_cliente</a:t>
            </a:r>
            <a:endParaRPr lang="es-AR" sz="1200" dirty="0" smtClean="0"/>
          </a:p>
          <a:p>
            <a:r>
              <a:rPr lang="es-AR" sz="1200" dirty="0" err="1" smtClean="0"/>
              <a:t>Direccion_cliente</a:t>
            </a:r>
            <a:endParaRPr lang="es-AR" sz="1200" dirty="0" smtClean="0"/>
          </a:p>
          <a:p>
            <a:r>
              <a:rPr lang="es-AR" sz="1200" dirty="0" err="1" smtClean="0"/>
              <a:t>Poblacion_cliente</a:t>
            </a:r>
            <a:endParaRPr lang="es-AR" sz="1200" dirty="0" smtClean="0"/>
          </a:p>
          <a:p>
            <a:r>
              <a:rPr lang="es-AR" sz="1200" dirty="0" err="1" smtClean="0"/>
              <a:t>Fecha_factura</a:t>
            </a:r>
            <a:endParaRPr lang="es-AR" sz="1200" dirty="0" smtClean="0"/>
          </a:p>
          <a:p>
            <a:r>
              <a:rPr lang="es-AR" sz="1200" dirty="0" err="1" smtClean="0"/>
              <a:t>Forma_pago</a:t>
            </a:r>
            <a:endParaRPr lang="es-AR" sz="1200" dirty="0" smtClean="0"/>
          </a:p>
          <a:p>
            <a:r>
              <a:rPr lang="es-AR" sz="1200" dirty="0" smtClean="0"/>
              <a:t>Codigo_articulo_1</a:t>
            </a:r>
          </a:p>
          <a:p>
            <a:r>
              <a:rPr lang="es-AR" sz="1200" dirty="0" smtClean="0"/>
              <a:t>Descripcion_1</a:t>
            </a:r>
          </a:p>
          <a:p>
            <a:r>
              <a:rPr lang="es-AR" sz="1200" dirty="0" smtClean="0"/>
              <a:t>Cantidad_1</a:t>
            </a:r>
          </a:p>
          <a:p>
            <a:r>
              <a:rPr lang="es-AR" sz="1200" dirty="0" smtClean="0"/>
              <a:t>Importe_1</a:t>
            </a:r>
          </a:p>
          <a:p>
            <a:r>
              <a:rPr lang="es-AR" sz="1200" dirty="0" smtClean="0"/>
              <a:t>Tipo_IVA_1</a:t>
            </a:r>
          </a:p>
          <a:p>
            <a:r>
              <a:rPr lang="es-AR" sz="1200" dirty="0" err="1" smtClean="0"/>
              <a:t>Codigo_articulo</a:t>
            </a:r>
            <a:endParaRPr lang="es-AR" sz="1200" dirty="0" smtClean="0"/>
          </a:p>
          <a:p>
            <a:r>
              <a:rPr lang="es-AR" sz="1200" dirty="0" err="1" smtClean="0"/>
              <a:t>Descripcion</a:t>
            </a:r>
            <a:r>
              <a:rPr lang="es-AR" sz="1200" dirty="0" smtClean="0"/>
              <a:t>_</a:t>
            </a:r>
          </a:p>
          <a:p>
            <a:r>
              <a:rPr lang="es-AR" sz="1200" dirty="0" smtClean="0"/>
              <a:t>Cantidad</a:t>
            </a:r>
          </a:p>
          <a:p>
            <a:r>
              <a:rPr lang="es-AR" sz="1200" dirty="0" smtClean="0"/>
              <a:t>Importe</a:t>
            </a:r>
          </a:p>
          <a:p>
            <a:r>
              <a:rPr lang="es-AR" sz="1200" dirty="0" err="1" smtClean="0"/>
              <a:t>Tipo_IVA</a:t>
            </a:r>
            <a:endParaRPr lang="es-AR" sz="1200" dirty="0"/>
          </a:p>
        </p:txBody>
      </p:sp>
      <p:sp>
        <p:nvSpPr>
          <p:cNvPr id="8" name="7 Rectángulo redondeado"/>
          <p:cNvSpPr/>
          <p:nvPr/>
        </p:nvSpPr>
        <p:spPr>
          <a:xfrm>
            <a:off x="3091585" y="1420239"/>
            <a:ext cx="4176464" cy="5236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2000" dirty="0" smtClean="0"/>
              <a:t>¿Cuál sería la Clave primaria?</a:t>
            </a:r>
            <a:endParaRPr lang="es-AR" sz="2000" dirty="0"/>
          </a:p>
        </p:txBody>
      </p:sp>
      <p:sp>
        <p:nvSpPr>
          <p:cNvPr id="9" name="8 Rectángulo redondeado"/>
          <p:cNvSpPr/>
          <p:nvPr/>
        </p:nvSpPr>
        <p:spPr>
          <a:xfrm>
            <a:off x="3079287" y="2587557"/>
            <a:ext cx="4176464" cy="56036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AR" sz="2800" b="1" i="1" dirty="0" err="1" smtClean="0"/>
              <a:t>Codigo_factura</a:t>
            </a:r>
            <a:endParaRPr lang="es-AR" sz="2800" dirty="0" smtClean="0"/>
          </a:p>
        </p:txBody>
      </p:sp>
      <p:sp>
        <p:nvSpPr>
          <p:cNvPr id="10" name="9 Rectángulo redondeado"/>
          <p:cNvSpPr/>
          <p:nvPr/>
        </p:nvSpPr>
        <p:spPr>
          <a:xfrm>
            <a:off x="3131167" y="3723589"/>
            <a:ext cx="4176464" cy="56036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2800" dirty="0" smtClean="0"/>
              <a:t>¿</a:t>
            </a:r>
            <a:r>
              <a:rPr lang="es-AR" sz="2000" dirty="0" smtClean="0"/>
              <a:t>Cómo aplicaría la 1FN?</a:t>
            </a:r>
            <a:endParaRPr lang="es-AR" sz="2000" dirty="0"/>
          </a:p>
        </p:txBody>
      </p:sp>
      <p:cxnSp>
        <p:nvCxnSpPr>
          <p:cNvPr id="12" name="11 Conector recto"/>
          <p:cNvCxnSpPr/>
          <p:nvPr/>
        </p:nvCxnSpPr>
        <p:spPr>
          <a:xfrm>
            <a:off x="1653702" y="1893651"/>
            <a:ext cx="1394298" cy="81712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¿Qué es una Base de Datos?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solidFill>
                  <a:schemeClr val="tx1"/>
                </a:solidFill>
              </a:rPr>
              <a:t>Es una estructura organizada de datos destinada a almacenar información en forma ordenada, y mantener la misma actualizada de forma tal de poder utilizarla cuando sea necesario.</a:t>
            </a:r>
          </a:p>
          <a:p>
            <a:endParaRPr lang="es-AR" dirty="0" smtClean="0">
              <a:solidFill>
                <a:schemeClr val="tx1"/>
              </a:solidFill>
            </a:endParaRPr>
          </a:p>
          <a:p>
            <a:r>
              <a:rPr lang="es-AR" dirty="0" smtClean="0">
                <a:solidFill>
                  <a:schemeClr val="tx1"/>
                </a:solidFill>
              </a:rPr>
              <a:t>El correcto diseño de una base de datos nos permite recuperar los mismos rápidamente, evitando problemas como la inconsistencia de datos.</a:t>
            </a:r>
          </a:p>
          <a:p>
            <a:endParaRPr lang="es-AR" dirty="0" smtClean="0">
              <a:solidFill>
                <a:schemeClr val="tx1"/>
              </a:solidFill>
            </a:endParaRPr>
          </a:p>
          <a:p>
            <a:r>
              <a:rPr lang="es-AR" dirty="0" smtClean="0"/>
              <a:t>La BD, se encuentra conformada por </a:t>
            </a:r>
            <a:r>
              <a:rPr lang="es-AR" dirty="0" smtClean="0">
                <a:solidFill>
                  <a:srgbClr val="C00000"/>
                </a:solidFill>
              </a:rPr>
              <a:t>datos</a:t>
            </a:r>
            <a:r>
              <a:rPr lang="es-AR" dirty="0" smtClean="0"/>
              <a:t> y </a:t>
            </a:r>
            <a:r>
              <a:rPr lang="es-AR" dirty="0" smtClean="0">
                <a:solidFill>
                  <a:srgbClr val="C00000"/>
                </a:solidFill>
              </a:rPr>
              <a:t>metadatos</a:t>
            </a:r>
            <a:r>
              <a:rPr lang="es-AR" dirty="0" smtClean="0"/>
              <a:t>. Estos últimos son datos sobre los datos (como puede ser el formato de los datos:</a:t>
            </a:r>
          </a:p>
          <a:p>
            <a:pPr lvl="1"/>
            <a:r>
              <a:rPr lang="es-AR" dirty="0" smtClean="0"/>
              <a:t>Si son datos de texto, fecha, numéricos,………</a:t>
            </a:r>
          </a:p>
          <a:p>
            <a:pPr lvl="1"/>
            <a:r>
              <a:rPr lang="es-AR" dirty="0" smtClean="0"/>
              <a:t>Si el elemento está vacío</a:t>
            </a:r>
          </a:p>
          <a:p>
            <a:pPr lvl="1"/>
            <a:r>
              <a:rPr lang="es-AR" dirty="0" smtClean="0"/>
              <a:t>El tamaño de los datos, </a:t>
            </a:r>
            <a:r>
              <a:rPr lang="es-AR" dirty="0" err="1" smtClean="0"/>
              <a:t>etc</a:t>
            </a:r>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Ejercicio</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441603" y="1407268"/>
            <a:ext cx="2304256" cy="3634330"/>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sz="1200" b="1" dirty="0" smtClean="0"/>
              <a:t>FACTURA</a:t>
            </a:r>
          </a:p>
          <a:p>
            <a:r>
              <a:rPr lang="es-AR" sz="1200" dirty="0" err="1" smtClean="0"/>
              <a:t>Codigo_factura</a:t>
            </a:r>
            <a:endParaRPr lang="es-AR" sz="1200" dirty="0" smtClean="0"/>
          </a:p>
          <a:p>
            <a:r>
              <a:rPr lang="es-AR" sz="1200" dirty="0" err="1" smtClean="0"/>
              <a:t>Codigo_cliente</a:t>
            </a:r>
            <a:endParaRPr lang="es-AR" sz="1200" dirty="0" smtClean="0"/>
          </a:p>
          <a:p>
            <a:r>
              <a:rPr lang="es-AR" sz="1200" dirty="0" err="1" smtClean="0"/>
              <a:t>Nombre_cliente</a:t>
            </a:r>
            <a:endParaRPr lang="es-AR" sz="1200" dirty="0" smtClean="0"/>
          </a:p>
          <a:p>
            <a:r>
              <a:rPr lang="es-AR" sz="1200" dirty="0" err="1" smtClean="0"/>
              <a:t>Direccion_cliente</a:t>
            </a:r>
            <a:endParaRPr lang="es-AR" sz="1200" dirty="0" smtClean="0"/>
          </a:p>
          <a:p>
            <a:r>
              <a:rPr lang="es-AR" sz="1200" dirty="0" err="1" smtClean="0"/>
              <a:t>Poblacion_cliente</a:t>
            </a:r>
            <a:endParaRPr lang="es-AR" sz="1200" dirty="0" smtClean="0"/>
          </a:p>
          <a:p>
            <a:r>
              <a:rPr lang="es-AR" sz="1200" dirty="0" err="1" smtClean="0"/>
              <a:t>Fecha_factura</a:t>
            </a:r>
            <a:endParaRPr lang="es-AR" sz="1200" dirty="0" smtClean="0"/>
          </a:p>
          <a:p>
            <a:r>
              <a:rPr lang="es-AR" sz="1200" dirty="0" err="1" smtClean="0"/>
              <a:t>Forma_pago</a:t>
            </a:r>
            <a:endParaRPr lang="es-AR" sz="1200" dirty="0" smtClean="0"/>
          </a:p>
          <a:p>
            <a:r>
              <a:rPr lang="es-AR" sz="1200" dirty="0" smtClean="0"/>
              <a:t>Codigo_articulo_1</a:t>
            </a:r>
          </a:p>
          <a:p>
            <a:r>
              <a:rPr lang="es-AR" sz="1200" dirty="0" smtClean="0"/>
              <a:t>Descripcion_1</a:t>
            </a:r>
          </a:p>
          <a:p>
            <a:r>
              <a:rPr lang="es-AR" sz="1200" dirty="0" smtClean="0"/>
              <a:t>Cantidad_1</a:t>
            </a:r>
          </a:p>
          <a:p>
            <a:r>
              <a:rPr lang="es-AR" sz="1200" dirty="0" smtClean="0"/>
              <a:t>Importe_1</a:t>
            </a:r>
          </a:p>
          <a:p>
            <a:r>
              <a:rPr lang="es-AR" sz="1200" dirty="0" smtClean="0"/>
              <a:t>Tipo_IVA_1</a:t>
            </a:r>
          </a:p>
          <a:p>
            <a:r>
              <a:rPr lang="es-AR" sz="1200" dirty="0" err="1" smtClean="0"/>
              <a:t>Codigo_articulo</a:t>
            </a:r>
            <a:endParaRPr lang="es-AR" sz="1200" dirty="0" smtClean="0"/>
          </a:p>
          <a:p>
            <a:r>
              <a:rPr lang="es-AR" sz="1200" dirty="0" err="1" smtClean="0"/>
              <a:t>Descripcion</a:t>
            </a:r>
            <a:r>
              <a:rPr lang="es-AR" sz="1200" dirty="0" smtClean="0"/>
              <a:t>_</a:t>
            </a:r>
          </a:p>
          <a:p>
            <a:r>
              <a:rPr lang="es-AR" sz="1200" dirty="0" smtClean="0"/>
              <a:t>Cantidad</a:t>
            </a:r>
          </a:p>
          <a:p>
            <a:r>
              <a:rPr lang="es-AR" sz="1200" dirty="0" smtClean="0"/>
              <a:t>Importe</a:t>
            </a:r>
          </a:p>
          <a:p>
            <a:r>
              <a:rPr lang="es-AR" sz="1200" dirty="0" err="1" smtClean="0"/>
              <a:t>Tipo_IVA</a:t>
            </a:r>
            <a:endParaRPr lang="es-AR" sz="1200" dirty="0"/>
          </a:p>
        </p:txBody>
      </p:sp>
      <p:sp>
        <p:nvSpPr>
          <p:cNvPr id="9" name="8 Rectángulo redondeado"/>
          <p:cNvSpPr/>
          <p:nvPr/>
        </p:nvSpPr>
        <p:spPr>
          <a:xfrm>
            <a:off x="2987824" y="1412776"/>
            <a:ext cx="5228806" cy="5586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2000" dirty="0" smtClean="0"/>
              <a:t>¿Cómo aplicaría la 1FN?</a:t>
            </a:r>
            <a:endParaRPr lang="es-AR" sz="2000" dirty="0"/>
          </a:p>
        </p:txBody>
      </p:sp>
      <p:sp>
        <p:nvSpPr>
          <p:cNvPr id="10" name="9 Cerrar llave"/>
          <p:cNvSpPr/>
          <p:nvPr/>
        </p:nvSpPr>
        <p:spPr>
          <a:xfrm>
            <a:off x="1877966" y="4017829"/>
            <a:ext cx="576064" cy="878426"/>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1" name="10 Cerrar llave"/>
          <p:cNvSpPr/>
          <p:nvPr/>
        </p:nvSpPr>
        <p:spPr>
          <a:xfrm>
            <a:off x="1887166" y="3064723"/>
            <a:ext cx="580506" cy="87822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2" name="11 Rectángulo redondeado"/>
          <p:cNvSpPr/>
          <p:nvPr/>
        </p:nvSpPr>
        <p:spPr>
          <a:xfrm>
            <a:off x="3351661" y="2412621"/>
            <a:ext cx="5400600" cy="1634086"/>
          </a:xfrm>
          <a:prstGeom prst="roundRect">
            <a:avLst>
              <a:gd name="adj" fmla="val 411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sz="1800" dirty="0" smtClean="0"/>
              <a:t>Analizando el diseño inicial de la tabla FACTURA, observamos la existencia de múltiples valores para los atributos siguientes: </a:t>
            </a:r>
            <a:r>
              <a:rPr lang="es-AR" sz="1800" i="1" dirty="0" err="1" smtClean="0"/>
              <a:t>Codigo_articulo</a:t>
            </a:r>
            <a:r>
              <a:rPr lang="es-AR" sz="1800" i="1" dirty="0" smtClean="0"/>
              <a:t>, </a:t>
            </a:r>
            <a:r>
              <a:rPr lang="es-AR" sz="1800" i="1" dirty="0" err="1" smtClean="0"/>
              <a:t>descripcion</a:t>
            </a:r>
            <a:r>
              <a:rPr lang="es-AR" sz="1800" i="1" dirty="0" smtClean="0"/>
              <a:t>, cantidad, importe e IVA</a:t>
            </a:r>
            <a:r>
              <a:rPr lang="es-AR" sz="1800" dirty="0" smtClean="0"/>
              <a:t>. Por lo tanto, observamos que no cumple la condición de 1FN. </a:t>
            </a:r>
            <a:endParaRPr lang="es-AR" sz="1800" dirty="0"/>
          </a:p>
        </p:txBody>
      </p:sp>
      <p:sp>
        <p:nvSpPr>
          <p:cNvPr id="13" name="12 Rectángulo"/>
          <p:cNvSpPr/>
          <p:nvPr/>
        </p:nvSpPr>
        <p:spPr>
          <a:xfrm>
            <a:off x="4500664" y="4053191"/>
            <a:ext cx="2911813" cy="810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Aquí estaría variando el número de columnas</a:t>
            </a:r>
            <a:endParaRPr lang="es-E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Ejercicio</a:t>
            </a:r>
            <a:endParaRPr lang="es-A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336498" y="2621049"/>
            <a:ext cx="2016224" cy="2443819"/>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dirty="0" smtClean="0"/>
              <a:t>FACTURA</a:t>
            </a:r>
          </a:p>
          <a:p>
            <a:r>
              <a:rPr lang="es-AR" b="1" i="1" dirty="0" err="1" smtClean="0">
                <a:solidFill>
                  <a:srgbClr val="C00000"/>
                </a:solidFill>
              </a:rPr>
              <a:t>Codigo_factura</a:t>
            </a:r>
            <a:endParaRPr lang="es-AR" dirty="0" smtClean="0">
              <a:solidFill>
                <a:srgbClr val="C00000"/>
              </a:solidFill>
            </a:endParaRPr>
          </a:p>
          <a:p>
            <a:r>
              <a:rPr lang="es-AR" dirty="0" err="1" smtClean="0"/>
              <a:t>Codigo_cliente</a:t>
            </a:r>
            <a:endParaRPr lang="es-AR" dirty="0" smtClean="0"/>
          </a:p>
          <a:p>
            <a:r>
              <a:rPr lang="es-AR" dirty="0" err="1" smtClean="0"/>
              <a:t>Nombre_cliente</a:t>
            </a:r>
            <a:endParaRPr lang="es-AR" dirty="0" smtClean="0"/>
          </a:p>
          <a:p>
            <a:r>
              <a:rPr lang="es-AR" dirty="0" err="1" smtClean="0"/>
              <a:t>Direccion_cliente</a:t>
            </a:r>
            <a:endParaRPr lang="es-AR" dirty="0" smtClean="0"/>
          </a:p>
          <a:p>
            <a:r>
              <a:rPr lang="es-AR" dirty="0" err="1" smtClean="0"/>
              <a:t>Poblacion_cliente</a:t>
            </a:r>
            <a:endParaRPr lang="es-AR" dirty="0" smtClean="0"/>
          </a:p>
          <a:p>
            <a:r>
              <a:rPr lang="es-AR" dirty="0" err="1" smtClean="0"/>
              <a:t>Fecha_factura</a:t>
            </a:r>
            <a:endParaRPr lang="es-AR" dirty="0" smtClean="0"/>
          </a:p>
          <a:p>
            <a:r>
              <a:rPr lang="es-AR" dirty="0" err="1" smtClean="0"/>
              <a:t>Forma_pago</a:t>
            </a:r>
            <a:endParaRPr lang="es-AR" dirty="0"/>
          </a:p>
        </p:txBody>
      </p:sp>
      <p:sp>
        <p:nvSpPr>
          <p:cNvPr id="8" name="7 Rectángulo redondeado"/>
          <p:cNvSpPr/>
          <p:nvPr/>
        </p:nvSpPr>
        <p:spPr>
          <a:xfrm>
            <a:off x="1835696" y="1412776"/>
            <a:ext cx="53285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2800" dirty="0" smtClean="0"/>
              <a:t>¿Cómo aplicaría la 1FN?</a:t>
            </a:r>
            <a:endParaRPr lang="es-AR" sz="2800" dirty="0"/>
          </a:p>
        </p:txBody>
      </p:sp>
      <p:sp>
        <p:nvSpPr>
          <p:cNvPr id="9" name="8 Rectángulo redondeado"/>
          <p:cNvSpPr/>
          <p:nvPr/>
        </p:nvSpPr>
        <p:spPr>
          <a:xfrm>
            <a:off x="251520" y="1844824"/>
            <a:ext cx="8136904" cy="677882"/>
          </a:xfrm>
          <a:prstGeom prst="roundRect">
            <a:avLst>
              <a:gd name="adj" fmla="val 411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dirty="0" smtClean="0"/>
              <a:t>La solución consiste en crear una nueva tabla, que podemos llamar DETALLE_FACTURA, a la cual se trasladan los datos repetitivos, en nuestro caso los datos referentes a los artículos (</a:t>
            </a:r>
            <a:r>
              <a:rPr lang="es-AR" dirty="0" err="1" smtClean="0"/>
              <a:t>codigo_articulo</a:t>
            </a:r>
            <a:r>
              <a:rPr lang="es-AR" dirty="0" smtClean="0"/>
              <a:t>, descripción, cantidad, importe e IVA).</a:t>
            </a:r>
            <a:endParaRPr lang="es-AR" dirty="0"/>
          </a:p>
        </p:txBody>
      </p:sp>
      <p:sp>
        <p:nvSpPr>
          <p:cNvPr id="10" name="9 Rectángulo redondeado"/>
          <p:cNvSpPr/>
          <p:nvPr/>
        </p:nvSpPr>
        <p:spPr>
          <a:xfrm>
            <a:off x="6147675" y="2621049"/>
            <a:ext cx="2304256" cy="2522451"/>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dirty="0" smtClean="0"/>
              <a:t>DETALLE_FACTURA</a:t>
            </a:r>
          </a:p>
          <a:p>
            <a:r>
              <a:rPr lang="es-AR" b="1" i="1" dirty="0" err="1" smtClean="0">
                <a:solidFill>
                  <a:srgbClr val="C00000"/>
                </a:solidFill>
              </a:rPr>
              <a:t>Codigo_factura</a:t>
            </a:r>
            <a:endParaRPr lang="es-AR" dirty="0" smtClean="0">
              <a:solidFill>
                <a:srgbClr val="C00000"/>
              </a:solidFill>
            </a:endParaRPr>
          </a:p>
          <a:p>
            <a:r>
              <a:rPr lang="es-AR" b="1" i="1" dirty="0" err="1" smtClean="0">
                <a:solidFill>
                  <a:srgbClr val="C00000"/>
                </a:solidFill>
              </a:rPr>
              <a:t>Codigo_articulo</a:t>
            </a:r>
            <a:endParaRPr lang="es-AR" dirty="0" smtClean="0">
              <a:solidFill>
                <a:srgbClr val="C00000"/>
              </a:solidFill>
            </a:endParaRPr>
          </a:p>
          <a:p>
            <a:r>
              <a:rPr lang="es-AR" dirty="0" err="1" smtClean="0"/>
              <a:t>Descripcion</a:t>
            </a:r>
            <a:endParaRPr lang="es-AR" dirty="0" smtClean="0"/>
          </a:p>
          <a:p>
            <a:r>
              <a:rPr lang="es-AR" dirty="0" smtClean="0"/>
              <a:t>Cantidad</a:t>
            </a:r>
          </a:p>
          <a:p>
            <a:r>
              <a:rPr lang="es-AR" dirty="0" smtClean="0"/>
              <a:t>Importe</a:t>
            </a:r>
          </a:p>
          <a:p>
            <a:r>
              <a:rPr lang="es-AR" dirty="0" err="1" smtClean="0"/>
              <a:t>Tipo_IVA</a:t>
            </a:r>
            <a:r>
              <a:rPr lang="es-AR" dirty="0" smtClean="0"/>
              <a:t> </a:t>
            </a:r>
            <a:endParaRPr lang="es-AR" dirty="0"/>
          </a:p>
        </p:txBody>
      </p:sp>
      <p:sp>
        <p:nvSpPr>
          <p:cNvPr id="11" name="10 Rectángulo redondeado"/>
          <p:cNvSpPr/>
          <p:nvPr/>
        </p:nvSpPr>
        <p:spPr>
          <a:xfrm>
            <a:off x="2509036" y="2601594"/>
            <a:ext cx="3456384" cy="2541906"/>
          </a:xfrm>
          <a:prstGeom prst="roundRect">
            <a:avLst>
              <a:gd name="adj" fmla="val 591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AR" dirty="0" smtClean="0"/>
              <a:t>Como regla a aplicar, cuando se produce la separación de datos de la tabla original en una nueva tabla ésta, además de los atributos necesarios, traslada la clave primaria de la tabla original como parte de su nueva clave primaria, y por tanto estará formada generalmente por dos atributos. </a:t>
            </a:r>
            <a:endParaRPr lang="es-AR" dirty="0"/>
          </a:p>
        </p:txBody>
      </p:sp>
      <p:sp>
        <p:nvSpPr>
          <p:cNvPr id="12" name="11 Cerrar llave"/>
          <p:cNvSpPr/>
          <p:nvPr/>
        </p:nvSpPr>
        <p:spPr>
          <a:xfrm>
            <a:off x="7675501" y="3393682"/>
            <a:ext cx="288032" cy="3936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Ejercicio</a:t>
            </a:r>
            <a:endParaRPr lang="es-A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317043" y="2646989"/>
            <a:ext cx="2016224" cy="2496511"/>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dirty="0" smtClean="0"/>
              <a:t>FACTURA</a:t>
            </a:r>
          </a:p>
          <a:p>
            <a:r>
              <a:rPr lang="es-AR" b="1" i="1" dirty="0" err="1" smtClean="0">
                <a:solidFill>
                  <a:srgbClr val="C00000"/>
                </a:solidFill>
              </a:rPr>
              <a:t>Codigo_factura</a:t>
            </a:r>
            <a:endParaRPr lang="es-AR" dirty="0" smtClean="0">
              <a:solidFill>
                <a:srgbClr val="C00000"/>
              </a:solidFill>
            </a:endParaRPr>
          </a:p>
          <a:p>
            <a:r>
              <a:rPr lang="es-AR" dirty="0" err="1" smtClean="0"/>
              <a:t>Codigo_cliente</a:t>
            </a:r>
            <a:endParaRPr lang="es-AR" dirty="0" smtClean="0"/>
          </a:p>
          <a:p>
            <a:r>
              <a:rPr lang="es-AR" dirty="0" err="1" smtClean="0"/>
              <a:t>Nombre_cliente</a:t>
            </a:r>
            <a:endParaRPr lang="es-AR" dirty="0" smtClean="0"/>
          </a:p>
          <a:p>
            <a:r>
              <a:rPr lang="es-AR" dirty="0" err="1" smtClean="0"/>
              <a:t>Direccion_cliente</a:t>
            </a:r>
            <a:endParaRPr lang="es-AR" dirty="0" smtClean="0"/>
          </a:p>
          <a:p>
            <a:r>
              <a:rPr lang="es-AR" dirty="0" err="1" smtClean="0"/>
              <a:t>Poblacion_cliente</a:t>
            </a:r>
            <a:endParaRPr lang="es-AR" dirty="0" smtClean="0"/>
          </a:p>
          <a:p>
            <a:r>
              <a:rPr lang="es-AR" dirty="0" err="1" smtClean="0"/>
              <a:t>Fecha_factura</a:t>
            </a:r>
            <a:endParaRPr lang="es-AR" dirty="0" smtClean="0"/>
          </a:p>
          <a:p>
            <a:r>
              <a:rPr lang="es-AR" dirty="0" err="1" smtClean="0"/>
              <a:t>Forma_pago</a:t>
            </a:r>
            <a:endParaRPr lang="es-AR" dirty="0"/>
          </a:p>
        </p:txBody>
      </p:sp>
      <p:sp>
        <p:nvSpPr>
          <p:cNvPr id="8" name="7 Rectángulo redondeado"/>
          <p:cNvSpPr/>
          <p:nvPr/>
        </p:nvSpPr>
        <p:spPr>
          <a:xfrm>
            <a:off x="1945943" y="1185797"/>
            <a:ext cx="53285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1800" dirty="0" smtClean="0"/>
              <a:t>¿Cómo aplicaría la 2FN?</a:t>
            </a:r>
            <a:endParaRPr lang="es-AR" sz="1800" dirty="0"/>
          </a:p>
        </p:txBody>
      </p:sp>
      <p:sp>
        <p:nvSpPr>
          <p:cNvPr id="9" name="8 Rectángulo redondeado"/>
          <p:cNvSpPr/>
          <p:nvPr/>
        </p:nvSpPr>
        <p:spPr>
          <a:xfrm>
            <a:off x="595230" y="1630816"/>
            <a:ext cx="8136904" cy="911346"/>
          </a:xfrm>
          <a:prstGeom prst="roundRect">
            <a:avLst>
              <a:gd name="adj" fmla="val 4118"/>
            </a:avLst>
          </a:prstGeom>
        </p:spPr>
        <p:style>
          <a:lnRef idx="2">
            <a:schemeClr val="accent1"/>
          </a:lnRef>
          <a:fillRef idx="1">
            <a:schemeClr val="lt1"/>
          </a:fillRef>
          <a:effectRef idx="0">
            <a:schemeClr val="accent1"/>
          </a:effectRef>
          <a:fontRef idx="minor">
            <a:schemeClr val="dk1"/>
          </a:fontRef>
        </p:style>
        <p:txBody>
          <a:bodyPr rtlCol="0" anchor="ctr"/>
          <a:lstStyle/>
          <a:p>
            <a:r>
              <a:rPr lang="es-AR" dirty="0" smtClean="0"/>
              <a:t>Una tabla se dice que esta en segunda forma normal (2FN) si sucede que: </a:t>
            </a:r>
          </a:p>
          <a:p>
            <a:r>
              <a:rPr lang="es-AR" dirty="0" smtClean="0"/>
              <a:t>• Está en 1FN </a:t>
            </a:r>
          </a:p>
          <a:p>
            <a:r>
              <a:rPr lang="es-AR" dirty="0" smtClean="0"/>
              <a:t>• Cada atributo (campo) no clave depende de la clave completa, no de parte de ella. </a:t>
            </a:r>
            <a:endParaRPr lang="es-AR" dirty="0"/>
          </a:p>
        </p:txBody>
      </p:sp>
      <p:sp>
        <p:nvSpPr>
          <p:cNvPr id="10" name="9 Rectángulo redondeado"/>
          <p:cNvSpPr/>
          <p:nvPr/>
        </p:nvSpPr>
        <p:spPr>
          <a:xfrm>
            <a:off x="6134705" y="2666445"/>
            <a:ext cx="2304256" cy="2477055"/>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dirty="0" smtClean="0"/>
              <a:t>DETALLE_FACTURA</a:t>
            </a:r>
          </a:p>
          <a:p>
            <a:r>
              <a:rPr lang="es-AR" b="1" i="1" dirty="0" err="1" smtClean="0">
                <a:solidFill>
                  <a:srgbClr val="C00000"/>
                </a:solidFill>
              </a:rPr>
              <a:t>Codigo_factura</a:t>
            </a:r>
            <a:endParaRPr lang="es-AR" dirty="0" smtClean="0">
              <a:solidFill>
                <a:srgbClr val="C00000"/>
              </a:solidFill>
            </a:endParaRPr>
          </a:p>
          <a:p>
            <a:r>
              <a:rPr lang="es-AR" b="1" i="1" dirty="0" err="1" smtClean="0">
                <a:solidFill>
                  <a:srgbClr val="C00000"/>
                </a:solidFill>
              </a:rPr>
              <a:t>Codigo_articulo</a:t>
            </a:r>
            <a:endParaRPr lang="es-AR" dirty="0" smtClean="0">
              <a:solidFill>
                <a:srgbClr val="C00000"/>
              </a:solidFill>
            </a:endParaRPr>
          </a:p>
          <a:p>
            <a:r>
              <a:rPr lang="es-AR" dirty="0" err="1" smtClean="0"/>
              <a:t>Descripcion</a:t>
            </a:r>
            <a:endParaRPr lang="es-AR" dirty="0" smtClean="0"/>
          </a:p>
          <a:p>
            <a:r>
              <a:rPr lang="es-AR" dirty="0" smtClean="0"/>
              <a:t>Cantidad</a:t>
            </a:r>
          </a:p>
          <a:p>
            <a:r>
              <a:rPr lang="es-AR" dirty="0" smtClean="0"/>
              <a:t>Importe</a:t>
            </a:r>
          </a:p>
          <a:p>
            <a:r>
              <a:rPr lang="es-AR" dirty="0" err="1" smtClean="0"/>
              <a:t>Tipo_IVA</a:t>
            </a:r>
            <a:r>
              <a:rPr lang="es-AR" dirty="0" smtClean="0"/>
              <a:t> </a:t>
            </a:r>
            <a:endParaRPr lang="es-AR" dirty="0"/>
          </a:p>
        </p:txBody>
      </p:sp>
      <p:sp>
        <p:nvSpPr>
          <p:cNvPr id="11" name="10 Rectángulo redondeado"/>
          <p:cNvSpPr/>
          <p:nvPr/>
        </p:nvSpPr>
        <p:spPr>
          <a:xfrm>
            <a:off x="2496067" y="2653474"/>
            <a:ext cx="3456384" cy="2490026"/>
          </a:xfrm>
          <a:prstGeom prst="roundRect">
            <a:avLst>
              <a:gd name="adj" fmla="val 591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AR" dirty="0" smtClean="0"/>
              <a:t>Como regla a aplicar, cuando se produce la separación de datos de la tabla original en una nueva tabla ésta, además de los atributos necesarios, traslada la clave primaria de la tabla original como parte de su nueva clave primaria, y por tanto estará formada generalmente por dos atributos. </a:t>
            </a:r>
            <a:endParaRPr lang="es-AR" dirty="0"/>
          </a:p>
        </p:txBody>
      </p:sp>
      <p:sp>
        <p:nvSpPr>
          <p:cNvPr id="12" name="11 Cerrar llave"/>
          <p:cNvSpPr/>
          <p:nvPr/>
        </p:nvSpPr>
        <p:spPr>
          <a:xfrm>
            <a:off x="7681986" y="3432592"/>
            <a:ext cx="288032" cy="34822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Ejercicio</a:t>
            </a:r>
            <a:endParaRPr lang="es-A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1809756" y="1192282"/>
            <a:ext cx="53285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2000" dirty="0" smtClean="0"/>
              <a:t>¿Cómo aplicaría la 2FN?</a:t>
            </a:r>
            <a:endParaRPr lang="es-AR" sz="2000" dirty="0"/>
          </a:p>
        </p:txBody>
      </p:sp>
      <p:sp>
        <p:nvSpPr>
          <p:cNvPr id="8" name="7 Rectángulo redondeado"/>
          <p:cNvSpPr/>
          <p:nvPr/>
        </p:nvSpPr>
        <p:spPr>
          <a:xfrm>
            <a:off x="225580" y="1624330"/>
            <a:ext cx="8136904" cy="677883"/>
          </a:xfrm>
          <a:prstGeom prst="roundRect">
            <a:avLst>
              <a:gd name="adj" fmla="val 4118"/>
            </a:avLst>
          </a:prstGeom>
        </p:spPr>
        <p:style>
          <a:lnRef idx="2">
            <a:schemeClr val="accent1"/>
          </a:lnRef>
          <a:fillRef idx="1">
            <a:schemeClr val="lt1"/>
          </a:fillRef>
          <a:effectRef idx="0">
            <a:schemeClr val="accent1"/>
          </a:effectRef>
          <a:fontRef idx="minor">
            <a:schemeClr val="dk1"/>
          </a:fontRef>
        </p:style>
        <p:txBody>
          <a:bodyPr rtlCol="0" anchor="ctr"/>
          <a:lstStyle/>
          <a:p>
            <a:r>
              <a:rPr lang="es-AR" dirty="0" smtClean="0"/>
              <a:t>En nuestro ejemplo, la tabla FACTURA se encuentra en 2FN pues está en 1FN y su clave es simple. Sin embargo, la tabla DETALLE_FACTURA ha de ser analizada pues su clave es compuesta (esta formada por dos atributos). </a:t>
            </a:r>
            <a:endParaRPr lang="es-AR" dirty="0"/>
          </a:p>
        </p:txBody>
      </p:sp>
      <p:sp>
        <p:nvSpPr>
          <p:cNvPr id="9" name="8 Rectángulo redondeado"/>
          <p:cNvSpPr/>
          <p:nvPr/>
        </p:nvSpPr>
        <p:spPr>
          <a:xfrm>
            <a:off x="5933667" y="2309763"/>
            <a:ext cx="2304256" cy="2113080"/>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dirty="0" smtClean="0"/>
              <a:t>DETALLE_FACTURA</a:t>
            </a:r>
          </a:p>
          <a:p>
            <a:r>
              <a:rPr lang="es-AR" b="1" i="1" dirty="0" err="1" smtClean="0"/>
              <a:t>Codigo_factura</a:t>
            </a:r>
            <a:endParaRPr lang="es-AR" dirty="0" smtClean="0"/>
          </a:p>
          <a:p>
            <a:r>
              <a:rPr lang="es-AR" b="1" i="1" dirty="0" err="1" smtClean="0"/>
              <a:t>Codigo_articulo</a:t>
            </a:r>
            <a:endParaRPr lang="es-AR" dirty="0" smtClean="0"/>
          </a:p>
          <a:p>
            <a:r>
              <a:rPr lang="es-AR" dirty="0" err="1" smtClean="0"/>
              <a:t>Descripcion</a:t>
            </a:r>
            <a:endParaRPr lang="es-AR" dirty="0" smtClean="0"/>
          </a:p>
          <a:p>
            <a:r>
              <a:rPr lang="es-AR" dirty="0" smtClean="0"/>
              <a:t>Cantidad</a:t>
            </a:r>
            <a:endParaRPr lang="es-AR" dirty="0" smtClean="0"/>
          </a:p>
          <a:p>
            <a:r>
              <a:rPr lang="es-AR" dirty="0" smtClean="0"/>
              <a:t>Importe</a:t>
            </a:r>
          </a:p>
          <a:p>
            <a:r>
              <a:rPr lang="es-AR" dirty="0" err="1" smtClean="0"/>
              <a:t>Tipo_IVA</a:t>
            </a:r>
            <a:r>
              <a:rPr lang="es-AR" dirty="0" smtClean="0"/>
              <a:t> </a:t>
            </a:r>
            <a:endParaRPr lang="es-AR" dirty="0"/>
          </a:p>
        </p:txBody>
      </p:sp>
      <p:sp>
        <p:nvSpPr>
          <p:cNvPr id="10" name="9 Rectángulo redondeado"/>
          <p:cNvSpPr/>
          <p:nvPr/>
        </p:nvSpPr>
        <p:spPr>
          <a:xfrm>
            <a:off x="180185" y="2361644"/>
            <a:ext cx="5616624" cy="2353028"/>
          </a:xfrm>
          <a:prstGeom prst="roundRect">
            <a:avLst>
              <a:gd name="adj" fmla="val 591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AR" sz="1800" dirty="0" smtClean="0"/>
              <a:t>Analizando la tabla DETALLE_FACTURA, observamos que el atributo </a:t>
            </a:r>
            <a:r>
              <a:rPr lang="es-AR" sz="1800" i="1" dirty="0" err="1" smtClean="0"/>
              <a:t>descripcion</a:t>
            </a:r>
            <a:r>
              <a:rPr lang="es-AR" sz="1800" i="1" dirty="0" smtClean="0"/>
              <a:t> </a:t>
            </a:r>
            <a:r>
              <a:rPr lang="es-AR" sz="1800" dirty="0" smtClean="0"/>
              <a:t>depende únicamente del atributo </a:t>
            </a:r>
            <a:r>
              <a:rPr lang="es-AR" sz="1800" i="1" dirty="0" err="1" smtClean="0"/>
              <a:t>codigo_articulo</a:t>
            </a:r>
            <a:r>
              <a:rPr lang="es-AR" sz="1800" i="1" dirty="0" smtClean="0"/>
              <a:t> </a:t>
            </a:r>
            <a:r>
              <a:rPr lang="es-AR" sz="1800" dirty="0" smtClean="0"/>
              <a:t>(la descripción de un artículo depende únicamente de qué artículo se trate y es completamente independiente de la factura), por lo cual la </a:t>
            </a:r>
            <a:r>
              <a:rPr lang="es-AR" sz="1800" i="1" dirty="0" err="1" smtClean="0"/>
              <a:t>descripcion</a:t>
            </a:r>
            <a:r>
              <a:rPr lang="es-AR" sz="1800" i="1" dirty="0" smtClean="0"/>
              <a:t> </a:t>
            </a:r>
            <a:r>
              <a:rPr lang="es-AR" sz="1800" dirty="0" smtClean="0"/>
              <a:t>habrá de ser llevada a una nueva tabla junto con el atributo clave </a:t>
            </a:r>
            <a:r>
              <a:rPr lang="es-AR" sz="1800" i="1" dirty="0" err="1" smtClean="0"/>
              <a:t>codigo_articulo</a:t>
            </a:r>
            <a:r>
              <a:rPr lang="es-AR" sz="1800" dirty="0" smtClean="0"/>
              <a:t>. </a:t>
            </a:r>
            <a:endParaRPr lang="es-AR" sz="1800" dirty="0"/>
          </a:p>
        </p:txBody>
      </p:sp>
      <p:sp>
        <p:nvSpPr>
          <p:cNvPr id="11" name="10 Cerrar llave"/>
          <p:cNvSpPr/>
          <p:nvPr/>
        </p:nvSpPr>
        <p:spPr>
          <a:xfrm>
            <a:off x="7448523" y="2900814"/>
            <a:ext cx="288032" cy="32876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Ejercicio</a:t>
            </a:r>
            <a:endParaRPr lang="es-A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1835696" y="1412776"/>
            <a:ext cx="53285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smtClean="0"/>
              <a:t>¿Cómo aplicaría la 2FN?</a:t>
            </a:r>
            <a:endParaRPr lang="es-AR" dirty="0"/>
          </a:p>
        </p:txBody>
      </p:sp>
      <p:sp>
        <p:nvSpPr>
          <p:cNvPr id="8" name="7 Rectángulo redondeado"/>
          <p:cNvSpPr/>
          <p:nvPr/>
        </p:nvSpPr>
        <p:spPr>
          <a:xfrm>
            <a:off x="251520" y="1844824"/>
            <a:ext cx="8136904" cy="677882"/>
          </a:xfrm>
          <a:prstGeom prst="roundRect">
            <a:avLst>
              <a:gd name="adj" fmla="val 4118"/>
            </a:avLst>
          </a:prstGeom>
        </p:spPr>
        <p:style>
          <a:lnRef idx="2">
            <a:schemeClr val="accent1"/>
          </a:lnRef>
          <a:fillRef idx="1">
            <a:schemeClr val="lt1"/>
          </a:fillRef>
          <a:effectRef idx="0">
            <a:schemeClr val="accent1"/>
          </a:effectRef>
          <a:fontRef idx="minor">
            <a:schemeClr val="dk1"/>
          </a:fontRef>
        </p:style>
        <p:txBody>
          <a:bodyPr rtlCol="0" anchor="ctr"/>
          <a:lstStyle/>
          <a:p>
            <a:r>
              <a:rPr lang="es-AR" dirty="0" smtClean="0"/>
              <a:t>En nuestro ejemplo, la tabla FACTURA se encuentra en 2FN pues está en 1FN y su clave es simple. Sin embargo, la tabla DETALLE_FACTURA ha de ser analizada pues su clave es compuesta (esta formada por dos atributos). </a:t>
            </a:r>
            <a:endParaRPr lang="es-AR" dirty="0"/>
          </a:p>
        </p:txBody>
      </p:sp>
      <p:sp>
        <p:nvSpPr>
          <p:cNvPr id="9" name="8 Rectángulo redondeado"/>
          <p:cNvSpPr/>
          <p:nvPr/>
        </p:nvSpPr>
        <p:spPr>
          <a:xfrm>
            <a:off x="304072" y="4351412"/>
            <a:ext cx="2304256" cy="792088"/>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dirty="0" smtClean="0"/>
              <a:t>ARTICULO</a:t>
            </a:r>
          </a:p>
          <a:p>
            <a:r>
              <a:rPr lang="es-AR" b="1" i="1" dirty="0" err="1" smtClean="0"/>
              <a:t>Codigo_articulo</a:t>
            </a:r>
            <a:endParaRPr lang="es-AR" dirty="0" smtClean="0"/>
          </a:p>
          <a:p>
            <a:r>
              <a:rPr lang="es-AR" dirty="0" err="1" smtClean="0"/>
              <a:t>Descripcion</a:t>
            </a:r>
            <a:r>
              <a:rPr lang="es-AR" dirty="0" smtClean="0"/>
              <a:t> </a:t>
            </a:r>
            <a:endParaRPr lang="es-AR" dirty="0"/>
          </a:p>
        </p:txBody>
      </p:sp>
      <p:sp>
        <p:nvSpPr>
          <p:cNvPr id="10" name="9 Rectángulo redondeado"/>
          <p:cNvSpPr/>
          <p:nvPr/>
        </p:nvSpPr>
        <p:spPr>
          <a:xfrm>
            <a:off x="317042" y="2595109"/>
            <a:ext cx="2304256" cy="1600755"/>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dirty="0" smtClean="0"/>
              <a:t>DETALLE_FACTURA</a:t>
            </a:r>
          </a:p>
          <a:p>
            <a:r>
              <a:rPr lang="es-AR" b="1" i="1" dirty="0" err="1" smtClean="0"/>
              <a:t>Codigo_factura</a:t>
            </a:r>
            <a:endParaRPr lang="es-AR" dirty="0" smtClean="0"/>
          </a:p>
          <a:p>
            <a:r>
              <a:rPr lang="es-AR" b="1" i="1" dirty="0" err="1" smtClean="0"/>
              <a:t>Codigo_articulo</a:t>
            </a:r>
            <a:endParaRPr lang="es-AR" dirty="0" smtClean="0"/>
          </a:p>
          <a:p>
            <a:r>
              <a:rPr lang="es-AR" dirty="0" smtClean="0"/>
              <a:t>Cantidad</a:t>
            </a:r>
          </a:p>
          <a:p>
            <a:r>
              <a:rPr lang="es-AR" dirty="0" smtClean="0"/>
              <a:t>Importe</a:t>
            </a:r>
          </a:p>
          <a:p>
            <a:r>
              <a:rPr lang="es-AR" dirty="0" err="1" smtClean="0"/>
              <a:t>Tipo_IVA</a:t>
            </a:r>
            <a:r>
              <a:rPr lang="es-AR" dirty="0" smtClean="0"/>
              <a:t> </a:t>
            </a:r>
            <a:endParaRPr lang="es-AR" dirty="0"/>
          </a:p>
        </p:txBody>
      </p:sp>
      <p:sp>
        <p:nvSpPr>
          <p:cNvPr id="11" name="10 Rectángulo redondeado"/>
          <p:cNvSpPr/>
          <p:nvPr/>
        </p:nvSpPr>
        <p:spPr>
          <a:xfrm>
            <a:off x="2785442" y="2601593"/>
            <a:ext cx="6012160" cy="2456790"/>
          </a:xfrm>
          <a:prstGeom prst="roundRect">
            <a:avLst>
              <a:gd name="adj" fmla="val 591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AR" dirty="0" smtClean="0"/>
              <a:t>Supongamos además que el cliente nos indica que en la factura, aunque cada artículo posee calculado su IVA, el tipo de IVA que aplica es común a toda la factura y no depende en cada factura de los artículos. En este caso, el atributo </a:t>
            </a:r>
            <a:r>
              <a:rPr lang="es-AR" i="1" dirty="0" err="1" smtClean="0"/>
              <a:t>Tipo_IVA</a:t>
            </a:r>
            <a:r>
              <a:rPr lang="es-AR" i="1" dirty="0" smtClean="0"/>
              <a:t> </a:t>
            </a:r>
            <a:r>
              <a:rPr lang="es-AR" dirty="0" smtClean="0"/>
              <a:t>solo dependerá funcionalmente del </a:t>
            </a:r>
            <a:r>
              <a:rPr lang="es-AR" i="1" dirty="0" err="1" smtClean="0"/>
              <a:t>codigo_factura</a:t>
            </a:r>
            <a:r>
              <a:rPr lang="es-AR" i="1" dirty="0" smtClean="0"/>
              <a:t> </a:t>
            </a:r>
            <a:r>
              <a:rPr lang="es-AR" dirty="0" smtClean="0"/>
              <a:t>y no depende de </a:t>
            </a:r>
            <a:r>
              <a:rPr lang="es-AR" i="1" dirty="0" err="1" smtClean="0"/>
              <a:t>codigo_articulo</a:t>
            </a:r>
            <a:r>
              <a:rPr lang="es-AR" dirty="0" smtClean="0"/>
              <a:t>, por lo cual ha de ser devuelto a la tabla FACTURA como un único atributo </a:t>
            </a:r>
            <a:r>
              <a:rPr lang="es-AR" i="1" dirty="0" err="1" smtClean="0"/>
              <a:t>Tipo_IVA</a:t>
            </a:r>
            <a:r>
              <a:rPr lang="es-AR" i="1" dirty="0" smtClean="0"/>
              <a:t> </a:t>
            </a:r>
            <a:r>
              <a:rPr lang="es-AR" dirty="0" smtClean="0"/>
              <a:t>que depende solo de la clave de FACTURA (</a:t>
            </a:r>
            <a:r>
              <a:rPr lang="es-AR" i="1" dirty="0" err="1" smtClean="0"/>
              <a:t>codigo_factura</a:t>
            </a:r>
            <a:r>
              <a:rPr lang="es-AR" dirty="0" smtClean="0"/>
              <a:t>).</a:t>
            </a:r>
            <a:endParaRPr lang="es-A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Ejercicio</a:t>
            </a:r>
            <a:endParaRPr lang="es-A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1835696" y="1412776"/>
            <a:ext cx="53285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smtClean="0"/>
              <a:t>¿Cómo aplicaría la 2FN?</a:t>
            </a:r>
            <a:endParaRPr lang="es-AR" dirty="0"/>
          </a:p>
        </p:txBody>
      </p:sp>
      <p:sp>
        <p:nvSpPr>
          <p:cNvPr id="8" name="7 Rectángulo redondeado"/>
          <p:cNvSpPr/>
          <p:nvPr/>
        </p:nvSpPr>
        <p:spPr>
          <a:xfrm>
            <a:off x="6183225" y="3716154"/>
            <a:ext cx="2304256" cy="792088"/>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dirty="0" smtClean="0"/>
              <a:t>ARTICULO</a:t>
            </a:r>
          </a:p>
          <a:p>
            <a:r>
              <a:rPr lang="es-AR" b="1" i="1" dirty="0" err="1" smtClean="0">
                <a:solidFill>
                  <a:srgbClr val="C00000"/>
                </a:solidFill>
              </a:rPr>
              <a:t>Codigo_articulo</a:t>
            </a:r>
            <a:endParaRPr lang="es-AR" dirty="0" smtClean="0">
              <a:solidFill>
                <a:srgbClr val="C00000"/>
              </a:solidFill>
            </a:endParaRPr>
          </a:p>
          <a:p>
            <a:r>
              <a:rPr lang="es-AR" dirty="0" err="1" smtClean="0"/>
              <a:t>Descripcion</a:t>
            </a:r>
            <a:r>
              <a:rPr lang="es-AR" dirty="0" smtClean="0"/>
              <a:t> </a:t>
            </a:r>
            <a:endParaRPr lang="es-AR" dirty="0"/>
          </a:p>
        </p:txBody>
      </p:sp>
      <p:sp>
        <p:nvSpPr>
          <p:cNvPr id="9" name="8 Rectángulo redondeado"/>
          <p:cNvSpPr/>
          <p:nvPr/>
        </p:nvSpPr>
        <p:spPr>
          <a:xfrm>
            <a:off x="6176742" y="1976775"/>
            <a:ext cx="2304256" cy="1667855"/>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dirty="0" smtClean="0"/>
              <a:t>DETALLE_FACTURA</a:t>
            </a:r>
          </a:p>
          <a:p>
            <a:r>
              <a:rPr lang="es-AR" b="1" i="1" dirty="0" err="1" smtClean="0">
                <a:solidFill>
                  <a:srgbClr val="C00000"/>
                </a:solidFill>
              </a:rPr>
              <a:t>Codigo_factura</a:t>
            </a:r>
            <a:endParaRPr lang="es-AR" dirty="0" smtClean="0">
              <a:solidFill>
                <a:srgbClr val="C00000"/>
              </a:solidFill>
            </a:endParaRPr>
          </a:p>
          <a:p>
            <a:r>
              <a:rPr lang="es-AR" b="1" i="1" dirty="0" err="1" smtClean="0">
                <a:solidFill>
                  <a:srgbClr val="C00000"/>
                </a:solidFill>
              </a:rPr>
              <a:t>Codigo_articulo</a:t>
            </a:r>
            <a:endParaRPr lang="es-AR" dirty="0" smtClean="0">
              <a:solidFill>
                <a:srgbClr val="C00000"/>
              </a:solidFill>
            </a:endParaRPr>
          </a:p>
          <a:p>
            <a:r>
              <a:rPr lang="es-AR" dirty="0" smtClean="0"/>
              <a:t>Cantidad</a:t>
            </a:r>
          </a:p>
          <a:p>
            <a:r>
              <a:rPr lang="es-AR" dirty="0" smtClean="0"/>
              <a:t>Importe</a:t>
            </a:r>
          </a:p>
          <a:p>
            <a:r>
              <a:rPr lang="es-AR" dirty="0" err="1" smtClean="0"/>
              <a:t>Tipo_IVA</a:t>
            </a:r>
            <a:r>
              <a:rPr lang="es-AR" dirty="0" smtClean="0"/>
              <a:t> </a:t>
            </a:r>
            <a:endParaRPr lang="es-AR" dirty="0"/>
          </a:p>
        </p:txBody>
      </p:sp>
      <p:sp>
        <p:nvSpPr>
          <p:cNvPr id="10" name="9 Rectángulo redondeado"/>
          <p:cNvSpPr/>
          <p:nvPr/>
        </p:nvSpPr>
        <p:spPr>
          <a:xfrm>
            <a:off x="704368" y="2010384"/>
            <a:ext cx="2016224" cy="1997833"/>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dirty="0" smtClean="0"/>
              <a:t>FACTURA</a:t>
            </a:r>
          </a:p>
          <a:p>
            <a:r>
              <a:rPr lang="es-AR" b="1" i="1" dirty="0" err="1" smtClean="0">
                <a:solidFill>
                  <a:srgbClr val="C00000"/>
                </a:solidFill>
              </a:rPr>
              <a:t>Codigo_factura</a:t>
            </a:r>
            <a:endParaRPr lang="es-AR" dirty="0" smtClean="0">
              <a:solidFill>
                <a:srgbClr val="C00000"/>
              </a:solidFill>
            </a:endParaRPr>
          </a:p>
          <a:p>
            <a:r>
              <a:rPr lang="es-AR" dirty="0" err="1" smtClean="0"/>
              <a:t>Codigo_cliente</a:t>
            </a:r>
            <a:endParaRPr lang="es-AR" dirty="0" smtClean="0"/>
          </a:p>
          <a:p>
            <a:r>
              <a:rPr lang="es-AR" dirty="0" err="1" smtClean="0"/>
              <a:t>Nombre_cliente</a:t>
            </a:r>
            <a:endParaRPr lang="es-AR" dirty="0" smtClean="0"/>
          </a:p>
          <a:p>
            <a:r>
              <a:rPr lang="es-AR" dirty="0" err="1" smtClean="0"/>
              <a:t>Direccion_cliente</a:t>
            </a:r>
            <a:endParaRPr lang="es-AR" dirty="0" smtClean="0"/>
          </a:p>
          <a:p>
            <a:r>
              <a:rPr lang="es-AR" dirty="0" err="1" smtClean="0"/>
              <a:t>Poblacion_cliente</a:t>
            </a:r>
            <a:endParaRPr lang="es-AR" dirty="0" smtClean="0"/>
          </a:p>
          <a:p>
            <a:r>
              <a:rPr lang="es-AR" dirty="0" err="1" smtClean="0"/>
              <a:t>Fecha_factura</a:t>
            </a:r>
            <a:endParaRPr lang="es-AR" dirty="0" smtClean="0"/>
          </a:p>
          <a:p>
            <a:r>
              <a:rPr lang="es-AR" dirty="0" err="1" smtClean="0"/>
              <a:t>Forma_pago</a:t>
            </a:r>
            <a:endParaRPr lang="es-AR" dirty="0"/>
          </a:p>
        </p:txBody>
      </p:sp>
      <p:sp>
        <p:nvSpPr>
          <p:cNvPr id="11" name="10 Rectángulo redondeado"/>
          <p:cNvSpPr/>
          <p:nvPr/>
        </p:nvSpPr>
        <p:spPr>
          <a:xfrm>
            <a:off x="3045518" y="2051470"/>
            <a:ext cx="2592288" cy="19442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sz="2800" dirty="0" smtClean="0"/>
              <a:t>Con 2FN </a:t>
            </a:r>
            <a:endParaRPr lang="es-AR" sz="2800" dirty="0"/>
          </a:p>
        </p:txBody>
      </p:sp>
      <p:sp>
        <p:nvSpPr>
          <p:cNvPr id="12" name="11 Rectángulo redondeado"/>
          <p:cNvSpPr/>
          <p:nvPr/>
        </p:nvSpPr>
        <p:spPr>
          <a:xfrm>
            <a:off x="1874606" y="4607690"/>
            <a:ext cx="53285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2800" dirty="0" smtClean="0"/>
              <a:t>¿Cómo aplicaría la 3FN?</a:t>
            </a:r>
            <a:endParaRPr lang="es-AR"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Ejercicio</a:t>
            </a:r>
            <a:endParaRPr lang="es-A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161400" y="2698871"/>
            <a:ext cx="2016224" cy="2444629"/>
          </a:xfrm>
          <a:prstGeom prst="roundRect">
            <a:avLst>
              <a:gd name="adj" fmla="val 3180"/>
            </a:avLst>
          </a:prstGeom>
        </p:spPr>
        <p:style>
          <a:lnRef idx="2">
            <a:schemeClr val="dk1"/>
          </a:lnRef>
          <a:fillRef idx="1">
            <a:schemeClr val="lt1"/>
          </a:fillRef>
          <a:effectRef idx="0">
            <a:schemeClr val="dk1"/>
          </a:effectRef>
          <a:fontRef idx="minor">
            <a:schemeClr val="dk1"/>
          </a:fontRef>
        </p:style>
        <p:txBody>
          <a:bodyPr rtlCol="0" anchor="ctr"/>
          <a:lstStyle/>
          <a:p>
            <a:r>
              <a:rPr lang="es-AR" sz="1600" dirty="0" smtClean="0"/>
              <a:t>FACTURA</a:t>
            </a:r>
          </a:p>
          <a:p>
            <a:r>
              <a:rPr lang="es-AR" sz="1600" b="1" i="1" dirty="0" err="1" smtClean="0"/>
              <a:t>Codigo_factura</a:t>
            </a:r>
            <a:endParaRPr lang="es-AR" sz="1600" dirty="0" smtClean="0"/>
          </a:p>
          <a:p>
            <a:r>
              <a:rPr lang="es-AR" sz="1600" dirty="0" err="1" smtClean="0"/>
              <a:t>Codigo_cliente</a:t>
            </a:r>
            <a:endParaRPr lang="es-AR" sz="1600" dirty="0" smtClean="0"/>
          </a:p>
          <a:p>
            <a:r>
              <a:rPr lang="es-AR" sz="1600" dirty="0" err="1" smtClean="0"/>
              <a:t>Nombre_cliente</a:t>
            </a:r>
            <a:endParaRPr lang="es-AR" sz="1600" dirty="0" smtClean="0"/>
          </a:p>
          <a:p>
            <a:r>
              <a:rPr lang="es-AR" sz="1600" dirty="0" err="1" smtClean="0"/>
              <a:t>Direccion_cliente</a:t>
            </a:r>
            <a:endParaRPr lang="es-AR" sz="1600" dirty="0" smtClean="0"/>
          </a:p>
          <a:p>
            <a:r>
              <a:rPr lang="es-AR" sz="1600" dirty="0" err="1" smtClean="0"/>
              <a:t>Poblacion_cliente</a:t>
            </a:r>
            <a:endParaRPr lang="es-AR" sz="1600" dirty="0" smtClean="0"/>
          </a:p>
          <a:p>
            <a:r>
              <a:rPr lang="es-AR" sz="1600" dirty="0" err="1" smtClean="0"/>
              <a:t>Fecha_factura</a:t>
            </a:r>
            <a:endParaRPr lang="es-AR" sz="1600" dirty="0" smtClean="0"/>
          </a:p>
          <a:p>
            <a:r>
              <a:rPr lang="es-AR" sz="1600" dirty="0" err="1" smtClean="0"/>
              <a:t>Forma_pago</a:t>
            </a:r>
            <a:endParaRPr lang="es-AR" sz="1600" dirty="0"/>
          </a:p>
        </p:txBody>
      </p:sp>
      <p:sp>
        <p:nvSpPr>
          <p:cNvPr id="8" name="7 Rectángulo redondeado"/>
          <p:cNvSpPr/>
          <p:nvPr/>
        </p:nvSpPr>
        <p:spPr>
          <a:xfrm>
            <a:off x="1835696" y="1268760"/>
            <a:ext cx="53285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dirty="0" smtClean="0"/>
              <a:t>¿Cómo aplicaría la 3FN?</a:t>
            </a:r>
            <a:endParaRPr lang="es-AR" dirty="0"/>
          </a:p>
        </p:txBody>
      </p:sp>
      <p:sp>
        <p:nvSpPr>
          <p:cNvPr id="9" name="8 Rectángulo redondeado"/>
          <p:cNvSpPr/>
          <p:nvPr/>
        </p:nvSpPr>
        <p:spPr>
          <a:xfrm>
            <a:off x="251520" y="1628800"/>
            <a:ext cx="8136904" cy="997668"/>
          </a:xfrm>
          <a:prstGeom prst="roundRect">
            <a:avLst>
              <a:gd name="adj" fmla="val 4118"/>
            </a:avLst>
          </a:prstGeom>
        </p:spPr>
        <p:style>
          <a:lnRef idx="2">
            <a:schemeClr val="accent1"/>
          </a:lnRef>
          <a:fillRef idx="1">
            <a:schemeClr val="lt1"/>
          </a:fillRef>
          <a:effectRef idx="0">
            <a:schemeClr val="accent1"/>
          </a:effectRef>
          <a:fontRef idx="minor">
            <a:schemeClr val="dk1"/>
          </a:fontRef>
        </p:style>
        <p:txBody>
          <a:bodyPr rtlCol="0" anchor="ctr"/>
          <a:lstStyle/>
          <a:p>
            <a:r>
              <a:rPr lang="es-AR" dirty="0" smtClean="0"/>
              <a:t>Recordemos que una tabla se dice que está en tercera forma normal (3FN) si: </a:t>
            </a:r>
          </a:p>
          <a:p>
            <a:r>
              <a:rPr lang="es-AR" dirty="0" smtClean="0"/>
              <a:t>• Está en 2FN. </a:t>
            </a:r>
          </a:p>
          <a:p>
            <a:r>
              <a:rPr lang="es-AR" dirty="0" smtClean="0"/>
              <a:t>• Todos los atributos que no son claves deben ser mutuamente independientes, es decir, un atributo no debe depender de otro atributo no clave de su tabla. </a:t>
            </a:r>
            <a:endParaRPr lang="es-AR" dirty="0"/>
          </a:p>
        </p:txBody>
      </p:sp>
      <p:sp>
        <p:nvSpPr>
          <p:cNvPr id="10" name="9 Rectángulo redondeado"/>
          <p:cNvSpPr/>
          <p:nvPr/>
        </p:nvSpPr>
        <p:spPr>
          <a:xfrm>
            <a:off x="2249632" y="2698871"/>
            <a:ext cx="3096344" cy="2444629"/>
          </a:xfrm>
          <a:prstGeom prst="roundRect">
            <a:avLst>
              <a:gd name="adj" fmla="val 591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AR" sz="1600" dirty="0" smtClean="0"/>
              <a:t>Si un atributo que no es clave depende de otro atributo que no es clave, la tabla posiblemente contiene datos acerca de más de una entidad, contradiciendo el principio de que cada tabla almacene información de una entidad. </a:t>
            </a:r>
            <a:endParaRPr lang="es-AR" sz="1600" dirty="0"/>
          </a:p>
        </p:txBody>
      </p:sp>
      <p:sp>
        <p:nvSpPr>
          <p:cNvPr id="11" name="10 Rectángulo redondeado"/>
          <p:cNvSpPr/>
          <p:nvPr/>
        </p:nvSpPr>
        <p:spPr>
          <a:xfrm>
            <a:off x="5417984" y="2704289"/>
            <a:ext cx="3563888" cy="2451594"/>
          </a:xfrm>
          <a:prstGeom prst="roundRect">
            <a:avLst>
              <a:gd name="adj" fmla="val 652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smtClean="0"/>
              <a:t>En nuestro ejemplo, podemos observar que las tablas ARTICULO y DETALLE_FACTURA se encuentran en 3FN. Sin embargo, la tabla FACTURA no está en 3FN, pues los atributos </a:t>
            </a:r>
            <a:r>
              <a:rPr lang="es-AR" i="1" dirty="0" err="1" smtClean="0">
                <a:solidFill>
                  <a:srgbClr val="FFFF00"/>
                </a:solidFill>
              </a:rPr>
              <a:t>Nombre_cliente</a:t>
            </a:r>
            <a:r>
              <a:rPr lang="es-AR" i="1" dirty="0" smtClean="0">
                <a:solidFill>
                  <a:srgbClr val="FFFF00"/>
                </a:solidFill>
              </a:rPr>
              <a:t>, </a:t>
            </a:r>
            <a:r>
              <a:rPr lang="es-AR" i="1" dirty="0" err="1" smtClean="0">
                <a:solidFill>
                  <a:srgbClr val="FFFF00"/>
                </a:solidFill>
              </a:rPr>
              <a:t>Direccion_cliente</a:t>
            </a:r>
            <a:r>
              <a:rPr lang="es-AR" i="1" dirty="0" smtClean="0">
                <a:solidFill>
                  <a:srgbClr val="FFFF00"/>
                </a:solidFill>
              </a:rPr>
              <a:t> </a:t>
            </a:r>
            <a:r>
              <a:rPr lang="es-AR" dirty="0" smtClean="0">
                <a:solidFill>
                  <a:srgbClr val="FFFF00"/>
                </a:solidFill>
              </a:rPr>
              <a:t>y </a:t>
            </a:r>
            <a:r>
              <a:rPr lang="es-AR" i="1" dirty="0" err="1" smtClean="0">
                <a:solidFill>
                  <a:srgbClr val="FFFF00"/>
                </a:solidFill>
              </a:rPr>
              <a:t>Poblacion_cliente</a:t>
            </a:r>
            <a:r>
              <a:rPr lang="es-AR" i="1" dirty="0" smtClean="0">
                <a:solidFill>
                  <a:srgbClr val="FFFF00"/>
                </a:solidFill>
              </a:rPr>
              <a:t> </a:t>
            </a:r>
            <a:r>
              <a:rPr lang="es-AR" dirty="0" smtClean="0"/>
              <a:t>dependen funcionalmente del atributo </a:t>
            </a:r>
            <a:r>
              <a:rPr lang="es-AR" i="1" dirty="0" err="1" smtClean="0">
                <a:solidFill>
                  <a:srgbClr val="FFFF00"/>
                </a:solidFill>
              </a:rPr>
              <a:t>Codigo_cliente</a:t>
            </a:r>
            <a:r>
              <a:rPr lang="es-AR" dirty="0" smtClean="0"/>
              <a:t>, campo que no es clave. </a:t>
            </a:r>
            <a:endParaRPr lang="es-A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Ejercicio</a:t>
            </a:r>
            <a:endParaRPr lang="es-A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pic>
        <p:nvPicPr>
          <p:cNvPr id="7" name="6 Imagen"/>
          <p:cNvPicPr/>
          <p:nvPr/>
        </p:nvPicPr>
        <p:blipFill>
          <a:blip r:embed="rId4"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2049292" y="1306561"/>
            <a:ext cx="4409695" cy="2334544"/>
          </a:xfrm>
          <a:prstGeom prst="rect">
            <a:avLst/>
          </a:prstGeom>
          <a:ln>
            <a:noFill/>
          </a:ln>
          <a:effectLst>
            <a:outerShdw blurRad="292100" dist="139700" dir="2700000" algn="tl" rotWithShape="0">
              <a:srgbClr val="333333">
                <a:alpha val="65000"/>
              </a:srgbClr>
            </a:outerShdw>
          </a:effectLst>
        </p:spPr>
      </p:pic>
      <p:sp>
        <p:nvSpPr>
          <p:cNvPr id="8" name="7 Rectángulo redondeado"/>
          <p:cNvSpPr/>
          <p:nvPr/>
        </p:nvSpPr>
        <p:spPr>
          <a:xfrm>
            <a:off x="512190" y="4016719"/>
            <a:ext cx="7710925" cy="5228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s-AR" dirty="0" smtClean="0"/>
              <a:t>La teoría de la normalización nos ayuda a estructurar mejor las tablas de la base de datos, evitando posibles redundancias. </a:t>
            </a:r>
            <a:endParaRPr lang="es-A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Tarea</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ES" dirty="0" smtClean="0"/>
              <a:t>Una discográfica necesita crear una estructura de datos para almacenar información relacionada con los </a:t>
            </a:r>
            <a:r>
              <a:rPr lang="es-ES" dirty="0" err="1" smtClean="0"/>
              <a:t>CDs</a:t>
            </a:r>
            <a:r>
              <a:rPr lang="es-ES" dirty="0" smtClean="0"/>
              <a:t> que distribuye. Luego de un primer relevamiento se determinó que los datos que deberá manejar son los siguientes:</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 </a:t>
            </a: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1" y="57611"/>
            <a:ext cx="4442298" cy="5085889"/>
          </a:xfrm>
          <a:prstGeom prst="roundRect">
            <a:avLst>
              <a:gd name="adj" fmla="val 4174"/>
            </a:avLst>
          </a:prstGeom>
        </p:spPr>
        <p:style>
          <a:lnRef idx="2">
            <a:schemeClr val="dk1"/>
          </a:lnRef>
          <a:fillRef idx="1">
            <a:schemeClr val="lt1"/>
          </a:fillRef>
          <a:effectRef idx="0">
            <a:schemeClr val="dk1"/>
          </a:effectRef>
          <a:fontRef idx="minor">
            <a:schemeClr val="dk1"/>
          </a:fontRef>
        </p:style>
        <p:txBody>
          <a:bodyPr rtlCol="0" anchor="ctr"/>
          <a:lstStyle/>
          <a:p>
            <a:r>
              <a:rPr lang="es-ES" sz="1100" b="1" u="sng" dirty="0" smtClean="0"/>
              <a:t>Código del disco</a:t>
            </a:r>
            <a:endParaRPr lang="es-AR" sz="1100" b="1" u="sng" dirty="0" smtClean="0"/>
          </a:p>
          <a:p>
            <a:r>
              <a:rPr lang="es-ES" sz="1100" dirty="0" smtClean="0"/>
              <a:t>Nombre del disco</a:t>
            </a:r>
            <a:endParaRPr lang="es-AR" sz="1100" dirty="0" smtClean="0"/>
          </a:p>
          <a:p>
            <a:r>
              <a:rPr lang="es-ES" sz="1100" dirty="0" smtClean="0"/>
              <a:t>Código de la Editora</a:t>
            </a:r>
            <a:endParaRPr lang="es-AR" sz="1100" dirty="0" smtClean="0"/>
          </a:p>
          <a:p>
            <a:r>
              <a:rPr lang="es-ES" sz="1100" dirty="0" smtClean="0"/>
              <a:t>Nombre de la editora</a:t>
            </a:r>
            <a:endParaRPr lang="es-AR" sz="1100" dirty="0" smtClean="0"/>
          </a:p>
          <a:p>
            <a:r>
              <a:rPr lang="es-ES" sz="1100" dirty="0" smtClean="0"/>
              <a:t>Domicilio de la editora</a:t>
            </a:r>
            <a:endParaRPr lang="es-AR" sz="1100" dirty="0" smtClean="0"/>
          </a:p>
          <a:p>
            <a:r>
              <a:rPr lang="es-ES" sz="1100" dirty="0" smtClean="0"/>
              <a:t>Temas * (1, n)</a:t>
            </a:r>
            <a:endParaRPr lang="es-AR" sz="1100" dirty="0" smtClean="0"/>
          </a:p>
          <a:p>
            <a:r>
              <a:rPr lang="es-ES" sz="1100" dirty="0" smtClean="0"/>
              <a:t>	Número de pista</a:t>
            </a:r>
            <a:endParaRPr lang="es-AR" sz="1100" dirty="0" smtClean="0"/>
          </a:p>
          <a:p>
            <a:r>
              <a:rPr lang="es-ES" sz="1100" dirty="0" smtClean="0"/>
              <a:t>	Nombre del tema</a:t>
            </a:r>
            <a:endParaRPr lang="es-AR" sz="1100" dirty="0" smtClean="0"/>
          </a:p>
          <a:p>
            <a:r>
              <a:rPr lang="es-ES" sz="1100" dirty="0" smtClean="0"/>
              <a:t>	Número de registro del tema</a:t>
            </a:r>
            <a:endParaRPr lang="es-AR" sz="1100" dirty="0" smtClean="0"/>
          </a:p>
          <a:p>
            <a:r>
              <a:rPr lang="es-ES" sz="1100" dirty="0" smtClean="0"/>
              <a:t>	Autores * (1, n)</a:t>
            </a:r>
            <a:endParaRPr lang="es-AR" sz="1100" dirty="0" smtClean="0"/>
          </a:p>
          <a:p>
            <a:r>
              <a:rPr lang="es-ES" sz="1100" dirty="0" smtClean="0"/>
              <a:t>		Código del autor</a:t>
            </a:r>
            <a:endParaRPr lang="es-AR" sz="1100" dirty="0" smtClean="0"/>
          </a:p>
          <a:p>
            <a:r>
              <a:rPr lang="es-ES" sz="1100" dirty="0" smtClean="0"/>
              <a:t>		Apellido del autor</a:t>
            </a:r>
            <a:endParaRPr lang="es-AR" sz="1100" dirty="0" smtClean="0"/>
          </a:p>
          <a:p>
            <a:r>
              <a:rPr lang="es-ES" sz="1100" dirty="0" smtClean="0"/>
              <a:t>		Nombre del autor</a:t>
            </a:r>
            <a:endParaRPr lang="es-AR" sz="1100" dirty="0" smtClean="0"/>
          </a:p>
          <a:p>
            <a:r>
              <a:rPr lang="es-ES" sz="1100" dirty="0" smtClean="0"/>
              <a:t>		Nombre Artístico del Autor</a:t>
            </a:r>
            <a:endParaRPr lang="es-AR" sz="1100" dirty="0" smtClean="0"/>
          </a:p>
          <a:p>
            <a:r>
              <a:rPr lang="es-ES" sz="1100" dirty="0" smtClean="0"/>
              <a:t>		Nacionalidad del autor</a:t>
            </a:r>
            <a:endParaRPr lang="es-AR" sz="1100" dirty="0" smtClean="0"/>
          </a:p>
          <a:p>
            <a:r>
              <a:rPr lang="es-ES" sz="1100" dirty="0" smtClean="0"/>
              <a:t>		Fecha de nacimiento del autor</a:t>
            </a:r>
            <a:endParaRPr lang="es-AR" sz="1100" dirty="0" smtClean="0"/>
          </a:p>
          <a:p>
            <a:r>
              <a:rPr lang="es-ES" sz="1100" dirty="0" smtClean="0"/>
              <a:t>	Interpretes * (1, n)</a:t>
            </a:r>
            <a:endParaRPr lang="es-AR" sz="1100" dirty="0" smtClean="0"/>
          </a:p>
          <a:p>
            <a:r>
              <a:rPr lang="es-ES" sz="1100" dirty="0" smtClean="0"/>
              <a:t>		Código del Interprete</a:t>
            </a:r>
            <a:endParaRPr lang="es-AR" sz="1100" dirty="0" smtClean="0"/>
          </a:p>
          <a:p>
            <a:r>
              <a:rPr lang="es-ES" sz="1100" dirty="0" smtClean="0"/>
              <a:t>		Apellido del Interprete</a:t>
            </a:r>
            <a:endParaRPr lang="es-AR" sz="1100" dirty="0" smtClean="0"/>
          </a:p>
          <a:p>
            <a:r>
              <a:rPr lang="es-ES" sz="1100" dirty="0" smtClean="0"/>
              <a:t>		Nombre del Interprete</a:t>
            </a:r>
            <a:endParaRPr lang="es-AR" sz="1100" dirty="0" smtClean="0"/>
          </a:p>
          <a:p>
            <a:r>
              <a:rPr lang="es-ES" sz="1100" dirty="0" smtClean="0"/>
              <a:t>		Nombre Artístico del Interprete</a:t>
            </a:r>
            <a:endParaRPr lang="es-AR" sz="1100" dirty="0" smtClean="0"/>
          </a:p>
          <a:p>
            <a:r>
              <a:rPr lang="es-ES" sz="1100" dirty="0" smtClean="0"/>
              <a:t>		Nacionalidad del Interprete</a:t>
            </a:r>
            <a:endParaRPr lang="es-AR" sz="1100" dirty="0" smtClean="0"/>
          </a:p>
          <a:p>
            <a:r>
              <a:rPr lang="es-ES" sz="1100" dirty="0" smtClean="0"/>
              <a:t>		Fecha de nacimiento del Interprete</a:t>
            </a:r>
            <a:endParaRPr lang="es-AR" sz="1100" dirty="0" smtClean="0"/>
          </a:p>
          <a:p>
            <a:r>
              <a:rPr lang="es-ES" sz="1100" dirty="0" smtClean="0"/>
              <a:t>		Código del instrumento</a:t>
            </a:r>
            <a:endParaRPr lang="es-AR" sz="1100" dirty="0" smtClean="0"/>
          </a:p>
          <a:p>
            <a:r>
              <a:rPr lang="es-ES" sz="1100" dirty="0" smtClean="0"/>
              <a:t>		Nombre del instrumento</a:t>
            </a:r>
            <a:endParaRPr lang="es-AR" sz="1100" dirty="0" smtClean="0"/>
          </a:p>
          <a:p>
            <a:r>
              <a:rPr lang="es-ES" sz="1100" dirty="0" smtClean="0"/>
              <a:t>	Duración del tema</a:t>
            </a:r>
            <a:endParaRPr lang="es-AR" sz="1100" dirty="0" smtClean="0"/>
          </a:p>
          <a:p>
            <a:r>
              <a:rPr lang="es-ES" sz="1100" dirty="0" smtClean="0"/>
              <a:t>Fecha de la edición del CD</a:t>
            </a:r>
            <a:endParaRPr lang="es-AR" sz="1100" dirty="0" smtClean="0"/>
          </a:p>
          <a:p>
            <a:r>
              <a:rPr lang="es-ES" sz="1100" dirty="0" smtClean="0"/>
              <a:t>Código del estilo musical</a:t>
            </a:r>
            <a:endParaRPr lang="es-AR" sz="1100" dirty="0" smtClean="0"/>
          </a:p>
          <a:p>
            <a:r>
              <a:rPr lang="es-ES" sz="1100" dirty="0" smtClean="0"/>
              <a:t>Descripción del estilo musical</a:t>
            </a:r>
            <a:endParaRPr lang="es-AR" sz="1100" dirty="0" smtClean="0"/>
          </a:p>
          <a:p>
            <a:r>
              <a:rPr lang="es-ES" sz="1100" dirty="0" smtClean="0"/>
              <a:t> </a:t>
            </a:r>
            <a:endParaRPr lang="es-AR" sz="1100" dirty="0" smtClean="0"/>
          </a:p>
        </p:txBody>
      </p:sp>
      <p:sp>
        <p:nvSpPr>
          <p:cNvPr id="8" name="7 Rectángulo redondeado"/>
          <p:cNvSpPr/>
          <p:nvPr/>
        </p:nvSpPr>
        <p:spPr>
          <a:xfrm>
            <a:off x="4499992" y="745687"/>
            <a:ext cx="4644008" cy="2736304"/>
          </a:xfrm>
          <a:prstGeom prst="roundRect">
            <a:avLst>
              <a:gd name="adj" fmla="val 1109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s-ES" dirty="0" smtClean="0"/>
              <a:t>Cada tema puede tener uno o más autores.</a:t>
            </a:r>
            <a:endParaRPr lang="es-AR" dirty="0" smtClean="0"/>
          </a:p>
          <a:p>
            <a:pPr lvl="1"/>
            <a:r>
              <a:rPr lang="es-ES" dirty="0" smtClean="0"/>
              <a:t>Cada tema puede tener uno o mas interpretes.</a:t>
            </a:r>
            <a:endParaRPr lang="es-AR" dirty="0" smtClean="0"/>
          </a:p>
          <a:p>
            <a:pPr lvl="1"/>
            <a:r>
              <a:rPr lang="es-ES" dirty="0" smtClean="0"/>
              <a:t>En el ítem interpretes se incluyen cantantes, músicos, coros, etc...</a:t>
            </a:r>
            <a:endParaRPr lang="es-AR" dirty="0" smtClean="0"/>
          </a:p>
          <a:p>
            <a:pPr lvl="1"/>
            <a:r>
              <a:rPr lang="es-ES" dirty="0" smtClean="0"/>
              <a:t>Independientemente de los temas se considera que el disco tiene un solo estilo.</a:t>
            </a:r>
            <a:endParaRPr lang="es-AR" dirty="0"/>
          </a:p>
        </p:txBody>
      </p:sp>
      <p:sp>
        <p:nvSpPr>
          <p:cNvPr id="9" name="8 Rectángulo redondeado"/>
          <p:cNvSpPr/>
          <p:nvPr/>
        </p:nvSpPr>
        <p:spPr>
          <a:xfrm>
            <a:off x="5103779" y="3683540"/>
            <a:ext cx="3514928" cy="920885"/>
          </a:xfrm>
          <a:prstGeom prst="roundRect">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smtClean="0"/>
              <a:t>Aplique las tres formas normales a la estructura presentada</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¿Qué es un sistema de administración de Base de datos ?</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t>DBMS – </a:t>
            </a:r>
            <a:r>
              <a:rPr lang="es-AR" dirty="0" smtClean="0">
                <a:solidFill>
                  <a:srgbClr val="C00000"/>
                </a:solidFill>
              </a:rPr>
              <a:t>Data Base Management </a:t>
            </a:r>
            <a:r>
              <a:rPr lang="es-AR" dirty="0" err="1" smtClean="0">
                <a:solidFill>
                  <a:srgbClr val="C00000"/>
                </a:solidFill>
              </a:rPr>
              <a:t>Sistem</a:t>
            </a:r>
            <a:endParaRPr lang="es-AR" dirty="0" smtClean="0">
              <a:solidFill>
                <a:srgbClr val="C00000"/>
              </a:solidFill>
            </a:endParaRPr>
          </a:p>
          <a:p>
            <a:endParaRPr lang="es-AR" dirty="0" smtClean="0">
              <a:solidFill>
                <a:schemeClr val="tx1"/>
              </a:solidFill>
            </a:endParaRPr>
          </a:p>
          <a:p>
            <a:pPr algn="ctr"/>
            <a:r>
              <a:rPr lang="es-AR" dirty="0" smtClean="0"/>
              <a:t>Es un conjunto de programas destinados a manejar la estructura de la BD administrando  el acceso a los datos almacenados.</a:t>
            </a:r>
          </a:p>
          <a:p>
            <a:endParaRPr lang="es-AR" dirty="0" smtClean="0">
              <a:solidFill>
                <a:schemeClr val="tx1"/>
              </a:solidFill>
            </a:endParaRPr>
          </a:p>
          <a:p>
            <a:pPr algn="ctr"/>
            <a:r>
              <a:rPr lang="es-AR" dirty="0" smtClean="0">
                <a:solidFill>
                  <a:schemeClr val="tx1">
                    <a:lumMod val="95000"/>
                    <a:lumOff val="5000"/>
                  </a:schemeClr>
                </a:solidFill>
              </a:rPr>
              <a:t>Entre las ventajas de un DBMS, podemos encontrar:</a:t>
            </a:r>
          </a:p>
          <a:p>
            <a:pPr algn="ctr"/>
            <a:endParaRPr lang="es-AR" dirty="0" smtClean="0">
              <a:solidFill>
                <a:schemeClr val="tx1">
                  <a:lumMod val="95000"/>
                  <a:lumOff val="5000"/>
                </a:schemeClr>
              </a:solidFill>
            </a:endParaRPr>
          </a:p>
          <a:p>
            <a:pPr marL="800100" lvl="1" indent="-342900">
              <a:buFont typeface="+mj-lt"/>
              <a:buAutoNum type="arabicPeriod"/>
            </a:pPr>
            <a:r>
              <a:rPr lang="es-AR" dirty="0" smtClean="0"/>
              <a:t>Mejora en la seguridad de los datos</a:t>
            </a:r>
          </a:p>
          <a:p>
            <a:pPr marL="800100" lvl="1" indent="-342900">
              <a:buFont typeface="+mj-lt"/>
              <a:buAutoNum type="arabicPeriod"/>
            </a:pPr>
            <a:r>
              <a:rPr lang="es-AR" dirty="0" smtClean="0"/>
              <a:t>Hace que la administración de datos sea más eficiente y efectiva.</a:t>
            </a:r>
          </a:p>
          <a:p>
            <a:pPr marL="800100" lvl="1" indent="-342900">
              <a:buFont typeface="+mj-lt"/>
              <a:buAutoNum type="arabicPeriod"/>
            </a:pPr>
            <a:r>
              <a:rPr lang="es-AR" dirty="0" smtClean="0"/>
              <a:t>Permite compartir los datos almacenados con múltiples usuarios y aplicaciones.</a:t>
            </a:r>
          </a:p>
          <a:p>
            <a:pPr marL="800100" lvl="1" indent="-342900">
              <a:buFont typeface="+mj-lt"/>
              <a:buAutoNum type="arabicPeriod"/>
            </a:pPr>
            <a:r>
              <a:rPr lang="es-AR" dirty="0" smtClean="0"/>
              <a:t>Integra diferentes formas de visualizar la información.</a:t>
            </a:r>
          </a:p>
          <a:p>
            <a:pPr marL="800100" lvl="1" indent="-342900">
              <a:buFont typeface="+mj-lt"/>
              <a:buAutoNum type="arabicPeriod"/>
            </a:pPr>
            <a:r>
              <a:rPr lang="es-AR" dirty="0" smtClean="0"/>
              <a:t>Mejora la integración de los datos.</a:t>
            </a:r>
          </a:p>
          <a:p>
            <a:pPr marL="800100" lvl="1" indent="-342900">
              <a:buFont typeface="+mj-lt"/>
              <a:buAutoNum type="arabicPeriod"/>
            </a:pPr>
            <a:r>
              <a:rPr lang="es-AR" dirty="0" smtClean="0"/>
              <a:t>Minimiza las inconsistencias de datos.</a:t>
            </a:r>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ea typeface="Raleway SemiBold"/>
              </a:rPr>
              <a:t>Transacciones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233463" y="1238655"/>
            <a:ext cx="8391727" cy="2834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sz="1200" dirty="0" smtClean="0"/>
              <a:t>Las tablas que soportan transacciones se denominan ACID (</a:t>
            </a:r>
            <a:r>
              <a:rPr lang="en-US" sz="1200" dirty="0" smtClean="0">
                <a:solidFill>
                  <a:srgbClr val="FFFF00"/>
                </a:solidFill>
              </a:rPr>
              <a:t>Atomicity, Consistency, Isolation and Durability</a:t>
            </a:r>
            <a:r>
              <a:rPr lang="en-US" sz="1200" dirty="0" smtClean="0"/>
              <a:t>)</a:t>
            </a:r>
            <a:endParaRPr lang="es-AR" sz="1200" dirty="0"/>
          </a:p>
        </p:txBody>
      </p:sp>
      <p:sp>
        <p:nvSpPr>
          <p:cNvPr id="8" name="7 Rectángulo redondeado"/>
          <p:cNvSpPr/>
          <p:nvPr/>
        </p:nvSpPr>
        <p:spPr>
          <a:xfrm>
            <a:off x="226980" y="1604580"/>
            <a:ext cx="8489004" cy="5669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AR" sz="1200" dirty="0" smtClean="0">
                <a:solidFill>
                  <a:srgbClr val="C00000"/>
                </a:solidFill>
              </a:rPr>
              <a:t>Atomicidad: </a:t>
            </a:r>
            <a:r>
              <a:rPr lang="es-AR" sz="1200" dirty="0" smtClean="0"/>
              <a:t>Consultas tratadas como una sola, de tal forma que sólo se ejecutan cuando todas ellas tienen éxito; en caso de que alguna falle no se ejecuta ninguna. Algo atómico es algo que no puede ser dividido</a:t>
            </a:r>
            <a:endParaRPr lang="es-AR" sz="1200" dirty="0"/>
          </a:p>
        </p:txBody>
      </p:sp>
      <p:sp>
        <p:nvSpPr>
          <p:cNvPr id="9" name="8 Rectángulo redondeado"/>
          <p:cNvSpPr/>
          <p:nvPr/>
        </p:nvSpPr>
        <p:spPr>
          <a:xfrm>
            <a:off x="214009" y="2266966"/>
            <a:ext cx="8489004" cy="5669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AR" sz="1200" dirty="0" smtClean="0">
                <a:solidFill>
                  <a:srgbClr val="C00000"/>
                </a:solidFill>
              </a:rPr>
              <a:t>Consistencia: </a:t>
            </a:r>
            <a:r>
              <a:rPr lang="es-AR" sz="1200" dirty="0" smtClean="0">
                <a:solidFill>
                  <a:schemeClr val="tx1"/>
                </a:solidFill>
              </a:rPr>
              <a:t>Sólo datos válidos pueden ser escritos en la base de datos. Se debe respetar la integridad referencial </a:t>
            </a:r>
            <a:endParaRPr lang="es-AR" sz="1200" dirty="0">
              <a:solidFill>
                <a:schemeClr val="tx1"/>
              </a:solidFill>
            </a:endParaRPr>
          </a:p>
        </p:txBody>
      </p:sp>
      <p:sp>
        <p:nvSpPr>
          <p:cNvPr id="10" name="9 Rectángulo redondeado"/>
          <p:cNvSpPr/>
          <p:nvPr/>
        </p:nvSpPr>
        <p:spPr>
          <a:xfrm>
            <a:off x="194554" y="2928081"/>
            <a:ext cx="8489004" cy="61927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AR" sz="1200" dirty="0" smtClean="0">
                <a:solidFill>
                  <a:srgbClr val="C00000"/>
                </a:solidFill>
              </a:rPr>
              <a:t>Separación: </a:t>
            </a:r>
            <a:r>
              <a:rPr lang="es-AR" sz="1200" dirty="0" smtClean="0">
                <a:solidFill>
                  <a:schemeClr val="tx1"/>
                </a:solidFill>
              </a:rPr>
              <a:t>las transacciones que tengan lugar simultáneamente deben ejecutarse aisladas y de forma transparente unas de otras hasta que finalizan. Recién cuando finalizan, tengan éxito o no, son visibles para los otros usuarios</a:t>
            </a:r>
            <a:endParaRPr lang="es-AR" sz="1200" dirty="0">
              <a:solidFill>
                <a:schemeClr val="tx1"/>
              </a:solidFill>
            </a:endParaRPr>
          </a:p>
        </p:txBody>
      </p:sp>
      <p:sp>
        <p:nvSpPr>
          <p:cNvPr id="11" name="10 Rectángulo redondeado"/>
          <p:cNvSpPr/>
          <p:nvPr/>
        </p:nvSpPr>
        <p:spPr>
          <a:xfrm>
            <a:off x="220494" y="3665899"/>
            <a:ext cx="8443608" cy="39688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AR" sz="1200" dirty="0" smtClean="0">
                <a:solidFill>
                  <a:srgbClr val="C00000"/>
                </a:solidFill>
              </a:rPr>
              <a:t>Durabilidad: </a:t>
            </a:r>
            <a:r>
              <a:rPr lang="es-AR" sz="1200" dirty="0" smtClean="0">
                <a:solidFill>
                  <a:schemeClr val="tx1"/>
                </a:solidFill>
              </a:rPr>
              <a:t>Cuando una transacción se completa exitosamente, los cambios son permanentes y no se podrá volver atrás.</a:t>
            </a:r>
            <a:endParaRPr lang="es-AR" sz="1200" dirty="0">
              <a:solidFill>
                <a:schemeClr val="tx1"/>
              </a:solidFill>
            </a:endParaRPr>
          </a:p>
        </p:txBody>
      </p:sp>
      <p:sp>
        <p:nvSpPr>
          <p:cNvPr id="12" name="11 Rectángulo redondeado"/>
          <p:cNvSpPr/>
          <p:nvPr/>
        </p:nvSpPr>
        <p:spPr>
          <a:xfrm>
            <a:off x="194553" y="4263758"/>
            <a:ext cx="8469549" cy="4535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sz="1200" dirty="0" smtClean="0"/>
              <a:t>Al trabajar con bases de datos distribuidas y multiusuario, se debe tener en cuenta la seriación de la transacción, para evitar problemas con transacciones concurrentes.</a:t>
            </a:r>
            <a:endParaRPr lang="es-AR" sz="1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Transacciones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AR" dirty="0" smtClean="0"/>
              <a:t>Utilizamos transacciones, para realizar consultas simultaneas y asegurarnos de que todas sean correctas. El objetivo principal, es evitar errores que pueden desencadenar en una toma de decisión equivocada por parte de quien está haciendo una consulta</a:t>
            </a:r>
          </a:p>
          <a:p>
            <a:endParaRPr lang="es-AR" dirty="0" smtClean="0"/>
          </a:p>
          <a:p>
            <a:r>
              <a:rPr lang="es-AR" dirty="0" smtClean="0"/>
              <a:t>Las transacciones sirven para asegurar la consistencia de la información, asegurando que un conjunto de sentencias se ejecuten correctamente, o no se ejecuten.</a:t>
            </a:r>
          </a:p>
          <a:p>
            <a:endParaRPr lang="es-AR" dirty="0" smtClean="0"/>
          </a:p>
          <a:p>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ea typeface="Raleway SemiBold"/>
              </a:rPr>
              <a:t>Ejercicio</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1309991" y="1693420"/>
          <a:ext cx="6096001" cy="2833188"/>
        </p:xfrm>
        <a:graphic>
          <a:graphicData uri="http://schemas.openxmlformats.org/drawingml/2006/table">
            <a:tbl>
              <a:tblPr/>
              <a:tblGrid>
                <a:gridCol w="486383"/>
                <a:gridCol w="154021"/>
                <a:gridCol w="689043"/>
                <a:gridCol w="486383"/>
                <a:gridCol w="162128"/>
                <a:gridCol w="932234"/>
                <a:gridCol w="486383"/>
                <a:gridCol w="170234"/>
                <a:gridCol w="713362"/>
                <a:gridCol w="486383"/>
                <a:gridCol w="145915"/>
                <a:gridCol w="768485"/>
                <a:gridCol w="415047"/>
              </a:tblGrid>
              <a:tr h="127676">
                <a:tc>
                  <a:txBody>
                    <a:bodyPr/>
                    <a:lstStyle/>
                    <a:p>
                      <a:pPr algn="l" fontAlgn="b"/>
                      <a:r>
                        <a:rPr lang="es-ES" sz="7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767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dirty="0">
                          <a:solidFill>
                            <a:srgbClr val="FF0000"/>
                          </a:solidFill>
                          <a:latin typeface="Calibri"/>
                        </a:rPr>
                        <a:t>INVOICE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FF0000"/>
                          </a:solidFill>
                          <a:latin typeface="Calibri"/>
                        </a:rPr>
                        <a:t>LINE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767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C00000"/>
                    </a:solidFill>
                  </a:tcPr>
                </a:tc>
                <a:tc>
                  <a:txBody>
                    <a:bodyPr/>
                    <a:lstStyle/>
                    <a:p>
                      <a:pPr algn="l" fontAlgn="b"/>
                      <a:r>
                        <a:rPr lang="es-ES" sz="700" b="0" i="0" u="none" strike="noStrike">
                          <a:solidFill>
                            <a:srgbClr val="000000"/>
                          </a:solidFill>
                          <a:latin typeface="Calibri"/>
                        </a:rPr>
                        <a:t>INV_NUMBER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C00000"/>
                    </a:solidFill>
                  </a:tcPr>
                </a:tc>
                <a:tc>
                  <a:txBody>
                    <a:bodyPr/>
                    <a:lstStyle/>
                    <a:p>
                      <a:pPr algn="l" fontAlgn="b"/>
                      <a:r>
                        <a:rPr lang="es-ES" sz="700" b="0" i="0" u="none" strike="noStrike">
                          <a:solidFill>
                            <a:srgbClr val="000000"/>
                          </a:solidFill>
                          <a:latin typeface="Calibri"/>
                        </a:rPr>
                        <a:t>INV_NUMBER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767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FF0000"/>
                          </a:solidFill>
                          <a:latin typeface="Calibri"/>
                        </a:rPr>
                        <a:t>CUSTOMER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CUST_NUMBER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C00000"/>
                    </a:solidFill>
                  </a:tcPr>
                </a:tc>
                <a:tc>
                  <a:txBody>
                    <a:bodyPr/>
                    <a:lstStyle/>
                    <a:p>
                      <a:pPr algn="l" fontAlgn="b"/>
                      <a:r>
                        <a:rPr lang="es-ES" sz="700" b="0" i="0" u="none" strike="noStrike">
                          <a:solidFill>
                            <a:srgbClr val="000000"/>
                          </a:solidFill>
                          <a:latin typeface="Calibri"/>
                        </a:rPr>
                        <a:t>LINE_NUMBER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dirty="0">
                          <a:solidFill>
                            <a:srgbClr val="FF0000"/>
                          </a:solidFill>
                          <a:latin typeface="Calibri"/>
                        </a:rPr>
                        <a:t>PRODUCT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C00000"/>
                    </a:solidFill>
                  </a:tcPr>
                </a:tc>
                <a:tc>
                  <a:txBody>
                    <a:bodyPr/>
                    <a:lstStyle/>
                    <a:p>
                      <a:pPr algn="l" fontAlgn="b"/>
                      <a:r>
                        <a:rPr lang="es-ES" sz="700" b="0" i="0" u="none" strike="noStrike">
                          <a:solidFill>
                            <a:srgbClr val="000000"/>
                          </a:solidFill>
                          <a:latin typeface="Calibri"/>
                        </a:rPr>
                        <a:t>CUST_NUMBER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INV_DATE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PROD_CODE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C00000"/>
                    </a:solidFill>
                  </a:tcPr>
                </a:tc>
                <a:tc>
                  <a:txBody>
                    <a:bodyPr/>
                    <a:lstStyle/>
                    <a:p>
                      <a:pPr algn="l" fontAlgn="b"/>
                      <a:r>
                        <a:rPr lang="es-ES" sz="700" b="0" i="0" u="none" strike="noStrike">
                          <a:solidFill>
                            <a:srgbClr val="000000"/>
                          </a:solidFill>
                          <a:latin typeface="Calibri"/>
                        </a:rPr>
                        <a:t>PROD_CODE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dirty="0">
                          <a:solidFill>
                            <a:srgbClr val="000000"/>
                          </a:solidFill>
                          <a:latin typeface="Calibri"/>
                        </a:rPr>
                        <a:t>CUST_LNAME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INV_SUBTOTAL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LINE_UNITS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PROD_DESCRIPT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CUST_FNAME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INV_TAX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LINE_PRICE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PROD_INDATE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CUST_INITIAL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INV_TOTAL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LINE_AMOUNT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PROD_QOH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CUST_AREACODE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INV_PAY_TYPE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PROD_MIN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CUST_PHONE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INV_PAY_AMOUNT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PROD_PRICE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CUST_BALANCE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INV_BALANCE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PROD_DISCOUNT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VEND_NUMBER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767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767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dirty="0">
                          <a:solidFill>
                            <a:srgbClr val="FF0000"/>
                          </a:solidFill>
                          <a:latin typeface="Calibri"/>
                        </a:rPr>
                        <a:t>ACCT_TRANSACCTION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dirty="0">
                          <a:solidFill>
                            <a:srgbClr val="FF0000"/>
                          </a:solidFill>
                          <a:latin typeface="Calibri"/>
                        </a:rPr>
                        <a:t>VENDOR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C00000"/>
                    </a:solidFill>
                  </a:tcPr>
                </a:tc>
                <a:tc>
                  <a:txBody>
                    <a:bodyPr/>
                    <a:lstStyle/>
                    <a:p>
                      <a:pPr algn="l" fontAlgn="b"/>
                      <a:r>
                        <a:rPr lang="es-ES" sz="700" b="0" i="0" u="none" strike="noStrike">
                          <a:solidFill>
                            <a:srgbClr val="000000"/>
                          </a:solidFill>
                          <a:latin typeface="Calibri"/>
                        </a:rPr>
                        <a:t>ACCT_TRANS_NUM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C00000"/>
                    </a:solidFill>
                  </a:tcPr>
                </a:tc>
                <a:tc>
                  <a:txBody>
                    <a:bodyPr/>
                    <a:lstStyle/>
                    <a:p>
                      <a:pPr algn="l" fontAlgn="b"/>
                      <a:r>
                        <a:rPr lang="es-ES" sz="700" b="0" i="0" u="none" strike="noStrike">
                          <a:solidFill>
                            <a:srgbClr val="000000"/>
                          </a:solidFill>
                          <a:latin typeface="Calibri"/>
                        </a:rPr>
                        <a:t>VEND_NUMBER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ACCT_TRANS_DATE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VEND_NAME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CUST_NUMBER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VEND_CONTACT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ACCT_TRANS_TYPE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VEND_AREACODE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ACCT_TRANS_AMOUNT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VEND_PHONE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VEND_STATE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1596">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700" b="0" i="0" u="none" strike="noStrike">
                          <a:solidFill>
                            <a:srgbClr val="000000"/>
                          </a:solidFill>
                          <a:latin typeface="Calibri"/>
                        </a:rPr>
                        <a:t>VEND_ORDER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r>
              <a:tr h="121596">
                <a:tc>
                  <a:txBody>
                    <a:bodyPr/>
                    <a:lstStyle/>
                    <a:p>
                      <a:pPr algn="l" fontAlgn="b"/>
                      <a:r>
                        <a:rPr lang="es-ES" sz="7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a:solidFill>
                            <a:srgbClr val="000000"/>
                          </a:solidFill>
                          <a:latin typeface="Calibri"/>
                        </a:rPr>
                        <a:t> </a:t>
                      </a:r>
                    </a:p>
                  </a:txBody>
                  <a:tcPr marL="0" marR="0" marT="0" marB="0" anchor="b">
                    <a:lnL>
                      <a:noFill/>
                    </a:lnL>
                    <a:lnR>
                      <a:noFill/>
                    </a:lnR>
                    <a:lnT>
                      <a:noFill/>
                    </a:lnT>
                    <a:lnB>
                      <a:noFill/>
                    </a:lnB>
                    <a:solidFill>
                      <a:srgbClr val="FFFFFF"/>
                    </a:solidFill>
                  </a:tcPr>
                </a:tc>
                <a:tc>
                  <a:txBody>
                    <a:bodyPr/>
                    <a:lstStyle/>
                    <a:p>
                      <a:pPr algn="l" fontAlgn="b"/>
                      <a:r>
                        <a:rPr lang="es-ES" sz="700" b="0" i="0" u="none" strike="noStrike" dirty="0">
                          <a:solidFill>
                            <a:srgbClr val="000000"/>
                          </a:solidFill>
                          <a:latin typeface="Calibri"/>
                        </a:rPr>
                        <a:t> </a:t>
                      </a:r>
                    </a:p>
                  </a:txBody>
                  <a:tcPr marL="0" marR="0" marT="0" marB="0" anchor="b">
                    <a:lnL>
                      <a:noFill/>
                    </a:lnL>
                    <a:lnR>
                      <a:noFill/>
                    </a:lnR>
                    <a:lnT>
                      <a:noFill/>
                    </a:lnT>
                    <a:lnB>
                      <a:noFill/>
                    </a:lnB>
                    <a:solidFill>
                      <a:srgbClr val="FFFFFF"/>
                    </a:solidFill>
                  </a:tcPr>
                </a:tc>
              </a:tr>
            </a:tbl>
          </a:graphicData>
        </a:graphic>
      </p:graphicFrame>
      <p:cxnSp>
        <p:nvCxnSpPr>
          <p:cNvPr id="8" name="2 Conector angular"/>
          <p:cNvCxnSpPr/>
          <p:nvPr/>
        </p:nvCxnSpPr>
        <p:spPr>
          <a:xfrm flipV="1">
            <a:off x="2608026" y="2140085"/>
            <a:ext cx="647497" cy="14550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12 Conector recto"/>
          <p:cNvCxnSpPr/>
          <p:nvPr/>
        </p:nvCxnSpPr>
        <p:spPr>
          <a:xfrm>
            <a:off x="2637006" y="2258438"/>
            <a:ext cx="637973" cy="1619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14 Conector recto"/>
          <p:cNvCxnSpPr/>
          <p:nvPr/>
        </p:nvCxnSpPr>
        <p:spPr>
          <a:xfrm>
            <a:off x="4221804" y="2023353"/>
            <a:ext cx="598251" cy="123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6 Conector recto"/>
          <p:cNvCxnSpPr/>
          <p:nvPr/>
        </p:nvCxnSpPr>
        <p:spPr>
          <a:xfrm>
            <a:off x="5561384" y="2269180"/>
            <a:ext cx="618922" cy="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8 Conector recto"/>
          <p:cNvCxnSpPr/>
          <p:nvPr/>
        </p:nvCxnSpPr>
        <p:spPr>
          <a:xfrm flipH="1">
            <a:off x="5583880" y="3151762"/>
            <a:ext cx="635337" cy="495705"/>
          </a:xfrm>
          <a:prstGeom prst="line">
            <a:avLst/>
          </a:prstGeom>
        </p:spPr>
        <p:style>
          <a:lnRef idx="1">
            <a:schemeClr val="accent1"/>
          </a:lnRef>
          <a:fillRef idx="0">
            <a:schemeClr val="accent1"/>
          </a:fillRef>
          <a:effectRef idx="0">
            <a:schemeClr val="accent1"/>
          </a:effectRef>
          <a:fontRef idx="minor">
            <a:schemeClr val="tx1"/>
          </a:fontRef>
        </p:style>
      </p:cxnSp>
      <p:pic>
        <p:nvPicPr>
          <p:cNvPr id="48134" name="Picture 6"/>
          <p:cNvPicPr>
            <a:picLocks noChangeAspect="1" noChangeArrowheads="1"/>
          </p:cNvPicPr>
          <p:nvPr/>
        </p:nvPicPr>
        <p:blipFill>
          <a:blip r:embed="rId4"/>
          <a:srcRect/>
          <a:stretch>
            <a:fillRect/>
          </a:stretch>
        </p:blipFill>
        <p:spPr bwMode="auto">
          <a:xfrm>
            <a:off x="3149239" y="2155690"/>
            <a:ext cx="124221" cy="88157"/>
          </a:xfrm>
          <a:prstGeom prst="rect">
            <a:avLst/>
          </a:prstGeom>
          <a:noFill/>
          <a:ln w="9525">
            <a:noFill/>
            <a:miter lim="800000"/>
            <a:headEnd/>
            <a:tailEnd/>
          </a:ln>
        </p:spPr>
      </p:pic>
      <p:pic>
        <p:nvPicPr>
          <p:cNvPr id="19" name="Picture 6"/>
          <p:cNvPicPr>
            <a:picLocks noChangeAspect="1" noChangeArrowheads="1"/>
          </p:cNvPicPr>
          <p:nvPr/>
        </p:nvPicPr>
        <p:blipFill>
          <a:blip r:embed="rId4"/>
          <a:srcRect/>
          <a:stretch>
            <a:fillRect/>
          </a:stretch>
        </p:blipFill>
        <p:spPr bwMode="auto">
          <a:xfrm>
            <a:off x="3120056" y="3819120"/>
            <a:ext cx="124221" cy="88157"/>
          </a:xfrm>
          <a:prstGeom prst="rect">
            <a:avLst/>
          </a:prstGeom>
          <a:noFill/>
          <a:ln w="9525">
            <a:noFill/>
            <a:miter lim="800000"/>
            <a:headEnd/>
            <a:tailEnd/>
          </a:ln>
        </p:spPr>
      </p:pic>
      <p:pic>
        <p:nvPicPr>
          <p:cNvPr id="20" name="Picture 6"/>
          <p:cNvPicPr>
            <a:picLocks noChangeAspect="1" noChangeArrowheads="1"/>
          </p:cNvPicPr>
          <p:nvPr/>
        </p:nvPicPr>
        <p:blipFill>
          <a:blip r:embed="rId4"/>
          <a:srcRect/>
          <a:stretch>
            <a:fillRect/>
          </a:stretch>
        </p:blipFill>
        <p:spPr bwMode="auto">
          <a:xfrm>
            <a:off x="4721878" y="2197844"/>
            <a:ext cx="124221" cy="88157"/>
          </a:xfrm>
          <a:prstGeom prst="rect">
            <a:avLst/>
          </a:prstGeom>
          <a:noFill/>
          <a:ln w="9525">
            <a:noFill/>
            <a:miter lim="800000"/>
            <a:headEnd/>
            <a:tailEnd/>
          </a:ln>
        </p:spPr>
      </p:pic>
      <p:pic>
        <p:nvPicPr>
          <p:cNvPr id="21" name="Picture 6"/>
          <p:cNvPicPr>
            <a:picLocks noChangeAspect="1" noChangeArrowheads="1"/>
          </p:cNvPicPr>
          <p:nvPr/>
        </p:nvPicPr>
        <p:blipFill>
          <a:blip r:embed="rId4"/>
          <a:srcRect/>
          <a:stretch>
            <a:fillRect/>
          </a:stretch>
        </p:blipFill>
        <p:spPr bwMode="auto">
          <a:xfrm>
            <a:off x="6077265" y="3073333"/>
            <a:ext cx="124221" cy="88157"/>
          </a:xfrm>
          <a:prstGeom prst="rect">
            <a:avLst/>
          </a:prstGeom>
          <a:noFill/>
          <a:ln w="9525">
            <a:noFill/>
            <a:miter lim="800000"/>
            <a:headEnd/>
            <a:tailEnd/>
          </a:ln>
        </p:spPr>
      </p:pic>
      <p:pic>
        <p:nvPicPr>
          <p:cNvPr id="22" name="Picture 6"/>
          <p:cNvPicPr>
            <a:picLocks noChangeAspect="1" noChangeArrowheads="1"/>
          </p:cNvPicPr>
          <p:nvPr/>
        </p:nvPicPr>
        <p:blipFill>
          <a:blip r:embed="rId4"/>
          <a:srcRect/>
          <a:stretch>
            <a:fillRect/>
          </a:stretch>
        </p:blipFill>
        <p:spPr bwMode="auto">
          <a:xfrm>
            <a:off x="5610337" y="2301605"/>
            <a:ext cx="124221" cy="88157"/>
          </a:xfrm>
          <a:prstGeom prst="rect">
            <a:avLst/>
          </a:prstGeom>
          <a:noFill/>
          <a:ln w="9525">
            <a:noFill/>
            <a:miter lim="800000"/>
            <a:headEnd/>
            <a:tailEnd/>
          </a:ln>
        </p:spPr>
      </p:pic>
      <p:pic>
        <p:nvPicPr>
          <p:cNvPr id="48135" name="Picture 7"/>
          <p:cNvPicPr>
            <a:picLocks noChangeAspect="1" noChangeArrowheads="1"/>
          </p:cNvPicPr>
          <p:nvPr/>
        </p:nvPicPr>
        <p:blipFill>
          <a:blip r:embed="rId5"/>
          <a:srcRect/>
          <a:stretch>
            <a:fillRect/>
          </a:stretch>
        </p:blipFill>
        <p:spPr bwMode="auto">
          <a:xfrm>
            <a:off x="2667000" y="2090433"/>
            <a:ext cx="152400" cy="171450"/>
          </a:xfrm>
          <a:prstGeom prst="rect">
            <a:avLst/>
          </a:prstGeom>
          <a:noFill/>
          <a:ln w="9525">
            <a:noFill/>
            <a:miter lim="800000"/>
            <a:headEnd/>
            <a:tailEnd/>
          </a:ln>
        </p:spPr>
      </p:pic>
      <p:pic>
        <p:nvPicPr>
          <p:cNvPr id="48136" name="Picture 8"/>
          <p:cNvPicPr>
            <a:picLocks noChangeAspect="1" noChangeArrowheads="1"/>
          </p:cNvPicPr>
          <p:nvPr/>
        </p:nvPicPr>
        <p:blipFill>
          <a:blip r:embed="rId5"/>
          <a:srcRect/>
          <a:stretch>
            <a:fillRect/>
          </a:stretch>
        </p:blipFill>
        <p:spPr bwMode="auto">
          <a:xfrm>
            <a:off x="4255851" y="1850485"/>
            <a:ext cx="152400" cy="171450"/>
          </a:xfrm>
          <a:prstGeom prst="rect">
            <a:avLst/>
          </a:prstGeom>
          <a:noFill/>
          <a:ln w="9525">
            <a:noFill/>
            <a:miter lim="800000"/>
            <a:headEnd/>
            <a:tailEnd/>
          </a:ln>
        </p:spPr>
      </p:pic>
      <p:pic>
        <p:nvPicPr>
          <p:cNvPr id="48137" name="Picture 9"/>
          <p:cNvPicPr>
            <a:picLocks noChangeAspect="1" noChangeArrowheads="1"/>
          </p:cNvPicPr>
          <p:nvPr/>
        </p:nvPicPr>
        <p:blipFill>
          <a:blip r:embed="rId5"/>
          <a:srcRect/>
          <a:stretch>
            <a:fillRect/>
          </a:stretch>
        </p:blipFill>
        <p:spPr bwMode="auto">
          <a:xfrm>
            <a:off x="6045741" y="2323897"/>
            <a:ext cx="152400" cy="171450"/>
          </a:xfrm>
          <a:prstGeom prst="rect">
            <a:avLst/>
          </a:prstGeom>
          <a:noFill/>
          <a:ln w="9525">
            <a:noFill/>
            <a:miter lim="800000"/>
            <a:headEnd/>
            <a:tailEnd/>
          </a:ln>
        </p:spPr>
      </p:pic>
      <p:pic>
        <p:nvPicPr>
          <p:cNvPr id="48138" name="Picture 10"/>
          <p:cNvPicPr>
            <a:picLocks noChangeAspect="1" noChangeArrowheads="1"/>
          </p:cNvPicPr>
          <p:nvPr/>
        </p:nvPicPr>
        <p:blipFill>
          <a:blip r:embed="rId5"/>
          <a:srcRect/>
          <a:stretch>
            <a:fillRect/>
          </a:stretch>
        </p:blipFill>
        <p:spPr bwMode="auto">
          <a:xfrm>
            <a:off x="5611239" y="3646859"/>
            <a:ext cx="152400" cy="171450"/>
          </a:xfrm>
          <a:prstGeom prst="rect">
            <a:avLst/>
          </a:prstGeom>
          <a:noFill/>
          <a:ln w="9525">
            <a:noFill/>
            <a:miter lim="800000"/>
            <a:headEnd/>
            <a:tailEnd/>
          </a:ln>
        </p:spPr>
      </p:pic>
      <p:sp>
        <p:nvSpPr>
          <p:cNvPr id="27" name="26 Rectángulo"/>
          <p:cNvSpPr/>
          <p:nvPr/>
        </p:nvSpPr>
        <p:spPr>
          <a:xfrm>
            <a:off x="3339829" y="856034"/>
            <a:ext cx="5330757" cy="7911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smtClean="0"/>
              <a:t>Seguimos a continuación un ejemplo tomado del libro: </a:t>
            </a:r>
          </a:p>
          <a:p>
            <a:pPr algn="ctr"/>
            <a:r>
              <a:rPr lang="es-AR" dirty="0" smtClean="0"/>
              <a:t>Bases de Datos – Diseño, implementación y administración – Coronel/Morris/</a:t>
            </a:r>
            <a:r>
              <a:rPr lang="es-AR" dirty="0" err="1" smtClean="0"/>
              <a:t>Rob</a:t>
            </a:r>
            <a:r>
              <a:rPr lang="es-AR" dirty="0" smtClean="0"/>
              <a:t> – Novena Edición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ea typeface="Raleway SemiBold"/>
              </a:rPr>
              <a:t>Ejercicio</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endParaRPr lang="es-AR" dirty="0" smtClean="0"/>
          </a:p>
          <a:p>
            <a:endParaRPr lang="es-AR" dirty="0" smtClean="0"/>
          </a:p>
          <a:p>
            <a:endParaRPr lang="es-AR" dirty="0" smtClean="0"/>
          </a:p>
          <a:p>
            <a:r>
              <a:rPr lang="es-AR" dirty="0" smtClean="0"/>
              <a:t>Se debe escribir una nueva factura al cliente</a:t>
            </a:r>
          </a:p>
          <a:p>
            <a:endParaRPr lang="es-AR" dirty="0" smtClean="0"/>
          </a:p>
          <a:p>
            <a:r>
              <a:rPr lang="es-AR" dirty="0" smtClean="0">
                <a:solidFill>
                  <a:schemeClr val="dk1"/>
                </a:solidFill>
              </a:rPr>
              <a:t>Se debe reducir la cantidad disponible en el inventario del producto</a:t>
            </a:r>
          </a:p>
          <a:p>
            <a:endParaRPr lang="es-AR" dirty="0" smtClean="0"/>
          </a:p>
          <a:p>
            <a:r>
              <a:rPr lang="es-AR" dirty="0" smtClean="0">
                <a:solidFill>
                  <a:schemeClr val="dk1"/>
                </a:solidFill>
              </a:rPr>
              <a:t>Se debe actualizar las transacciones de la cuenta</a:t>
            </a:r>
          </a:p>
          <a:p>
            <a:endParaRPr lang="es-AR" dirty="0" smtClean="0"/>
          </a:p>
          <a:p>
            <a:r>
              <a:rPr lang="es-AR" dirty="0" smtClean="0">
                <a:solidFill>
                  <a:schemeClr val="dk1"/>
                </a:solidFill>
              </a:rPr>
              <a:t>Se debe actualizar el saldo del cliente</a:t>
            </a:r>
          </a:p>
          <a:p>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675067" y="1209284"/>
            <a:ext cx="1296144" cy="43204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AR" dirty="0" smtClean="0">
                <a:solidFill>
                  <a:srgbClr val="002060"/>
                </a:solidFill>
              </a:rPr>
              <a:t>Hipótesis</a:t>
            </a:r>
            <a:endParaRPr lang="es-AR" dirty="0">
              <a:solidFill>
                <a:srgbClr val="002060"/>
              </a:solidFill>
            </a:endParaRPr>
          </a:p>
        </p:txBody>
      </p:sp>
      <p:sp>
        <p:nvSpPr>
          <p:cNvPr id="8" name="7 Rectángulo redondeado"/>
          <p:cNvSpPr/>
          <p:nvPr/>
        </p:nvSpPr>
        <p:spPr>
          <a:xfrm>
            <a:off x="2010381" y="1178435"/>
            <a:ext cx="6710797" cy="79208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smtClean="0"/>
              <a:t>Vendemos un producto a un cliente. Además, supongamos que el cliente puede cargar la compra a su cuenta. Dada esta situación, su transacción de venta está formada al menos por las siguientes partes.</a:t>
            </a:r>
            <a:endParaRPr lang="es-A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Caso</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endParaRPr lang="es-MX" dirty="0" smtClean="0"/>
          </a:p>
          <a:p>
            <a:endParaRPr lang="es-MX" dirty="0" smtClean="0"/>
          </a:p>
          <a:p>
            <a:endParaRPr lang="es-MX" dirty="0" smtClean="0"/>
          </a:p>
          <a:p>
            <a:r>
              <a:rPr lang="es-AR" sz="1000" dirty="0" smtClean="0"/>
              <a:t>INSERT INTO INVOICE VALUES(1009, </a:t>
            </a:r>
            <a:r>
              <a:rPr lang="es-AR" sz="1000" dirty="0" smtClean="0">
                <a:solidFill>
                  <a:srgbClr val="FF0000"/>
                </a:solidFill>
              </a:rPr>
              <a:t>10016</a:t>
            </a:r>
            <a:r>
              <a:rPr lang="es-AR" sz="1000" dirty="0" smtClean="0"/>
              <a:t>, '18-Jan-2010', 256.99, 20.56, 277.55, '</a:t>
            </a:r>
            <a:r>
              <a:rPr lang="es-AR" sz="1000" dirty="0" err="1" smtClean="0"/>
              <a:t>cred</a:t>
            </a:r>
            <a:r>
              <a:rPr lang="es-AR" sz="1000" dirty="0" smtClean="0"/>
              <a:t>', 0.00, 277.55);</a:t>
            </a:r>
          </a:p>
          <a:p>
            <a:endParaRPr lang="es-AR" sz="1000" dirty="0" smtClean="0"/>
          </a:p>
          <a:p>
            <a:r>
              <a:rPr lang="es-AR" sz="1000" dirty="0" smtClean="0"/>
              <a:t>INSERT INTO LINE VALUES(1009, 1, </a:t>
            </a:r>
            <a:r>
              <a:rPr lang="es-AR" sz="1000" dirty="0" smtClean="0">
                <a:solidFill>
                  <a:srgbClr val="FF0000"/>
                </a:solidFill>
              </a:rPr>
              <a:t>'89-WRE-Q</a:t>
            </a:r>
            <a:r>
              <a:rPr lang="es-AR" sz="1000" dirty="0" smtClean="0"/>
              <a:t>', 1 , 256.99, 256.99);</a:t>
            </a:r>
          </a:p>
          <a:p>
            <a:endParaRPr lang="es-AR" sz="1000" dirty="0" smtClean="0"/>
          </a:p>
          <a:p>
            <a:r>
              <a:rPr lang="es-AR" sz="1000" dirty="0" smtClean="0"/>
              <a:t>UPDATE PRODUCT SET PROD_QOH = PROD_QOH - 1 WHERE PROD_CODE = '</a:t>
            </a:r>
            <a:r>
              <a:rPr lang="es-AR" sz="1000" dirty="0" smtClean="0">
                <a:solidFill>
                  <a:srgbClr val="FF0000"/>
                </a:solidFill>
              </a:rPr>
              <a:t>89-WRE-Q</a:t>
            </a:r>
            <a:r>
              <a:rPr lang="es-AR" sz="1000" dirty="0" smtClean="0"/>
              <a:t>';  </a:t>
            </a:r>
          </a:p>
          <a:p>
            <a:endParaRPr lang="es-AR" sz="1000" dirty="0" smtClean="0"/>
          </a:p>
          <a:p>
            <a:r>
              <a:rPr lang="es-AR" sz="1000" dirty="0" smtClean="0"/>
              <a:t>UPDATE CUSTOMER SET CUST_BALANCE = </a:t>
            </a:r>
            <a:r>
              <a:rPr lang="es-AR" sz="1000" dirty="0" smtClean="0">
                <a:solidFill>
                  <a:srgbClr val="FF0000"/>
                </a:solidFill>
              </a:rPr>
              <a:t>CUST_BALANCE + 277.55 </a:t>
            </a:r>
            <a:r>
              <a:rPr lang="es-AR" sz="1000" dirty="0" smtClean="0"/>
              <a:t>WHERE CUST_NUMBER = 10016;</a:t>
            </a:r>
          </a:p>
          <a:p>
            <a:endParaRPr lang="es-AR" sz="1000" dirty="0" smtClean="0"/>
          </a:p>
          <a:p>
            <a:r>
              <a:rPr lang="es-AR" sz="1000" dirty="0" smtClean="0"/>
              <a:t>INSERT INTO ACCT_TRANSACTION VALUES(10007, '18-Jan-2010', </a:t>
            </a:r>
            <a:r>
              <a:rPr lang="es-AR" sz="1000" dirty="0" smtClean="0">
                <a:solidFill>
                  <a:srgbClr val="FF0000"/>
                </a:solidFill>
              </a:rPr>
              <a:t>10016</a:t>
            </a:r>
            <a:r>
              <a:rPr lang="es-AR" sz="1000" dirty="0" smtClean="0"/>
              <a:t>, '</a:t>
            </a:r>
            <a:r>
              <a:rPr lang="es-AR" sz="1000" dirty="0" err="1" smtClean="0"/>
              <a:t>change</a:t>
            </a:r>
            <a:r>
              <a:rPr lang="es-AR" sz="1000" dirty="0" smtClean="0"/>
              <a:t>', 277.55 );</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490027" y="1201059"/>
            <a:ext cx="8496944" cy="9629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smtClean="0"/>
              <a:t>El 18 de enero del 2010 usted registra la venta a crédito de una unidad del producto </a:t>
            </a:r>
            <a:r>
              <a:rPr lang="es-AR" dirty="0" smtClean="0">
                <a:solidFill>
                  <a:srgbClr val="FFFF00"/>
                </a:solidFill>
              </a:rPr>
              <a:t>89-WRE-Q</a:t>
            </a:r>
            <a:r>
              <a:rPr lang="es-AR" dirty="0" smtClean="0"/>
              <a:t> al cliente 10016 por la cantidad de $277.55. La transacción pedida afecta las tablas INVOICE, LINE, PRODUCT, CUSTOMER, y ACC_TRANSACTION. Los enunciados SQL que representan esta transacción son como sigue.</a:t>
            </a:r>
            <a:endParaRPr lang="es-A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5866341"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Problemas durante la carga de datos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r>
              <a:rPr lang="es-MX" dirty="0" smtClean="0"/>
              <a:t>							</a:t>
            </a:r>
          </a:p>
          <a:p>
            <a:endParaRPr lang="es-MX" dirty="0" smtClean="0"/>
          </a:p>
          <a:p>
            <a:endParaRPr lang="es-MX" dirty="0" smtClean="0"/>
          </a:p>
          <a:p>
            <a:endParaRPr lang="es-MX" dirty="0" smtClean="0"/>
          </a:p>
          <a:p>
            <a:pPr algn="ctr"/>
            <a:r>
              <a:rPr lang="es-AR" dirty="0" smtClean="0"/>
              <a:t>La respuesta es que la base de datos quedaría en un estado inconsistente, ya que  el balance del cliente que realizo la compra no se habría actualizado.</a:t>
            </a: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773688" y="1310385"/>
            <a:ext cx="7848872" cy="524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smtClean="0"/>
              <a:t>¿Que pasa si por un corte de energía se cargan únicamente las tres primeras líneas ?</a:t>
            </a:r>
            <a:endParaRPr lang="es-A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6242478"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Administración de Transacción con SQL</a:t>
            </a:r>
            <a:endParaRPr sz="2400" dirty="0">
              <a:latin typeface="Raleway SemiBold"/>
              <a:ea typeface="Raleway SemiBold"/>
              <a:cs typeface="Raleway SemiBold"/>
              <a:sym typeface="Raleway SemiBold"/>
            </a:endParaRPr>
          </a:p>
        </p:txBody>
      </p:sp>
      <p:sp>
        <p:nvSpPr>
          <p:cNvPr id="85" name="Google Shape;85;p16"/>
          <p:cNvSpPr txBox="1"/>
          <p:nvPr/>
        </p:nvSpPr>
        <p:spPr>
          <a:xfrm>
            <a:off x="629055" y="1653175"/>
            <a:ext cx="8249056" cy="3243000"/>
          </a:xfrm>
          <a:prstGeom prst="rect">
            <a:avLst/>
          </a:prstGeom>
          <a:noFill/>
          <a:ln>
            <a:noFill/>
          </a:ln>
        </p:spPr>
        <p:txBody>
          <a:bodyPr spcFirstLastPara="1" wrap="square" lIns="0" tIns="0" rIns="0" bIns="0" anchor="t" anchorCtr="0">
            <a:noAutofit/>
          </a:bodyPr>
          <a:lstStyle/>
          <a:p>
            <a:endParaRPr lang="es-MX" dirty="0" smtClean="0"/>
          </a:p>
          <a:p>
            <a:endParaRPr lang="es-MX" dirty="0" smtClean="0"/>
          </a:p>
          <a:p>
            <a:endParaRPr lang="es-MX" dirty="0" smtClean="0"/>
          </a:p>
          <a:p>
            <a:endParaRPr lang="es-MX" dirty="0" smtClean="0"/>
          </a:p>
          <a:p>
            <a:endParaRPr lang="es-MX" dirty="0" smtClean="0"/>
          </a:p>
          <a:p>
            <a:pPr marL="342900" indent="-342900">
              <a:buFont typeface="+mj-lt"/>
              <a:buAutoNum type="arabicPeriod"/>
            </a:pPr>
            <a:r>
              <a:rPr lang="es-AR" sz="1200" dirty="0" smtClean="0"/>
              <a:t>Se alcance un enunciado COMMIT, en cuyo caso todos los cambios se registran permanentemente dentro de la base de datos. El enunciado COMMIT automáticamente termina la transacción de SQL</a:t>
            </a:r>
          </a:p>
          <a:p>
            <a:pPr marL="342900" indent="-342900">
              <a:buFont typeface="+mj-lt"/>
              <a:buAutoNum type="arabicPeriod"/>
            </a:pPr>
            <a:endParaRPr lang="es-AR" sz="1200" dirty="0" smtClean="0"/>
          </a:p>
          <a:p>
            <a:pPr marL="342900" indent="-342900">
              <a:buFont typeface="+mj-lt"/>
              <a:buAutoNum type="arabicPeriod"/>
            </a:pPr>
            <a:r>
              <a:rPr lang="es-AR" sz="1200" dirty="0" smtClean="0"/>
              <a:t>Se alcance un enunciado ROLLBACK en cuyo caso todos los cambios son abortados y la base de datos se retorna a su estado consistente previo.</a:t>
            </a:r>
          </a:p>
          <a:p>
            <a:pPr marL="342900" indent="-342900">
              <a:buFont typeface="+mj-lt"/>
              <a:buAutoNum type="arabicPeriod"/>
            </a:pPr>
            <a:endParaRPr lang="es-AR" sz="1200" dirty="0" smtClean="0"/>
          </a:p>
          <a:p>
            <a:pPr marL="342900" indent="-342900">
              <a:buFont typeface="+mj-lt"/>
              <a:buAutoNum type="arabicPeriod"/>
            </a:pPr>
            <a:r>
              <a:rPr lang="es-AR" sz="1200" dirty="0" smtClean="0"/>
              <a:t>Se alcance de manera satisfactoria el fin de un programa, en cuyo caso todos los cambios se registran permanentemente dentro de la base de datos. Esta acción es equivalente a COMMIT</a:t>
            </a:r>
          </a:p>
          <a:p>
            <a:pPr marL="342900" indent="-342900">
              <a:buFont typeface="+mj-lt"/>
              <a:buAutoNum type="arabicPeriod"/>
            </a:pPr>
            <a:endParaRPr lang="es-AR" sz="1200" dirty="0" smtClean="0"/>
          </a:p>
          <a:p>
            <a:pPr marL="342900" indent="-342900">
              <a:buFont typeface="+mj-lt"/>
              <a:buAutoNum type="arabicPeriod"/>
            </a:pPr>
            <a:r>
              <a:rPr lang="es-AR" sz="1200" dirty="0" smtClean="0"/>
              <a:t>El programa se termina de manera anormal, en cuyo caso los cambios hechos en la base de datos son abortados y la base de datos se retorna a su estado consistente previo. Esta acción es equivalente a ROLLBACK</a:t>
            </a:r>
          </a:p>
          <a:p>
            <a:pPr marL="342900" indent="-342900">
              <a:buFont typeface="+mj-lt"/>
              <a:buAutoNum type="arabicPeriod"/>
            </a:pPr>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604663" y="1154683"/>
            <a:ext cx="8280920" cy="5618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sz="1200" dirty="0" smtClean="0"/>
              <a:t>El American </a:t>
            </a:r>
            <a:r>
              <a:rPr lang="es-AR" sz="1200" dirty="0" err="1" smtClean="0"/>
              <a:t>National</a:t>
            </a:r>
            <a:r>
              <a:rPr lang="es-AR" sz="1200" dirty="0" smtClean="0"/>
              <a:t> </a:t>
            </a:r>
            <a:r>
              <a:rPr lang="es-AR" sz="1200" dirty="0" err="1" smtClean="0"/>
              <a:t>Standards</a:t>
            </a:r>
            <a:r>
              <a:rPr lang="es-AR" sz="1200" dirty="0" smtClean="0"/>
              <a:t> </a:t>
            </a:r>
            <a:r>
              <a:rPr lang="es-AR" sz="1200" dirty="0" err="1" smtClean="0"/>
              <a:t>Institute</a:t>
            </a:r>
            <a:r>
              <a:rPr lang="es-AR" sz="1200" dirty="0" smtClean="0"/>
              <a:t> (ANSI) ha definido normas que rigen las transacciones de una base de datos SQL. El soporte a una transacción es proporcionado por dos enunciados de SQL: </a:t>
            </a:r>
            <a:r>
              <a:rPr lang="es-AR" sz="1200" dirty="0" smtClean="0">
                <a:solidFill>
                  <a:srgbClr val="FFFF00"/>
                </a:solidFill>
              </a:rPr>
              <a:t>COMMIT y ROLLBACK.</a:t>
            </a:r>
            <a:endParaRPr lang="es-AR" sz="1200" dirty="0">
              <a:solidFill>
                <a:srgbClr val="FFFF00"/>
              </a:solidFill>
            </a:endParaRPr>
          </a:p>
        </p:txBody>
      </p:sp>
      <p:sp>
        <p:nvSpPr>
          <p:cNvPr id="8" name="7 Rectángulo redondeado"/>
          <p:cNvSpPr/>
          <p:nvPr/>
        </p:nvSpPr>
        <p:spPr>
          <a:xfrm>
            <a:off x="601661" y="1831134"/>
            <a:ext cx="8237540" cy="5618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sz="1200" dirty="0" smtClean="0"/>
              <a:t>Las normas ANSI requieren que cuando una secuencia de transacción sea iniciada por un usuario o un programa de aplicación, debe continuar en todos los enunciados SQL subsiguientes, hasta que ocurra uno de los cuatro eventos siguientes:</a:t>
            </a:r>
            <a:endParaRPr lang="es-AR" sz="1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Transacciones - </a:t>
            </a:r>
            <a:r>
              <a:rPr lang="es-AR" sz="2400" dirty="0" err="1" smtClean="0"/>
              <a:t>Autocommit</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endParaRPr lang="es-AR" dirty="0" smtClean="0"/>
          </a:p>
          <a:p>
            <a:endParaRPr lang="es-AR" dirty="0" smtClean="0"/>
          </a:p>
          <a:p>
            <a:endParaRPr lang="es-AR" dirty="0" smtClean="0"/>
          </a:p>
          <a:p>
            <a:endParaRPr lang="es-AR" dirty="0" smtClean="0"/>
          </a:p>
          <a:p>
            <a:endParaRPr lang="es-AR" dirty="0" smtClean="0"/>
          </a:p>
          <a:p>
            <a:r>
              <a:rPr lang="es-AR" dirty="0" smtClean="0"/>
              <a:t>Si se están usando tablas de transacción segura (como </a:t>
            </a:r>
            <a:r>
              <a:rPr lang="es-AR" b="1" dirty="0" err="1" smtClean="0"/>
              <a:t>InnoDB</a:t>
            </a:r>
            <a:r>
              <a:rPr lang="es-AR" dirty="0" smtClean="0"/>
              <a:t> o </a:t>
            </a:r>
            <a:r>
              <a:rPr lang="es-AR" b="1" dirty="0" smtClean="0"/>
              <a:t>BDB</a:t>
            </a:r>
            <a:r>
              <a:rPr lang="es-AR" dirty="0" smtClean="0"/>
              <a:t>), se puede poner </a:t>
            </a:r>
            <a:r>
              <a:rPr lang="es-AR" dirty="0" err="1" smtClean="0"/>
              <a:t>MySQL</a:t>
            </a:r>
            <a:r>
              <a:rPr lang="es-AR" dirty="0" smtClean="0"/>
              <a:t> en modo no-</a:t>
            </a:r>
            <a:r>
              <a:rPr lang="es-AR" dirty="0" err="1" smtClean="0"/>
              <a:t>autocommit</a:t>
            </a:r>
            <a:r>
              <a:rPr lang="es-AR" dirty="0" smtClean="0"/>
              <a:t> con el comando siguiente:</a:t>
            </a:r>
          </a:p>
          <a:p>
            <a:endParaRPr lang="es-AR" dirty="0" smtClean="0"/>
          </a:p>
          <a:p>
            <a:r>
              <a:rPr lang="es-ES" dirty="0" smtClean="0"/>
              <a:t>con = </a:t>
            </a:r>
            <a:r>
              <a:rPr lang="es-ES" dirty="0" err="1" smtClean="0"/>
              <a:t>mysql.connector.connect</a:t>
            </a:r>
            <a:r>
              <a:rPr lang="es-ES" dirty="0" smtClean="0"/>
              <a:t>(host='', </a:t>
            </a:r>
            <a:r>
              <a:rPr lang="es-ES" dirty="0" err="1" smtClean="0"/>
              <a:t>database</a:t>
            </a:r>
            <a:r>
              <a:rPr lang="es-ES" dirty="0" smtClean="0"/>
              <a:t>='', </a:t>
            </a:r>
            <a:r>
              <a:rPr lang="es-ES" dirty="0" err="1" smtClean="0"/>
              <a:t>user</a:t>
            </a:r>
            <a:r>
              <a:rPr lang="es-ES" dirty="0" smtClean="0"/>
              <a:t>='', </a:t>
            </a:r>
            <a:r>
              <a:rPr lang="es-ES" dirty="0" err="1" smtClean="0"/>
              <a:t>password</a:t>
            </a:r>
            <a:r>
              <a:rPr lang="es-ES" dirty="0" smtClean="0"/>
              <a:t>=') </a:t>
            </a:r>
            <a:r>
              <a:rPr lang="es-ES" b="1" dirty="0" err="1" smtClean="0">
                <a:solidFill>
                  <a:srgbClr val="C00000"/>
                </a:solidFill>
              </a:rPr>
              <a:t>con.autocommit</a:t>
            </a:r>
            <a:r>
              <a:rPr lang="es-ES" b="1" dirty="0" smtClean="0">
                <a:solidFill>
                  <a:srgbClr val="C00000"/>
                </a:solidFill>
              </a:rPr>
              <a:t> = False</a:t>
            </a:r>
          </a:p>
          <a:p>
            <a:endParaRPr lang="es-MX" b="1" dirty="0" smtClean="0">
              <a:solidFill>
                <a:srgbClr val="C00000"/>
              </a:solidFill>
            </a:endParaRPr>
          </a:p>
          <a:p>
            <a:r>
              <a:rPr lang="es-AR" dirty="0" smtClean="0"/>
              <a:t>Después de desconectar el modo </a:t>
            </a:r>
            <a:r>
              <a:rPr lang="es-AR" dirty="0" err="1" smtClean="0"/>
              <a:t>autocommit</a:t>
            </a:r>
            <a:r>
              <a:rPr lang="es-AR" dirty="0" smtClean="0"/>
              <a:t> asignando cero a la variable </a:t>
            </a:r>
            <a:r>
              <a:rPr lang="es-AR" i="1" dirty="0" smtClean="0"/>
              <a:t>AUTOCOMMIT</a:t>
            </a:r>
            <a:r>
              <a:rPr lang="es-AR" dirty="0" smtClean="0"/>
              <a:t>, se debe usar </a:t>
            </a:r>
            <a:r>
              <a:rPr lang="es-AR" b="1" dirty="0" smtClean="0">
                <a:solidFill>
                  <a:srgbClr val="C00000"/>
                </a:solidFill>
              </a:rPr>
              <a:t>COMMIT</a:t>
            </a:r>
            <a:r>
              <a:rPr lang="es-AR" dirty="0" smtClean="0"/>
              <a:t> para </a:t>
            </a:r>
            <a:r>
              <a:rPr lang="es-AR" dirty="0" err="1" smtClean="0"/>
              <a:t>almecenar</a:t>
            </a:r>
            <a:r>
              <a:rPr lang="es-AR" dirty="0" smtClean="0"/>
              <a:t> los cambios en disco o </a:t>
            </a:r>
            <a:r>
              <a:rPr lang="es-AR" b="1" dirty="0" smtClean="0">
                <a:solidFill>
                  <a:srgbClr val="C00000"/>
                </a:solidFill>
              </a:rPr>
              <a:t>ROLLBACK</a:t>
            </a:r>
            <a:r>
              <a:rPr lang="es-AR" dirty="0" smtClean="0"/>
              <a:t> si se quieren ignorar los cambios hechos desde el principio de la transacción.</a:t>
            </a:r>
          </a:p>
          <a:p>
            <a:endParaRPr lang="es-AR" b="1" dirty="0" smtClean="0">
              <a:solidFill>
                <a:srgbClr val="C00000"/>
              </a:solidFill>
            </a:endParaRP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277460" y="1322961"/>
            <a:ext cx="8568952" cy="571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s-AR" sz="1200" dirty="0" err="1" smtClean="0"/>
              <a:t>MySQL</a:t>
            </a:r>
            <a:r>
              <a:rPr lang="es-AR" sz="1200" dirty="0" smtClean="0"/>
              <a:t> tiene una variable de entorno llamada </a:t>
            </a:r>
            <a:r>
              <a:rPr lang="es-AR" sz="1200" dirty="0" err="1" smtClean="0"/>
              <a:t>autocommit</a:t>
            </a:r>
            <a:r>
              <a:rPr lang="es-AR" sz="1200" dirty="0" smtClean="0"/>
              <a:t>, que por defecto tiene el valor 1. Configurado de esta manera no se pueden usar transacciones, porque </a:t>
            </a:r>
            <a:r>
              <a:rPr lang="es-AR" sz="1200" dirty="0" err="1" smtClean="0"/>
              <a:t>MySQL</a:t>
            </a:r>
            <a:r>
              <a:rPr lang="es-AR" sz="1200" dirty="0" smtClean="0"/>
              <a:t> automáticamente hace un COMMIT luego de cada consulta. </a:t>
            </a:r>
            <a:endParaRPr lang="es-AR" sz="1200" dirty="0"/>
          </a:p>
        </p:txBody>
      </p:sp>
      <p:sp>
        <p:nvSpPr>
          <p:cNvPr id="8" name="7 Rectángulo redondeado"/>
          <p:cNvSpPr/>
          <p:nvPr/>
        </p:nvSpPr>
        <p:spPr>
          <a:xfrm>
            <a:off x="309885" y="2031840"/>
            <a:ext cx="8496944" cy="4080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sz="1200" dirty="0" smtClean="0"/>
              <a:t>Si </a:t>
            </a:r>
            <a:r>
              <a:rPr lang="es-AR" sz="1200" dirty="0" err="1" smtClean="0"/>
              <a:t>autocommit</a:t>
            </a:r>
            <a:r>
              <a:rPr lang="es-AR" sz="1200" dirty="0" smtClean="0"/>
              <a:t> se pone a cualquier número N &gt; 1, </a:t>
            </a:r>
            <a:r>
              <a:rPr lang="es-AR" sz="1200" dirty="0" err="1" smtClean="0"/>
              <a:t>MySQL</a:t>
            </a:r>
            <a:r>
              <a:rPr lang="es-AR" sz="1200" dirty="0" smtClean="0"/>
              <a:t> hace </a:t>
            </a:r>
            <a:r>
              <a:rPr lang="es-AR" sz="1200" dirty="0" err="1" smtClean="0"/>
              <a:t>unCOMMIT</a:t>
            </a:r>
            <a:r>
              <a:rPr lang="es-AR" sz="1200" dirty="0" smtClean="0"/>
              <a:t> automático luego de N consultas.</a:t>
            </a:r>
            <a:endParaRPr lang="es-AR" sz="1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667049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Transacciones – Ejemplo en </a:t>
            </a:r>
            <a:r>
              <a:rPr lang="es-AR" sz="2400" dirty="0" err="1" smtClean="0"/>
              <a:t>python</a:t>
            </a:r>
            <a:r>
              <a:rPr lang="es-AR" sz="2400" dirty="0" smtClean="0"/>
              <a:t> con </a:t>
            </a:r>
            <a:r>
              <a:rPr lang="es-AR" sz="2400" dirty="0" err="1" smtClean="0"/>
              <a:t>MySQL</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251626"/>
            <a:ext cx="6645263" cy="3891874"/>
          </a:xfrm>
          <a:prstGeom prst="rect">
            <a:avLst/>
          </a:prstGeom>
          <a:noFill/>
          <a:ln>
            <a:noFill/>
          </a:ln>
        </p:spPr>
        <p:txBody>
          <a:bodyPr spcFirstLastPara="1" wrap="square" lIns="0" tIns="0" rIns="0" bIns="0" anchor="t" anchorCtr="0">
            <a:noAutofit/>
          </a:bodyPr>
          <a:lstStyle/>
          <a:p>
            <a:r>
              <a:rPr lang="es-ES" sz="900" b="1" dirty="0" err="1" smtClean="0"/>
              <a:t>import</a:t>
            </a:r>
            <a:r>
              <a:rPr lang="es-ES" sz="900" dirty="0" smtClean="0"/>
              <a:t> </a:t>
            </a:r>
            <a:r>
              <a:rPr lang="es-ES" sz="900" dirty="0" err="1" smtClean="0"/>
              <a:t>mysql.connector</a:t>
            </a:r>
            <a:endParaRPr lang="es-ES" sz="900" dirty="0" smtClean="0"/>
          </a:p>
          <a:p>
            <a:r>
              <a:rPr lang="es-ES" sz="900" b="1" dirty="0" smtClean="0"/>
              <a:t>try</a:t>
            </a:r>
            <a:r>
              <a:rPr lang="es-ES" sz="900" dirty="0" smtClean="0"/>
              <a:t>: </a:t>
            </a:r>
          </a:p>
          <a:p>
            <a:r>
              <a:rPr lang="es-ES" sz="900" dirty="0" smtClean="0"/>
              <a:t>        con = </a:t>
            </a:r>
            <a:r>
              <a:rPr lang="es-ES" sz="900" dirty="0" err="1" smtClean="0"/>
              <a:t>mysql.connector.connect</a:t>
            </a:r>
            <a:r>
              <a:rPr lang="es-ES" sz="900" dirty="0" smtClean="0"/>
              <a:t>(host='', </a:t>
            </a:r>
            <a:r>
              <a:rPr lang="es-ES" sz="900" dirty="0" err="1" smtClean="0"/>
              <a:t>database</a:t>
            </a:r>
            <a:r>
              <a:rPr lang="es-ES" sz="900" dirty="0" smtClean="0"/>
              <a:t>='', </a:t>
            </a:r>
            <a:r>
              <a:rPr lang="es-ES" sz="900" dirty="0" err="1" smtClean="0"/>
              <a:t>user</a:t>
            </a:r>
            <a:r>
              <a:rPr lang="es-ES" sz="900" dirty="0" smtClean="0"/>
              <a:t>='', </a:t>
            </a:r>
            <a:r>
              <a:rPr lang="es-ES" sz="900" dirty="0" err="1" smtClean="0"/>
              <a:t>password</a:t>
            </a:r>
            <a:r>
              <a:rPr lang="es-ES" sz="900" dirty="0" smtClean="0"/>
              <a:t>=') </a:t>
            </a:r>
          </a:p>
          <a:p>
            <a:r>
              <a:rPr lang="es-ES" sz="900" dirty="0" smtClean="0"/>
              <a:t>        </a:t>
            </a:r>
            <a:r>
              <a:rPr lang="es-ES" sz="900" dirty="0" err="1" smtClean="0"/>
              <a:t>con.autocommit</a:t>
            </a:r>
            <a:r>
              <a:rPr lang="es-ES" sz="900" dirty="0" smtClean="0"/>
              <a:t> = False </a:t>
            </a:r>
          </a:p>
          <a:p>
            <a:r>
              <a:rPr lang="es-ES" sz="900" dirty="0" smtClean="0"/>
              <a:t>        cursor = </a:t>
            </a:r>
            <a:r>
              <a:rPr lang="es-ES" sz="900" dirty="0" err="1" smtClean="0"/>
              <a:t>con.cursor</a:t>
            </a:r>
            <a:r>
              <a:rPr lang="es-ES" sz="900" dirty="0" smtClean="0"/>
              <a:t>() </a:t>
            </a:r>
          </a:p>
          <a:p>
            <a:endParaRPr lang="es-ES" sz="900" dirty="0" smtClean="0"/>
          </a:p>
          <a:p>
            <a:r>
              <a:rPr lang="es-ES" sz="900" dirty="0" smtClean="0">
                <a:solidFill>
                  <a:srgbClr val="00B050"/>
                </a:solidFill>
              </a:rPr>
              <a:t>        # Actualizo tabla 1</a:t>
            </a:r>
          </a:p>
          <a:p>
            <a:r>
              <a:rPr lang="es-ES" sz="900" dirty="0" smtClean="0"/>
              <a:t>        sql1 = ""“------------------------------------------""" </a:t>
            </a:r>
          </a:p>
          <a:p>
            <a:r>
              <a:rPr lang="es-ES" sz="900" dirty="0" smtClean="0"/>
              <a:t>        </a:t>
            </a:r>
            <a:r>
              <a:rPr lang="es-ES" sz="900" dirty="0" err="1" smtClean="0"/>
              <a:t>cursor.execute</a:t>
            </a:r>
            <a:r>
              <a:rPr lang="es-ES" sz="900" dirty="0" smtClean="0"/>
              <a:t>(sql1) </a:t>
            </a:r>
          </a:p>
          <a:p>
            <a:endParaRPr lang="es-ES" sz="900" dirty="0" smtClean="0"/>
          </a:p>
          <a:p>
            <a:r>
              <a:rPr lang="es-ES" sz="900" dirty="0" smtClean="0">
                <a:solidFill>
                  <a:srgbClr val="00B050"/>
                </a:solidFill>
              </a:rPr>
              <a:t>        # Actualizo tabla 2</a:t>
            </a:r>
          </a:p>
          <a:p>
            <a:r>
              <a:rPr lang="es-ES" sz="900" dirty="0" smtClean="0"/>
              <a:t>        sql2 = ""“------------------------------------------""" </a:t>
            </a:r>
          </a:p>
          <a:p>
            <a:r>
              <a:rPr lang="es-ES" sz="900" dirty="0" smtClean="0"/>
              <a:t>        </a:t>
            </a:r>
            <a:r>
              <a:rPr lang="es-ES" sz="900" dirty="0" err="1" smtClean="0"/>
              <a:t>cursor.execute</a:t>
            </a:r>
            <a:r>
              <a:rPr lang="es-ES" sz="900" dirty="0" smtClean="0"/>
              <a:t>(sql2) </a:t>
            </a:r>
            <a:endParaRPr lang="es-ES" sz="900" b="1" dirty="0" smtClean="0"/>
          </a:p>
          <a:p>
            <a:r>
              <a:rPr lang="es-ES" sz="900" b="1" dirty="0" smtClean="0"/>
              <a:t>        </a:t>
            </a:r>
            <a:r>
              <a:rPr lang="es-ES" sz="900" dirty="0" smtClean="0">
                <a:solidFill>
                  <a:srgbClr val="00B050"/>
                </a:solidFill>
              </a:rPr>
              <a:t># Hago el </a:t>
            </a:r>
            <a:r>
              <a:rPr lang="es-ES" sz="900" dirty="0" err="1" smtClean="0">
                <a:solidFill>
                  <a:srgbClr val="00B050"/>
                </a:solidFill>
              </a:rPr>
              <a:t>commit</a:t>
            </a:r>
            <a:endParaRPr lang="es-ES" sz="900" dirty="0" smtClean="0">
              <a:solidFill>
                <a:srgbClr val="00B050"/>
              </a:solidFill>
            </a:endParaRPr>
          </a:p>
          <a:p>
            <a:r>
              <a:rPr lang="es-ES" sz="900" b="1" dirty="0" smtClean="0"/>
              <a:t>        </a:t>
            </a:r>
            <a:r>
              <a:rPr lang="es-ES" sz="900" dirty="0" err="1" smtClean="0"/>
              <a:t>conn.commit</a:t>
            </a:r>
            <a:r>
              <a:rPr lang="es-ES" sz="900" dirty="0" smtClean="0"/>
              <a:t>() </a:t>
            </a:r>
          </a:p>
          <a:p>
            <a:endParaRPr lang="es-ES" sz="900" b="1" dirty="0" smtClean="0"/>
          </a:p>
          <a:p>
            <a:r>
              <a:rPr lang="es-ES" sz="900" b="1" dirty="0" err="1" smtClean="0"/>
              <a:t>except</a:t>
            </a:r>
            <a:r>
              <a:rPr lang="es-ES" sz="900" dirty="0" smtClean="0"/>
              <a:t> </a:t>
            </a:r>
            <a:r>
              <a:rPr lang="es-ES" sz="900" dirty="0" err="1" smtClean="0"/>
              <a:t>mysql.connector.Error</a:t>
            </a:r>
            <a:r>
              <a:rPr lang="es-ES" sz="900" dirty="0" smtClean="0"/>
              <a:t> </a:t>
            </a:r>
            <a:r>
              <a:rPr lang="es-ES" sz="900" b="1" dirty="0" smtClean="0"/>
              <a:t>as</a:t>
            </a:r>
            <a:r>
              <a:rPr lang="es-ES" sz="900" dirty="0" smtClean="0"/>
              <a:t> error: </a:t>
            </a:r>
          </a:p>
          <a:p>
            <a:r>
              <a:rPr lang="es-ES" sz="900" b="1" dirty="0" smtClean="0"/>
              <a:t>        </a:t>
            </a:r>
            <a:r>
              <a:rPr lang="es-ES" sz="900" b="1" dirty="0" err="1" smtClean="0"/>
              <a:t>print</a:t>
            </a:r>
            <a:r>
              <a:rPr lang="es-ES" sz="900" dirty="0" smtClean="0"/>
              <a:t>(“Error en la actualización de datos: {}".</a:t>
            </a:r>
            <a:r>
              <a:rPr lang="es-ES" sz="900" b="1" dirty="0" err="1" smtClean="0"/>
              <a:t>format</a:t>
            </a:r>
            <a:r>
              <a:rPr lang="es-ES" sz="900" dirty="0" smtClean="0"/>
              <a:t>(error)) </a:t>
            </a:r>
          </a:p>
          <a:p>
            <a:pPr lvl="1"/>
            <a:r>
              <a:rPr lang="es-ES" sz="900" dirty="0" smtClean="0"/>
              <a:t>        </a:t>
            </a:r>
            <a:r>
              <a:rPr lang="es-ES" sz="900" dirty="0" smtClean="0">
                <a:solidFill>
                  <a:srgbClr val="00B050"/>
                </a:solidFill>
              </a:rPr>
              <a:t># Regreso a un estado anterior </a:t>
            </a:r>
          </a:p>
          <a:p>
            <a:r>
              <a:rPr lang="es-ES" sz="900" dirty="0" smtClean="0"/>
              <a:t>        </a:t>
            </a:r>
            <a:r>
              <a:rPr lang="es-ES" sz="900" dirty="0" err="1" smtClean="0"/>
              <a:t>con.rollback</a:t>
            </a:r>
            <a:r>
              <a:rPr lang="es-ES" sz="900" dirty="0" smtClean="0"/>
              <a:t>() </a:t>
            </a:r>
          </a:p>
          <a:p>
            <a:endParaRPr lang="es-ES" sz="900" b="1" dirty="0" smtClean="0"/>
          </a:p>
          <a:p>
            <a:r>
              <a:rPr lang="es-ES" sz="900" b="1" dirty="0" err="1" smtClean="0"/>
              <a:t>finally</a:t>
            </a:r>
            <a:r>
              <a:rPr lang="es-ES" sz="900" dirty="0" smtClean="0"/>
              <a:t>: </a:t>
            </a:r>
          </a:p>
          <a:p>
            <a:r>
              <a:rPr lang="es-ES" sz="900" dirty="0" smtClean="0"/>
              <a:t>        # </a:t>
            </a:r>
            <a:r>
              <a:rPr lang="es-ES" sz="900" dirty="0" err="1" smtClean="0"/>
              <a:t>closing</a:t>
            </a:r>
            <a:r>
              <a:rPr lang="es-ES" sz="900" dirty="0" smtClean="0"/>
              <a:t> </a:t>
            </a:r>
            <a:r>
              <a:rPr lang="es-ES" sz="900" dirty="0" err="1" smtClean="0"/>
              <a:t>database</a:t>
            </a:r>
            <a:r>
              <a:rPr lang="es-ES" sz="900" dirty="0" smtClean="0"/>
              <a:t> </a:t>
            </a:r>
            <a:r>
              <a:rPr lang="es-ES" sz="900" dirty="0" err="1" smtClean="0"/>
              <a:t>connection</a:t>
            </a:r>
            <a:r>
              <a:rPr lang="es-ES" sz="900" dirty="0" smtClean="0"/>
              <a:t>. </a:t>
            </a:r>
          </a:p>
          <a:p>
            <a:r>
              <a:rPr lang="es-ES" sz="900" b="1" dirty="0" smtClean="0"/>
              <a:t>        </a:t>
            </a:r>
            <a:r>
              <a:rPr lang="es-ES" sz="900" b="1" dirty="0" err="1" smtClean="0"/>
              <a:t>if</a:t>
            </a:r>
            <a:r>
              <a:rPr lang="es-ES" sz="900" dirty="0" smtClean="0"/>
              <a:t> </a:t>
            </a:r>
            <a:r>
              <a:rPr lang="es-ES" sz="900" dirty="0" err="1" smtClean="0"/>
              <a:t>con.is_connected</a:t>
            </a:r>
            <a:r>
              <a:rPr lang="es-ES" sz="900" dirty="0" smtClean="0"/>
              <a:t>(): </a:t>
            </a:r>
          </a:p>
          <a:p>
            <a:r>
              <a:rPr lang="es-ES" sz="900" dirty="0" smtClean="0"/>
              <a:t>            </a:t>
            </a:r>
            <a:r>
              <a:rPr lang="es-ES" sz="900" dirty="0" err="1" smtClean="0"/>
              <a:t>cursor.close</a:t>
            </a:r>
            <a:r>
              <a:rPr lang="es-ES" sz="900" dirty="0" smtClean="0"/>
              <a:t>() </a:t>
            </a:r>
          </a:p>
          <a:p>
            <a:r>
              <a:rPr lang="es-ES" sz="900" dirty="0" smtClean="0"/>
              <a:t>            </a:t>
            </a:r>
            <a:r>
              <a:rPr lang="es-ES" sz="900" dirty="0" err="1" smtClean="0"/>
              <a:t>con.close</a:t>
            </a:r>
            <a:r>
              <a:rPr lang="es-ES" sz="900" dirty="0" smtClean="0"/>
              <a:t>() </a:t>
            </a:r>
          </a:p>
          <a:p>
            <a:r>
              <a:rPr lang="es-ES" sz="900" b="1" dirty="0" smtClean="0"/>
              <a:t>            </a:t>
            </a:r>
            <a:r>
              <a:rPr lang="es-ES" sz="900" b="1" dirty="0" err="1" smtClean="0"/>
              <a:t>print</a:t>
            </a:r>
            <a:r>
              <a:rPr lang="es-ES" sz="900" dirty="0" smtClean="0"/>
              <a:t>(“Conexión cerrada")</a:t>
            </a:r>
            <a:endParaRPr lang="es-AR" sz="900"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err="1" smtClean="0"/>
              <a:t>Triggers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2496766" y="907916"/>
            <a:ext cx="6323706" cy="7587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smtClean="0"/>
              <a:t>Un disparador es un objeto con nombre (</a:t>
            </a:r>
            <a:r>
              <a:rPr lang="es-AR" b="1" dirty="0" err="1" smtClean="0">
                <a:solidFill>
                  <a:srgbClr val="FF0000"/>
                </a:solidFill>
              </a:rPr>
              <a:t>nombre_disp</a:t>
            </a:r>
            <a:r>
              <a:rPr lang="es-AR" dirty="0" smtClean="0"/>
              <a:t>) en una base de datos que se asocia con una tabla, y se activa cuando ocurre un evento en particular para esa tabla.</a:t>
            </a:r>
            <a:endParaRPr lang="es-AR" dirty="0"/>
          </a:p>
        </p:txBody>
      </p:sp>
      <p:sp>
        <p:nvSpPr>
          <p:cNvPr id="8" name="7 Rectángulo redondeado"/>
          <p:cNvSpPr/>
          <p:nvPr/>
        </p:nvSpPr>
        <p:spPr>
          <a:xfrm>
            <a:off x="389051" y="1827617"/>
            <a:ext cx="8352928" cy="8256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b="1" dirty="0" smtClean="0"/>
              <a:t>CREATE TRIGGER </a:t>
            </a:r>
            <a:r>
              <a:rPr lang="es-AR" b="1" i="1" dirty="0" err="1" smtClean="0">
                <a:solidFill>
                  <a:srgbClr val="FF0000"/>
                </a:solidFill>
              </a:rPr>
              <a:t>nombre_disp</a:t>
            </a:r>
            <a:r>
              <a:rPr lang="es-AR" b="1" dirty="0" smtClean="0"/>
              <a:t> </a:t>
            </a:r>
            <a:r>
              <a:rPr lang="es-AR" b="1" i="1" dirty="0" err="1" smtClean="0">
                <a:solidFill>
                  <a:srgbClr val="0070C0"/>
                </a:solidFill>
              </a:rPr>
              <a:t>momento_disp</a:t>
            </a:r>
            <a:r>
              <a:rPr lang="es-AR" b="1" dirty="0" smtClean="0"/>
              <a:t> </a:t>
            </a:r>
            <a:r>
              <a:rPr lang="es-AR" b="1" i="1" dirty="0" err="1" smtClean="0">
                <a:solidFill>
                  <a:srgbClr val="00B050"/>
                </a:solidFill>
              </a:rPr>
              <a:t>evento_disp</a:t>
            </a:r>
            <a:r>
              <a:rPr lang="es-AR" b="1" dirty="0" smtClean="0">
                <a:solidFill>
                  <a:srgbClr val="00B050"/>
                </a:solidFill>
              </a:rPr>
              <a:t> </a:t>
            </a:r>
            <a:r>
              <a:rPr lang="es-AR" b="1" dirty="0" smtClean="0"/>
              <a:t>ON </a:t>
            </a:r>
            <a:r>
              <a:rPr lang="es-AR" b="1" i="1" dirty="0" err="1" smtClean="0">
                <a:solidFill>
                  <a:srgbClr val="FF0000"/>
                </a:solidFill>
              </a:rPr>
              <a:t>nombre_tabla</a:t>
            </a:r>
            <a:r>
              <a:rPr lang="es-AR" b="1" dirty="0" smtClean="0"/>
              <a:t> FOR EACH ROW </a:t>
            </a:r>
            <a:r>
              <a:rPr lang="es-AR" b="1" i="1" dirty="0" err="1" smtClean="0">
                <a:solidFill>
                  <a:srgbClr val="00B0F0"/>
                </a:solidFill>
              </a:rPr>
              <a:t>sentencia_disp</a:t>
            </a:r>
            <a:r>
              <a:rPr lang="es-AR" b="1" dirty="0" smtClean="0">
                <a:solidFill>
                  <a:srgbClr val="00B0F0"/>
                </a:solidFill>
              </a:rPr>
              <a:t> </a:t>
            </a:r>
            <a:endParaRPr lang="es-AR" b="1" dirty="0">
              <a:solidFill>
                <a:srgbClr val="00B0F0"/>
              </a:solidFill>
            </a:endParaRPr>
          </a:p>
        </p:txBody>
      </p:sp>
      <p:sp>
        <p:nvSpPr>
          <p:cNvPr id="9" name="8 Rectángulo redondeado"/>
          <p:cNvSpPr/>
          <p:nvPr/>
        </p:nvSpPr>
        <p:spPr>
          <a:xfrm>
            <a:off x="6725755" y="3051753"/>
            <a:ext cx="2232248" cy="1871563"/>
          </a:xfrm>
          <a:prstGeom prst="roundRect">
            <a:avLst>
              <a:gd name="adj" fmla="val 415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smtClean="0"/>
              <a:t>El disparador queda asociado a la tabla </a:t>
            </a:r>
            <a:r>
              <a:rPr lang="es-AR" b="1" i="1" dirty="0" err="1" smtClean="0">
                <a:solidFill>
                  <a:srgbClr val="FF0000"/>
                </a:solidFill>
              </a:rPr>
              <a:t>nombre_tabla</a:t>
            </a:r>
            <a:r>
              <a:rPr lang="es-AR" dirty="0" smtClean="0"/>
              <a:t>. Esta debe ser una tabla permanente, no puede ser una tabla TEMPORARY ni una vista.</a:t>
            </a:r>
            <a:endParaRPr lang="es-AR" dirty="0"/>
          </a:p>
        </p:txBody>
      </p:sp>
      <p:sp>
        <p:nvSpPr>
          <p:cNvPr id="10" name="9 Rectángulo redondeado"/>
          <p:cNvSpPr/>
          <p:nvPr/>
        </p:nvSpPr>
        <p:spPr>
          <a:xfrm>
            <a:off x="173027" y="3051753"/>
            <a:ext cx="2952328" cy="2091747"/>
          </a:xfrm>
          <a:prstGeom prst="roundRect">
            <a:avLst>
              <a:gd name="adj" fmla="val 64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b="1" i="1" dirty="0" err="1" smtClean="0">
                <a:solidFill>
                  <a:srgbClr val="0070C0"/>
                </a:solidFill>
              </a:rPr>
              <a:t>momento_disp</a:t>
            </a:r>
            <a:r>
              <a:rPr lang="es-AR" dirty="0" smtClean="0"/>
              <a:t> es el momento en que el disparador entra en acción. Puede ser </a:t>
            </a:r>
            <a:r>
              <a:rPr lang="es-AR" b="1" i="1" dirty="0" smtClean="0">
                <a:solidFill>
                  <a:srgbClr val="0070C0"/>
                </a:solidFill>
              </a:rPr>
              <a:t>BEFORE</a:t>
            </a:r>
            <a:r>
              <a:rPr lang="es-AR" dirty="0" smtClean="0"/>
              <a:t> (antes) o </a:t>
            </a:r>
            <a:r>
              <a:rPr lang="es-AR" b="1" i="1" dirty="0" smtClean="0">
                <a:solidFill>
                  <a:srgbClr val="0070C0"/>
                </a:solidFill>
              </a:rPr>
              <a:t>AFTER</a:t>
            </a:r>
            <a:r>
              <a:rPr lang="es-AR" dirty="0" smtClean="0"/>
              <a:t> (</a:t>
            </a:r>
            <a:r>
              <a:rPr lang="es-AR" dirty="0" err="1" smtClean="0"/>
              <a:t>despues</a:t>
            </a:r>
            <a:r>
              <a:rPr lang="es-AR" dirty="0" smtClean="0"/>
              <a:t>), para indicar que el disparador se ejecute antes o después que la sentencia que lo activa.</a:t>
            </a:r>
            <a:endParaRPr lang="es-AR" dirty="0"/>
          </a:p>
        </p:txBody>
      </p:sp>
      <p:cxnSp>
        <p:nvCxnSpPr>
          <p:cNvPr id="11" name="10 Conector recto de flecha"/>
          <p:cNvCxnSpPr>
            <a:stCxn id="9" idx="0"/>
          </p:cNvCxnSpPr>
          <p:nvPr/>
        </p:nvCxnSpPr>
        <p:spPr>
          <a:xfrm flipH="1" flipV="1">
            <a:off x="7237379" y="2237363"/>
            <a:ext cx="604500" cy="8143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H="1">
            <a:off x="3177702" y="1539585"/>
            <a:ext cx="1387814" cy="4837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10" idx="0"/>
          </p:cNvCxnSpPr>
          <p:nvPr/>
        </p:nvCxnSpPr>
        <p:spPr>
          <a:xfrm flipV="1">
            <a:off x="1649191" y="2243847"/>
            <a:ext cx="1963013" cy="80790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3197363" y="3051753"/>
            <a:ext cx="3240360" cy="1871563"/>
          </a:xfrm>
          <a:prstGeom prst="roundRect">
            <a:avLst>
              <a:gd name="adj" fmla="val 415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b="1" i="1" dirty="0" err="1" smtClean="0">
                <a:solidFill>
                  <a:srgbClr val="00B050"/>
                </a:solidFill>
              </a:rPr>
              <a:t>evento_disp</a:t>
            </a:r>
            <a:r>
              <a:rPr lang="es-AR" dirty="0" smtClean="0"/>
              <a:t> indica la clase de sentencia que activa al disparador. Puede ser </a:t>
            </a:r>
            <a:r>
              <a:rPr lang="es-AR" b="1" i="1" dirty="0" smtClean="0">
                <a:solidFill>
                  <a:srgbClr val="00B050"/>
                </a:solidFill>
              </a:rPr>
              <a:t>INSERT</a:t>
            </a:r>
            <a:r>
              <a:rPr lang="es-AR" dirty="0" smtClean="0"/>
              <a:t>, </a:t>
            </a:r>
            <a:r>
              <a:rPr lang="es-AR" b="1" i="1" dirty="0" smtClean="0">
                <a:solidFill>
                  <a:srgbClr val="00B050"/>
                </a:solidFill>
              </a:rPr>
              <a:t>UPDATE</a:t>
            </a:r>
            <a:r>
              <a:rPr lang="es-AR" dirty="0" smtClean="0"/>
              <a:t>, o </a:t>
            </a:r>
            <a:r>
              <a:rPr lang="es-AR" b="1" i="1" dirty="0" smtClean="0">
                <a:solidFill>
                  <a:srgbClr val="00B050"/>
                </a:solidFill>
              </a:rPr>
              <a:t>DELETE</a:t>
            </a:r>
            <a:r>
              <a:rPr lang="es-AR" dirty="0" smtClean="0"/>
              <a:t>. Por ejemplo, un disparador BEFORE para sentencias INSERT podría utilizarse para validar los valores a insertar.</a:t>
            </a:r>
            <a:endParaRPr lang="es-AR" dirty="0"/>
          </a:p>
        </p:txBody>
      </p:sp>
      <p:cxnSp>
        <p:nvCxnSpPr>
          <p:cNvPr id="15" name="14 Conector recto de flecha"/>
          <p:cNvCxnSpPr>
            <a:stCxn id="14" idx="0"/>
          </p:cNvCxnSpPr>
          <p:nvPr/>
        </p:nvCxnSpPr>
        <p:spPr>
          <a:xfrm flipV="1">
            <a:off x="4817543" y="2256817"/>
            <a:ext cx="798559" cy="794936"/>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Modelo (elementos)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b="1" dirty="0" smtClean="0">
                <a:solidFill>
                  <a:srgbClr val="C00000"/>
                </a:solidFill>
              </a:rPr>
              <a:t>Entidades: </a:t>
            </a:r>
            <a:r>
              <a:rPr lang="es-AR" dirty="0" smtClean="0"/>
              <a:t>Son objetos de los cuales se van a guardar datos </a:t>
            </a:r>
            <a:r>
              <a:rPr lang="es-AR" i="1" dirty="0" smtClean="0"/>
              <a:t>(</a:t>
            </a:r>
            <a:r>
              <a:rPr lang="es-AR" i="1" dirty="0" err="1" smtClean="0"/>
              <a:t>Ej</a:t>
            </a:r>
            <a:r>
              <a:rPr lang="es-AR" i="1" dirty="0" smtClean="0"/>
              <a:t>: personas, rutas, partituras, números telefónicos, </a:t>
            </a:r>
            <a:r>
              <a:rPr lang="es-AR" i="1" dirty="0" err="1" smtClean="0"/>
              <a:t>etc</a:t>
            </a:r>
            <a:r>
              <a:rPr lang="es-AR" i="1" dirty="0" smtClean="0"/>
              <a:t>) (Tablas)</a:t>
            </a:r>
          </a:p>
          <a:p>
            <a:pPr algn="ctr"/>
            <a:endParaRPr lang="es-AR" i="1" dirty="0" smtClean="0"/>
          </a:p>
          <a:p>
            <a:pPr algn="ctr"/>
            <a:r>
              <a:rPr lang="es-AR" b="1" dirty="0" smtClean="0">
                <a:solidFill>
                  <a:srgbClr val="C00000"/>
                </a:solidFill>
              </a:rPr>
              <a:t>Atributos: </a:t>
            </a:r>
            <a:r>
              <a:rPr lang="es-AR" dirty="0" smtClean="0"/>
              <a:t>Son características de las entidades </a:t>
            </a:r>
            <a:r>
              <a:rPr lang="es-AR" i="1" dirty="0" smtClean="0"/>
              <a:t>(</a:t>
            </a:r>
            <a:r>
              <a:rPr lang="es-AR" i="1" dirty="0" err="1" smtClean="0"/>
              <a:t>Ej</a:t>
            </a:r>
            <a:r>
              <a:rPr lang="es-AR" i="1" dirty="0" smtClean="0"/>
              <a:t>: Si la entidad es persona, los atributos pueden ser, su color de pelo, altura, edad, </a:t>
            </a:r>
            <a:r>
              <a:rPr lang="es-AR" i="1" dirty="0" err="1" smtClean="0"/>
              <a:t>etc</a:t>
            </a:r>
            <a:r>
              <a:rPr lang="es-AR" i="1" dirty="0" smtClean="0"/>
              <a:t>) (Campos)</a:t>
            </a:r>
            <a:endParaRPr lang="es-AR" dirty="0" smtClean="0"/>
          </a:p>
          <a:p>
            <a:pPr algn="ctr"/>
            <a:endParaRPr lang="es-AR" dirty="0" smtClean="0"/>
          </a:p>
          <a:p>
            <a:pPr algn="ctr"/>
            <a:r>
              <a:rPr lang="es-AR" b="1" dirty="0" smtClean="0">
                <a:solidFill>
                  <a:srgbClr val="C00000"/>
                </a:solidFill>
              </a:rPr>
              <a:t>Relaciones: </a:t>
            </a:r>
            <a:r>
              <a:rPr lang="es-AR" dirty="0" smtClean="0"/>
              <a:t>Establece como es la asociación entre entidades </a:t>
            </a:r>
            <a:r>
              <a:rPr lang="es-AR" i="1" dirty="0" smtClean="0"/>
              <a:t>(</a:t>
            </a:r>
            <a:r>
              <a:rPr lang="es-AR" i="1" dirty="0" err="1" smtClean="0"/>
              <a:t>Ej</a:t>
            </a:r>
            <a:r>
              <a:rPr lang="es-AR" i="1" dirty="0" smtClean="0"/>
              <a:t>: 1:M, M:N, 1:1)</a:t>
            </a:r>
          </a:p>
          <a:p>
            <a:pPr algn="ctr"/>
            <a:endParaRPr lang="es-AR" i="1" dirty="0" smtClean="0">
              <a:solidFill>
                <a:srgbClr val="C00000"/>
              </a:solidFill>
            </a:endParaRPr>
          </a:p>
          <a:p>
            <a:pPr algn="ctr"/>
            <a:r>
              <a:rPr lang="es-AR" b="1" dirty="0" smtClean="0">
                <a:solidFill>
                  <a:srgbClr val="C00000"/>
                </a:solidFill>
              </a:rPr>
              <a:t>Restricciones: </a:t>
            </a:r>
            <a:r>
              <a:rPr lang="es-AR" dirty="0" smtClean="0"/>
              <a:t>Son reglas que se aplican a los datos </a:t>
            </a:r>
            <a:r>
              <a:rPr lang="es-AR" i="1" dirty="0" smtClean="0"/>
              <a:t>(</a:t>
            </a:r>
            <a:r>
              <a:rPr lang="es-AR" i="1" dirty="0" err="1" smtClean="0"/>
              <a:t>Ej</a:t>
            </a:r>
            <a:r>
              <a:rPr lang="es-AR" i="1" dirty="0" smtClean="0"/>
              <a:t>: la edad de la persona puede estar entre 20 y 40 años, etc.)</a:t>
            </a:r>
            <a:endParaRPr lang="es-AR" dirty="0" smtClean="0"/>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err="1" smtClean="0"/>
              <a:t>Triggers</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endParaRPr lang="es-AR" dirty="0" smtClean="0"/>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
        <p:nvSpPr>
          <p:cNvPr id="7" name="6 Rectángulo redondeado"/>
          <p:cNvSpPr/>
          <p:nvPr/>
        </p:nvSpPr>
        <p:spPr>
          <a:xfrm>
            <a:off x="518753" y="2091123"/>
            <a:ext cx="8352928" cy="6506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b="1" dirty="0" smtClean="0"/>
              <a:t>CREATE TRIGGER </a:t>
            </a:r>
            <a:r>
              <a:rPr lang="es-AR" b="1" i="1" dirty="0" err="1" smtClean="0">
                <a:solidFill>
                  <a:srgbClr val="FF0000"/>
                </a:solidFill>
              </a:rPr>
              <a:t>nombre_disp</a:t>
            </a:r>
            <a:r>
              <a:rPr lang="es-AR" b="1" dirty="0" smtClean="0"/>
              <a:t> </a:t>
            </a:r>
            <a:r>
              <a:rPr lang="es-AR" b="1" i="1" dirty="0" err="1" smtClean="0">
                <a:solidFill>
                  <a:srgbClr val="0070C0"/>
                </a:solidFill>
              </a:rPr>
              <a:t>momento_disp</a:t>
            </a:r>
            <a:r>
              <a:rPr lang="es-AR" b="1" dirty="0" smtClean="0"/>
              <a:t> </a:t>
            </a:r>
            <a:r>
              <a:rPr lang="es-AR" b="1" i="1" dirty="0" err="1" smtClean="0">
                <a:solidFill>
                  <a:srgbClr val="00B050"/>
                </a:solidFill>
              </a:rPr>
              <a:t>evento_disp</a:t>
            </a:r>
            <a:r>
              <a:rPr lang="es-AR" b="1" dirty="0" smtClean="0">
                <a:solidFill>
                  <a:srgbClr val="00B050"/>
                </a:solidFill>
              </a:rPr>
              <a:t> </a:t>
            </a:r>
            <a:r>
              <a:rPr lang="es-AR" b="1" dirty="0" smtClean="0"/>
              <a:t>ON </a:t>
            </a:r>
            <a:r>
              <a:rPr lang="es-AR" b="1" i="1" dirty="0" err="1" smtClean="0">
                <a:solidFill>
                  <a:srgbClr val="FF0000"/>
                </a:solidFill>
              </a:rPr>
              <a:t>nombre_tabla</a:t>
            </a:r>
            <a:r>
              <a:rPr lang="es-AR" b="1" dirty="0" smtClean="0"/>
              <a:t> FOR EACH ROW </a:t>
            </a:r>
            <a:r>
              <a:rPr lang="es-AR" b="1" i="1" dirty="0" err="1" smtClean="0">
                <a:solidFill>
                  <a:srgbClr val="00B0F0"/>
                </a:solidFill>
              </a:rPr>
              <a:t>sentencia_disp</a:t>
            </a:r>
            <a:r>
              <a:rPr lang="es-AR" b="1" dirty="0" smtClean="0">
                <a:solidFill>
                  <a:srgbClr val="00B0F0"/>
                </a:solidFill>
              </a:rPr>
              <a:t> </a:t>
            </a:r>
            <a:endParaRPr lang="es-AR" b="1" dirty="0">
              <a:solidFill>
                <a:srgbClr val="00B0F0"/>
              </a:solidFill>
            </a:endParaRPr>
          </a:p>
        </p:txBody>
      </p:sp>
      <p:sp>
        <p:nvSpPr>
          <p:cNvPr id="8" name="7 Rectángulo redondeado"/>
          <p:cNvSpPr/>
          <p:nvPr/>
        </p:nvSpPr>
        <p:spPr>
          <a:xfrm>
            <a:off x="2446872" y="3627522"/>
            <a:ext cx="3672408" cy="1388135"/>
          </a:xfrm>
          <a:prstGeom prst="roundRect">
            <a:avLst>
              <a:gd name="adj" fmla="val 619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b="1" i="1" dirty="0" err="1" smtClean="0">
                <a:solidFill>
                  <a:srgbClr val="00B0F0"/>
                </a:solidFill>
              </a:rPr>
              <a:t>sentencia_disp</a:t>
            </a:r>
            <a:r>
              <a:rPr lang="es-AR" dirty="0" smtClean="0"/>
              <a:t> es la sentencia que se ejecuta cuando se activa el disparador. Si se desean ejecutar múltiples sentencias, deben colocarse entre BEGIN ... END, el constructor de sentencias compuestas</a:t>
            </a:r>
            <a:endParaRPr lang="es-AR" dirty="0"/>
          </a:p>
        </p:txBody>
      </p:sp>
      <p:sp>
        <p:nvSpPr>
          <p:cNvPr id="9" name="8 Rectángulo redondeado"/>
          <p:cNvSpPr/>
          <p:nvPr/>
        </p:nvSpPr>
        <p:spPr>
          <a:xfrm>
            <a:off x="3067454" y="680937"/>
            <a:ext cx="5869749" cy="12627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b="1" dirty="0" smtClean="0">
                <a:solidFill>
                  <a:srgbClr val="FFFF00"/>
                </a:solidFill>
              </a:rPr>
              <a:t>No</a:t>
            </a:r>
            <a:r>
              <a:rPr lang="es-AR" dirty="0" smtClean="0"/>
              <a:t> puede haber dos disparadores en una misma tabla que correspondan al mismo momento y sentencia. Por ejemplo, no se pueden tener dos disparadores </a:t>
            </a:r>
            <a:r>
              <a:rPr lang="es-AR" dirty="0" smtClean="0">
                <a:solidFill>
                  <a:srgbClr val="FFFF00"/>
                </a:solidFill>
              </a:rPr>
              <a:t>BEFORE UPDATE</a:t>
            </a:r>
            <a:r>
              <a:rPr lang="es-AR" dirty="0" smtClean="0"/>
              <a:t>. Pero sí es posible tener los disparadores </a:t>
            </a:r>
            <a:r>
              <a:rPr lang="es-AR" dirty="0" smtClean="0">
                <a:solidFill>
                  <a:srgbClr val="FFFF00"/>
                </a:solidFill>
              </a:rPr>
              <a:t>BEFORE UPDATE </a:t>
            </a:r>
            <a:r>
              <a:rPr lang="es-AR" dirty="0" smtClean="0"/>
              <a:t>y </a:t>
            </a:r>
            <a:r>
              <a:rPr lang="es-AR" dirty="0" smtClean="0">
                <a:solidFill>
                  <a:srgbClr val="FFFF00"/>
                </a:solidFill>
              </a:rPr>
              <a:t>BEFORE INSERT </a:t>
            </a:r>
            <a:r>
              <a:rPr lang="es-AR" dirty="0" smtClean="0"/>
              <a:t>o </a:t>
            </a:r>
            <a:r>
              <a:rPr lang="es-AR" dirty="0" smtClean="0">
                <a:solidFill>
                  <a:srgbClr val="FFFF00"/>
                </a:solidFill>
              </a:rPr>
              <a:t>BEFORE UPDATE </a:t>
            </a:r>
            <a:r>
              <a:rPr lang="es-AR" dirty="0" smtClean="0"/>
              <a:t>y </a:t>
            </a:r>
            <a:r>
              <a:rPr lang="es-AR" dirty="0" smtClean="0">
                <a:solidFill>
                  <a:srgbClr val="FFFF00"/>
                </a:solidFill>
              </a:rPr>
              <a:t>AFTER UPDATE</a:t>
            </a:r>
            <a:r>
              <a:rPr lang="es-AR" dirty="0" smtClean="0"/>
              <a:t>.</a:t>
            </a:r>
            <a:endParaRPr lang="es-AR" dirty="0"/>
          </a:p>
        </p:txBody>
      </p:sp>
      <p:cxnSp>
        <p:nvCxnSpPr>
          <p:cNvPr id="10" name="9 Conector recto de flecha"/>
          <p:cNvCxnSpPr/>
          <p:nvPr/>
        </p:nvCxnSpPr>
        <p:spPr>
          <a:xfrm flipV="1">
            <a:off x="3897549" y="2597124"/>
            <a:ext cx="781571" cy="120963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err="1" smtClean="0"/>
              <a:t>Trigger</a:t>
            </a:r>
            <a:r>
              <a:rPr lang="es-AR" sz="2400" dirty="0" smtClean="0"/>
              <a:t> – Ejemplo 1 – Paso 1</a:t>
            </a:r>
            <a:endParaRPr sz="2400" dirty="0">
              <a:latin typeface="Raleway SemiBold"/>
              <a:ea typeface="Raleway SemiBold"/>
              <a:cs typeface="Raleway SemiBold"/>
              <a:sym typeface="Raleway SemiBold"/>
            </a:endParaRPr>
          </a:p>
        </p:txBody>
      </p:sp>
      <p:sp>
        <p:nvSpPr>
          <p:cNvPr id="85" name="Google Shape;85;p16"/>
          <p:cNvSpPr txBox="1"/>
          <p:nvPr/>
        </p:nvSpPr>
        <p:spPr>
          <a:xfrm>
            <a:off x="466929" y="1251626"/>
            <a:ext cx="8223114" cy="3644549"/>
          </a:xfrm>
          <a:prstGeom prst="rect">
            <a:avLst/>
          </a:prstGeom>
          <a:noFill/>
          <a:ln>
            <a:noFill/>
          </a:ln>
        </p:spPr>
        <p:txBody>
          <a:bodyPr spcFirstLastPara="1" wrap="square" lIns="0" tIns="0" rIns="0" bIns="0" anchor="t" anchorCtr="0">
            <a:noAutofit/>
          </a:bodyPr>
          <a:lstStyle/>
          <a:p>
            <a:r>
              <a:rPr lang="en-US" sz="1200" dirty="0" err="1" smtClean="0"/>
              <a:t>Creamos</a:t>
            </a:r>
            <a:r>
              <a:rPr lang="en-US" sz="1200" dirty="0" smtClean="0"/>
              <a:t> </a:t>
            </a:r>
            <a:r>
              <a:rPr lang="en-US" sz="1200" dirty="0" err="1" smtClean="0"/>
              <a:t>una</a:t>
            </a:r>
            <a:r>
              <a:rPr lang="en-US" sz="1200" dirty="0" smtClean="0"/>
              <a:t> base de </a:t>
            </a:r>
            <a:r>
              <a:rPr lang="en-US" sz="1200" dirty="0" err="1" smtClean="0"/>
              <a:t>datos</a:t>
            </a:r>
            <a:r>
              <a:rPr lang="en-US" sz="1200" dirty="0" smtClean="0"/>
              <a:t> “trigger1” y </a:t>
            </a:r>
            <a:r>
              <a:rPr lang="en-US" sz="1200" dirty="0" err="1" smtClean="0"/>
              <a:t>cuatro</a:t>
            </a:r>
            <a:r>
              <a:rPr lang="en-US" sz="1200" dirty="0" smtClean="0"/>
              <a:t> </a:t>
            </a:r>
            <a:r>
              <a:rPr lang="en-US" sz="1200" dirty="0" err="1" smtClean="0"/>
              <a:t>tablas</a:t>
            </a:r>
            <a:r>
              <a:rPr lang="en-US" sz="1200" dirty="0" smtClean="0"/>
              <a:t> “test1”,”test2”, “test3” y “test4”</a:t>
            </a:r>
            <a:endParaRPr lang="es-ES" sz="1200" dirty="0" smtClean="0"/>
          </a:p>
          <a:p>
            <a:r>
              <a:rPr lang="en-US" sz="1200" dirty="0" smtClean="0"/>
              <a:t> </a:t>
            </a:r>
            <a:endParaRPr lang="es-ES" sz="1200" dirty="0" smtClean="0"/>
          </a:p>
          <a:p>
            <a:r>
              <a:rPr lang="en-US" sz="1200" dirty="0" smtClean="0"/>
              <a:t> </a:t>
            </a:r>
            <a:endParaRPr lang="es-ES" sz="1200" dirty="0" smtClean="0"/>
          </a:p>
          <a:p>
            <a:r>
              <a:rPr lang="en-US" sz="1200" b="1" dirty="0" smtClean="0"/>
              <a:t>CREATE DATABASE</a:t>
            </a:r>
            <a:r>
              <a:rPr lang="en-US" sz="1200" dirty="0" smtClean="0"/>
              <a:t> trigger1 </a:t>
            </a:r>
            <a:r>
              <a:rPr lang="en-US" sz="1200" b="1" dirty="0" smtClean="0"/>
              <a:t>DEFAULT CHARACTER SET</a:t>
            </a:r>
            <a:r>
              <a:rPr lang="en-US" sz="1200" dirty="0" smtClean="0"/>
              <a:t> utf8 </a:t>
            </a:r>
            <a:r>
              <a:rPr lang="en-US" sz="1200" b="1" dirty="0" smtClean="0"/>
              <a:t>COLLATE</a:t>
            </a:r>
            <a:r>
              <a:rPr lang="en-US" sz="1200" dirty="0" smtClean="0"/>
              <a:t> utf8_unicode_ci;</a:t>
            </a:r>
            <a:endParaRPr lang="es-ES" sz="1200" dirty="0" smtClean="0"/>
          </a:p>
          <a:p>
            <a:r>
              <a:rPr lang="en-US" sz="1200" dirty="0" smtClean="0"/>
              <a:t> </a:t>
            </a:r>
            <a:endParaRPr lang="es-ES" sz="1200" dirty="0" smtClean="0"/>
          </a:p>
          <a:p>
            <a:r>
              <a:rPr lang="en-US" sz="1200" b="1" dirty="0" smtClean="0"/>
              <a:t>USE </a:t>
            </a:r>
            <a:r>
              <a:rPr lang="en-US" sz="1200" dirty="0" smtClean="0"/>
              <a:t>trigger1;</a:t>
            </a:r>
            <a:endParaRPr lang="es-ES" sz="1200" dirty="0" smtClean="0"/>
          </a:p>
          <a:p>
            <a:r>
              <a:rPr lang="en-US" sz="1200" dirty="0" smtClean="0"/>
              <a:t> </a:t>
            </a:r>
            <a:endParaRPr lang="es-ES" sz="1200" dirty="0" smtClean="0"/>
          </a:p>
          <a:p>
            <a:r>
              <a:rPr lang="en-US" sz="1200" b="1" dirty="0" smtClean="0"/>
              <a:t>CREATE TABLE</a:t>
            </a:r>
            <a:r>
              <a:rPr lang="en-US" sz="1200" dirty="0" smtClean="0"/>
              <a:t> test1(a1 INT)</a:t>
            </a:r>
            <a:endParaRPr lang="es-ES" sz="1200" dirty="0" smtClean="0"/>
          </a:p>
          <a:p>
            <a:r>
              <a:rPr lang="en-US" sz="1200" b="1" dirty="0" smtClean="0"/>
              <a:t>ENGINE</a:t>
            </a:r>
            <a:r>
              <a:rPr lang="en-US" sz="1200" dirty="0" smtClean="0"/>
              <a:t>=</a:t>
            </a:r>
            <a:r>
              <a:rPr lang="en-US" sz="1200" dirty="0" err="1" smtClean="0"/>
              <a:t>innodb</a:t>
            </a:r>
            <a:r>
              <a:rPr lang="en-US" sz="1200" dirty="0" smtClean="0"/>
              <a:t> </a:t>
            </a:r>
            <a:r>
              <a:rPr lang="en-US" sz="1200" b="1" dirty="0" smtClean="0"/>
              <a:t>DEFAULT CHARACTER SET</a:t>
            </a:r>
            <a:r>
              <a:rPr lang="en-US" sz="1200" dirty="0" smtClean="0"/>
              <a:t> utf8 </a:t>
            </a:r>
            <a:r>
              <a:rPr lang="en-US" sz="1200" b="1" dirty="0" smtClean="0"/>
              <a:t>COLLATE</a:t>
            </a:r>
            <a:r>
              <a:rPr lang="en-US" sz="1200" dirty="0" smtClean="0"/>
              <a:t> utf8_unicode_ci;</a:t>
            </a:r>
            <a:endParaRPr lang="es-ES" sz="1200" dirty="0" smtClean="0"/>
          </a:p>
          <a:p>
            <a:r>
              <a:rPr lang="en-US" sz="1200" dirty="0" smtClean="0"/>
              <a:t> </a:t>
            </a:r>
            <a:endParaRPr lang="es-ES" sz="1200" dirty="0" smtClean="0"/>
          </a:p>
          <a:p>
            <a:r>
              <a:rPr lang="en-US" sz="1200" b="1" dirty="0" smtClean="0"/>
              <a:t>CREATE TABLE</a:t>
            </a:r>
            <a:r>
              <a:rPr lang="en-US" sz="1200" dirty="0" smtClean="0"/>
              <a:t> test2(a2 INT)</a:t>
            </a:r>
            <a:endParaRPr lang="es-ES" sz="1200" dirty="0" smtClean="0"/>
          </a:p>
          <a:p>
            <a:r>
              <a:rPr lang="en-US" sz="1200" b="1" dirty="0" smtClean="0"/>
              <a:t>ENGINE</a:t>
            </a:r>
            <a:r>
              <a:rPr lang="en-US" sz="1200" dirty="0" smtClean="0"/>
              <a:t>=</a:t>
            </a:r>
            <a:r>
              <a:rPr lang="en-US" sz="1200" dirty="0" err="1" smtClean="0"/>
              <a:t>innodb</a:t>
            </a:r>
            <a:r>
              <a:rPr lang="en-US" sz="1200" dirty="0" smtClean="0"/>
              <a:t> </a:t>
            </a:r>
            <a:r>
              <a:rPr lang="en-US" sz="1200" b="1" dirty="0" smtClean="0"/>
              <a:t>DEFAULT CHARACTER SET</a:t>
            </a:r>
            <a:r>
              <a:rPr lang="en-US" sz="1200" dirty="0" smtClean="0"/>
              <a:t> utf8 </a:t>
            </a:r>
            <a:r>
              <a:rPr lang="en-US" sz="1200" b="1" dirty="0" smtClean="0"/>
              <a:t>COLLATE</a:t>
            </a:r>
            <a:r>
              <a:rPr lang="en-US" sz="1200" dirty="0" smtClean="0"/>
              <a:t> utf8_unicode_ci;</a:t>
            </a:r>
            <a:endParaRPr lang="es-ES" sz="1200" dirty="0" smtClean="0"/>
          </a:p>
          <a:p>
            <a:r>
              <a:rPr lang="en-US" sz="1200" dirty="0" smtClean="0"/>
              <a:t> </a:t>
            </a:r>
            <a:endParaRPr lang="es-ES" sz="1200" dirty="0" smtClean="0"/>
          </a:p>
          <a:p>
            <a:r>
              <a:rPr lang="en-US" sz="1200" b="1" dirty="0" smtClean="0"/>
              <a:t>CREATE TABLE</a:t>
            </a:r>
            <a:r>
              <a:rPr lang="en-US" sz="1200" dirty="0" smtClean="0"/>
              <a:t> test3(a3 INT NOT NULL AUTO_INCREMENT PRIMARY KEY)</a:t>
            </a:r>
            <a:endParaRPr lang="es-ES" sz="1200" dirty="0" smtClean="0"/>
          </a:p>
          <a:p>
            <a:r>
              <a:rPr lang="en-US" sz="1200" b="1" dirty="0" smtClean="0"/>
              <a:t>ENGINE</a:t>
            </a:r>
            <a:r>
              <a:rPr lang="en-US" sz="1200" dirty="0" smtClean="0"/>
              <a:t>=</a:t>
            </a:r>
            <a:r>
              <a:rPr lang="en-US" sz="1200" dirty="0" err="1" smtClean="0"/>
              <a:t>innodb</a:t>
            </a:r>
            <a:r>
              <a:rPr lang="en-US" sz="1200" dirty="0" smtClean="0"/>
              <a:t> </a:t>
            </a:r>
            <a:r>
              <a:rPr lang="en-US" sz="1200" b="1" dirty="0" smtClean="0"/>
              <a:t>DEFAULT CHARACTER SET</a:t>
            </a:r>
            <a:r>
              <a:rPr lang="en-US" sz="1200" dirty="0" smtClean="0"/>
              <a:t> utf8 </a:t>
            </a:r>
            <a:r>
              <a:rPr lang="en-US" sz="1200" b="1" dirty="0" smtClean="0"/>
              <a:t>COLLATE</a:t>
            </a:r>
            <a:r>
              <a:rPr lang="en-US" sz="1200" dirty="0" smtClean="0"/>
              <a:t> utf8_unicode_ci;</a:t>
            </a:r>
            <a:endParaRPr lang="es-ES" sz="1200" dirty="0" smtClean="0"/>
          </a:p>
          <a:p>
            <a:r>
              <a:rPr lang="en-US" sz="1200" dirty="0" smtClean="0"/>
              <a:t> </a:t>
            </a:r>
            <a:endParaRPr lang="es-ES" sz="1200" dirty="0" smtClean="0"/>
          </a:p>
          <a:p>
            <a:r>
              <a:rPr lang="en-US" sz="1200" b="1" dirty="0" smtClean="0"/>
              <a:t>CREATE TABLE</a:t>
            </a:r>
            <a:r>
              <a:rPr lang="en-US" sz="1200" dirty="0" smtClean="0"/>
              <a:t> test4(</a:t>
            </a:r>
            <a:endParaRPr lang="es-ES" sz="1200" dirty="0" smtClean="0"/>
          </a:p>
          <a:p>
            <a:r>
              <a:rPr lang="en-US" sz="1200" dirty="0" smtClean="0"/>
              <a:t>  a4 INT NOT NULL AUTO_INCREMENT PRIMARY KEY, </a:t>
            </a:r>
            <a:endParaRPr lang="es-ES" sz="1200" dirty="0" smtClean="0"/>
          </a:p>
          <a:p>
            <a:r>
              <a:rPr lang="en-US" sz="1200" dirty="0" smtClean="0"/>
              <a:t>  b4 INT DEFAULT 0</a:t>
            </a:r>
            <a:endParaRPr lang="es-ES" sz="1200" dirty="0" smtClean="0"/>
          </a:p>
          <a:p>
            <a:r>
              <a:rPr lang="en-US" sz="1200" dirty="0" smtClean="0"/>
              <a:t>)</a:t>
            </a:r>
            <a:r>
              <a:rPr lang="en-US" sz="1200" b="1" dirty="0" smtClean="0"/>
              <a:t>ENGINE</a:t>
            </a:r>
            <a:r>
              <a:rPr lang="en-US" sz="1200" dirty="0" smtClean="0"/>
              <a:t>=</a:t>
            </a:r>
            <a:r>
              <a:rPr lang="en-US" sz="1200" dirty="0" err="1" smtClean="0"/>
              <a:t>innodb</a:t>
            </a:r>
            <a:r>
              <a:rPr lang="en-US" sz="1200" dirty="0" smtClean="0"/>
              <a:t> </a:t>
            </a:r>
            <a:r>
              <a:rPr lang="en-US" sz="1200" b="1" dirty="0" smtClean="0"/>
              <a:t>DEFAULT CHARACTER SET</a:t>
            </a:r>
            <a:r>
              <a:rPr lang="en-US" sz="1200" dirty="0" smtClean="0"/>
              <a:t> utf8 </a:t>
            </a:r>
            <a:r>
              <a:rPr lang="en-US" sz="1200" b="1" dirty="0" smtClean="0"/>
              <a:t>COLLATE</a:t>
            </a:r>
            <a:r>
              <a:rPr lang="en-US" sz="1200" dirty="0" smtClean="0"/>
              <a:t> utf8_unicode_ci;</a:t>
            </a:r>
            <a:endParaRPr lang="es-ES" sz="1200" dirty="0" smtClean="0"/>
          </a:p>
          <a:p>
            <a:pPr algn="ctr"/>
            <a:endParaRPr lang="es-AR" sz="1200" dirty="0" smtClean="0">
              <a:solidFill>
                <a:srgbClr val="C00000"/>
              </a:solidFill>
            </a:endParaRPr>
          </a:p>
          <a:p>
            <a:pPr algn="ctr"/>
            <a:endParaRPr lang="es-AR" sz="1200" dirty="0" smtClean="0"/>
          </a:p>
          <a:p>
            <a:pPr algn="ctr"/>
            <a:endParaRPr lang="es-AR" sz="1200" dirty="0" smtClean="0"/>
          </a:p>
          <a:p>
            <a:pPr algn="ctr"/>
            <a:endParaRPr lang="es-AR" sz="1200" dirty="0" smtClean="0">
              <a:solidFill>
                <a:schemeClr val="tx1">
                  <a:lumMod val="95000"/>
                  <a:lumOff val="5000"/>
                </a:schemeClr>
              </a:solidFill>
            </a:endParaRPr>
          </a:p>
          <a:p>
            <a:endParaRPr lang="es-AR" sz="1200" dirty="0" smtClean="0">
              <a:solidFill>
                <a:schemeClr val="tx1"/>
              </a:solidFill>
            </a:endParaRPr>
          </a:p>
          <a:p>
            <a:endParaRPr lang="es-AR" sz="1200" dirty="0" smtClean="0">
              <a:solidFill>
                <a:schemeClr val="tx1"/>
              </a:solidFill>
            </a:endParaRPr>
          </a:p>
          <a:p>
            <a:endParaRPr lang="es-AR" sz="1200" dirty="0" smtClean="0">
              <a:solidFill>
                <a:schemeClr val="tx1"/>
              </a:solidFill>
            </a:endParaRPr>
          </a:p>
          <a:p>
            <a:endParaRPr lang="es-AR" sz="1200" dirty="0">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err="1" smtClean="0"/>
              <a:t>Trigger</a:t>
            </a:r>
            <a:r>
              <a:rPr lang="es-AR" sz="2400" dirty="0" smtClean="0"/>
              <a:t> – Ejemplo 1 – Paso 2</a:t>
            </a:r>
            <a:endParaRPr sz="2400" dirty="0">
              <a:latin typeface="Raleway SemiBold"/>
              <a:ea typeface="Raleway SemiBold"/>
              <a:cs typeface="Raleway SemiBold"/>
              <a:sym typeface="Raleway SemiBold"/>
            </a:endParaRPr>
          </a:p>
        </p:txBody>
      </p:sp>
      <p:sp>
        <p:nvSpPr>
          <p:cNvPr id="85" name="Google Shape;85;p16"/>
          <p:cNvSpPr txBox="1"/>
          <p:nvPr/>
        </p:nvSpPr>
        <p:spPr>
          <a:xfrm>
            <a:off x="466929" y="1251626"/>
            <a:ext cx="8223114" cy="3644549"/>
          </a:xfrm>
          <a:prstGeom prst="rect">
            <a:avLst/>
          </a:prstGeom>
          <a:noFill/>
          <a:ln>
            <a:noFill/>
          </a:ln>
        </p:spPr>
        <p:txBody>
          <a:bodyPr spcFirstLastPara="1" wrap="square" lIns="0" tIns="0" rIns="0" bIns="0" anchor="t" anchorCtr="0">
            <a:noAutofit/>
          </a:bodyPr>
          <a:lstStyle/>
          <a:p>
            <a:r>
              <a:rPr lang="es-AR" sz="1200" dirty="0" smtClean="0"/>
              <a:t>Creamos datos en las tablas 3 y 4. </a:t>
            </a:r>
            <a:r>
              <a:rPr lang="en-US" sz="1200" dirty="0" smtClean="0"/>
              <a:t> </a:t>
            </a:r>
            <a:endParaRPr lang="es-ES" sz="1200" dirty="0" smtClean="0"/>
          </a:p>
          <a:p>
            <a:r>
              <a:rPr lang="en-US" sz="1200" dirty="0" smtClean="0"/>
              <a:t> </a:t>
            </a:r>
            <a:endParaRPr lang="es-ES" sz="1200" dirty="0" smtClean="0"/>
          </a:p>
          <a:p>
            <a:r>
              <a:rPr lang="en-US" sz="900" dirty="0" smtClean="0"/>
              <a:t>INSERT INTO `trigger1`.`test3` (`a3`) VALUES </a:t>
            </a:r>
            <a:endParaRPr lang="es-ES" sz="900" dirty="0" smtClean="0"/>
          </a:p>
          <a:p>
            <a:r>
              <a:rPr lang="en-US" sz="900" dirty="0" smtClean="0"/>
              <a:t>(NULL), </a:t>
            </a:r>
            <a:endParaRPr lang="es-ES" sz="900" dirty="0" smtClean="0"/>
          </a:p>
          <a:p>
            <a:r>
              <a:rPr lang="en-US" sz="900" dirty="0" smtClean="0"/>
              <a:t>(NULL), </a:t>
            </a:r>
            <a:endParaRPr lang="es-ES" sz="900" dirty="0" smtClean="0"/>
          </a:p>
          <a:p>
            <a:r>
              <a:rPr lang="en-US" sz="900" dirty="0" smtClean="0"/>
              <a:t>(NULL), </a:t>
            </a:r>
            <a:endParaRPr lang="es-ES" sz="900" dirty="0" smtClean="0"/>
          </a:p>
          <a:p>
            <a:r>
              <a:rPr lang="en-US" sz="900" dirty="0" smtClean="0"/>
              <a:t>(NULL), </a:t>
            </a:r>
            <a:endParaRPr lang="es-ES" sz="900" dirty="0" smtClean="0"/>
          </a:p>
          <a:p>
            <a:r>
              <a:rPr lang="en-US" sz="900" dirty="0" smtClean="0"/>
              <a:t>(NULL), </a:t>
            </a:r>
            <a:endParaRPr lang="es-ES" sz="900" dirty="0" smtClean="0"/>
          </a:p>
          <a:p>
            <a:r>
              <a:rPr lang="en-US" sz="900" dirty="0" smtClean="0"/>
              <a:t>(NULL), </a:t>
            </a:r>
            <a:endParaRPr lang="es-ES" sz="900" dirty="0" smtClean="0"/>
          </a:p>
          <a:p>
            <a:r>
              <a:rPr lang="en-US" sz="900" dirty="0" smtClean="0"/>
              <a:t>(NULL), </a:t>
            </a:r>
            <a:endParaRPr lang="es-ES" sz="900" dirty="0" smtClean="0"/>
          </a:p>
          <a:p>
            <a:r>
              <a:rPr lang="en-US" sz="900" dirty="0" smtClean="0"/>
              <a:t>(NULL), </a:t>
            </a:r>
            <a:endParaRPr lang="es-ES" sz="900" dirty="0" smtClean="0"/>
          </a:p>
          <a:p>
            <a:r>
              <a:rPr lang="en-US" sz="900" dirty="0" smtClean="0"/>
              <a:t>(NULL),  </a:t>
            </a:r>
            <a:endParaRPr lang="es-ES" sz="900" dirty="0" smtClean="0"/>
          </a:p>
          <a:p>
            <a:r>
              <a:rPr lang="en-US" sz="900" dirty="0" smtClean="0"/>
              <a:t>(NULL);</a:t>
            </a:r>
            <a:endParaRPr lang="es-ES" sz="900" dirty="0" smtClean="0"/>
          </a:p>
          <a:p>
            <a:r>
              <a:rPr lang="en-US" sz="900" dirty="0" smtClean="0"/>
              <a:t> </a:t>
            </a:r>
            <a:endParaRPr lang="es-ES" sz="900" dirty="0" smtClean="0"/>
          </a:p>
          <a:p>
            <a:r>
              <a:rPr lang="en-US" sz="900" dirty="0" smtClean="0"/>
              <a:t>INSERT INTO `trigger1`.`test4` (`a4`, `b4`) VALUES </a:t>
            </a:r>
            <a:endParaRPr lang="es-ES" sz="900" dirty="0" smtClean="0"/>
          </a:p>
          <a:p>
            <a:r>
              <a:rPr lang="en-US" sz="900" dirty="0" smtClean="0"/>
              <a:t>(NULL, '0'),</a:t>
            </a:r>
            <a:endParaRPr lang="es-ES" sz="900" dirty="0" smtClean="0"/>
          </a:p>
          <a:p>
            <a:r>
              <a:rPr lang="en-US" sz="900" dirty="0" smtClean="0"/>
              <a:t>(NULL, '0'),</a:t>
            </a:r>
            <a:endParaRPr lang="es-ES" sz="900" dirty="0" smtClean="0"/>
          </a:p>
          <a:p>
            <a:r>
              <a:rPr lang="en-US" sz="900" dirty="0" smtClean="0"/>
              <a:t>(NULL, '0'),</a:t>
            </a:r>
            <a:endParaRPr lang="es-ES" sz="900" dirty="0" smtClean="0"/>
          </a:p>
          <a:p>
            <a:r>
              <a:rPr lang="en-US" sz="900" dirty="0" smtClean="0"/>
              <a:t>(NULL, '0'),</a:t>
            </a:r>
            <a:endParaRPr lang="es-ES" sz="900" dirty="0" smtClean="0"/>
          </a:p>
          <a:p>
            <a:r>
              <a:rPr lang="en-US" sz="900" dirty="0" smtClean="0"/>
              <a:t>(NULL, '0'),</a:t>
            </a:r>
            <a:endParaRPr lang="es-ES" sz="900" dirty="0" smtClean="0"/>
          </a:p>
          <a:p>
            <a:r>
              <a:rPr lang="en-US" sz="900" dirty="0" smtClean="0"/>
              <a:t>(NULL, '0'),</a:t>
            </a:r>
            <a:endParaRPr lang="es-ES" sz="900" dirty="0" smtClean="0"/>
          </a:p>
          <a:p>
            <a:r>
              <a:rPr lang="en-US" sz="900" dirty="0" smtClean="0"/>
              <a:t>(NULL, '0'),</a:t>
            </a:r>
            <a:endParaRPr lang="es-ES" sz="900" dirty="0" smtClean="0"/>
          </a:p>
          <a:p>
            <a:r>
              <a:rPr lang="en-US" sz="900" dirty="0" smtClean="0"/>
              <a:t>(NULL, '0'),</a:t>
            </a:r>
            <a:endParaRPr lang="es-ES" sz="900" dirty="0" smtClean="0"/>
          </a:p>
          <a:p>
            <a:r>
              <a:rPr lang="en-US" sz="900" dirty="0" smtClean="0"/>
              <a:t>(NULL, '0'),</a:t>
            </a:r>
            <a:endParaRPr lang="es-ES" sz="900" dirty="0" smtClean="0"/>
          </a:p>
          <a:p>
            <a:r>
              <a:rPr lang="en-US" sz="900" dirty="0" smtClean="0"/>
              <a:t>(NULL, '0');</a:t>
            </a:r>
            <a:endParaRPr lang="es-ES" sz="900" dirty="0" smtClean="0"/>
          </a:p>
          <a:p>
            <a:pPr algn="ctr"/>
            <a:endParaRPr lang="es-AR" sz="1200" dirty="0" smtClean="0">
              <a:solidFill>
                <a:srgbClr val="C00000"/>
              </a:solidFill>
            </a:endParaRPr>
          </a:p>
          <a:p>
            <a:pPr algn="ctr"/>
            <a:endParaRPr lang="es-AR" sz="1200" dirty="0" smtClean="0"/>
          </a:p>
          <a:p>
            <a:pPr algn="ctr"/>
            <a:endParaRPr lang="es-AR" sz="1200" dirty="0" smtClean="0"/>
          </a:p>
          <a:p>
            <a:pPr algn="ctr"/>
            <a:endParaRPr lang="es-AR" sz="1200" dirty="0" smtClean="0">
              <a:solidFill>
                <a:schemeClr val="tx1">
                  <a:lumMod val="95000"/>
                  <a:lumOff val="5000"/>
                </a:schemeClr>
              </a:solidFill>
            </a:endParaRPr>
          </a:p>
          <a:p>
            <a:endParaRPr lang="es-AR" sz="1200" dirty="0" smtClean="0">
              <a:solidFill>
                <a:schemeClr val="tx1"/>
              </a:solidFill>
            </a:endParaRPr>
          </a:p>
          <a:p>
            <a:endParaRPr lang="es-AR" sz="1200" dirty="0" smtClean="0">
              <a:solidFill>
                <a:schemeClr val="tx1"/>
              </a:solidFill>
            </a:endParaRPr>
          </a:p>
          <a:p>
            <a:endParaRPr lang="es-AR" sz="1200" dirty="0" smtClean="0">
              <a:solidFill>
                <a:schemeClr val="tx1"/>
              </a:solidFill>
            </a:endParaRPr>
          </a:p>
          <a:p>
            <a:endParaRPr lang="es-AR" sz="1200" dirty="0">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err="1" smtClean="0"/>
              <a:t>Trigger</a:t>
            </a:r>
            <a:r>
              <a:rPr lang="es-AR" sz="2400" dirty="0" smtClean="0"/>
              <a:t> – Ejemplo 1 – Paso 3</a:t>
            </a:r>
            <a:endParaRPr sz="2400" dirty="0">
              <a:latin typeface="Raleway SemiBold"/>
              <a:ea typeface="Raleway SemiBold"/>
              <a:cs typeface="Raleway SemiBold"/>
              <a:sym typeface="Raleway SemiBold"/>
            </a:endParaRPr>
          </a:p>
        </p:txBody>
      </p:sp>
      <p:sp>
        <p:nvSpPr>
          <p:cNvPr id="85" name="Google Shape;85;p16"/>
          <p:cNvSpPr txBox="1"/>
          <p:nvPr/>
        </p:nvSpPr>
        <p:spPr>
          <a:xfrm>
            <a:off x="466929" y="1251626"/>
            <a:ext cx="8223114" cy="3644549"/>
          </a:xfrm>
          <a:prstGeom prst="rect">
            <a:avLst/>
          </a:prstGeom>
          <a:noFill/>
          <a:ln>
            <a:noFill/>
          </a:ln>
        </p:spPr>
        <p:txBody>
          <a:bodyPr spcFirstLastPara="1" wrap="square" lIns="0" tIns="0" rIns="0" bIns="0" anchor="t" anchorCtr="0">
            <a:noAutofit/>
          </a:bodyPr>
          <a:lstStyle/>
          <a:p>
            <a:r>
              <a:rPr lang="en-US" sz="1200" dirty="0" err="1" smtClean="0"/>
              <a:t>Creamos</a:t>
            </a:r>
            <a:r>
              <a:rPr lang="en-US" sz="1200" dirty="0" smtClean="0"/>
              <a:t> un trigger  </a:t>
            </a:r>
            <a:endParaRPr lang="es-ES" sz="1200" dirty="0" smtClean="0"/>
          </a:p>
          <a:p>
            <a:r>
              <a:rPr lang="en-US" sz="1200" dirty="0" smtClean="0"/>
              <a:t> </a:t>
            </a:r>
            <a:endParaRPr lang="es-ES" sz="1200" dirty="0" smtClean="0"/>
          </a:p>
          <a:p>
            <a:r>
              <a:rPr lang="en-US" sz="900" dirty="0" smtClean="0"/>
              <a:t>USE trigger1;</a:t>
            </a:r>
            <a:endParaRPr lang="es-ES" sz="900" dirty="0" smtClean="0"/>
          </a:p>
          <a:p>
            <a:r>
              <a:rPr lang="en-US" sz="900" dirty="0" smtClean="0"/>
              <a:t> </a:t>
            </a:r>
            <a:endParaRPr lang="es-ES" sz="900" dirty="0" smtClean="0"/>
          </a:p>
          <a:p>
            <a:r>
              <a:rPr lang="en-US" sz="900" b="1" dirty="0" smtClean="0"/>
              <a:t>DELIMITER |</a:t>
            </a:r>
            <a:endParaRPr lang="es-ES" sz="900" dirty="0" smtClean="0"/>
          </a:p>
          <a:p>
            <a:r>
              <a:rPr lang="en-US" sz="900" dirty="0" smtClean="0"/>
              <a:t> </a:t>
            </a:r>
            <a:endParaRPr lang="es-ES" sz="900" dirty="0" smtClean="0"/>
          </a:p>
          <a:p>
            <a:r>
              <a:rPr lang="en-US" sz="900" b="1" dirty="0" smtClean="0"/>
              <a:t>CREATE TRIGGER</a:t>
            </a:r>
            <a:r>
              <a:rPr lang="en-US" sz="900" dirty="0" smtClean="0"/>
              <a:t> </a:t>
            </a:r>
            <a:r>
              <a:rPr lang="en-US" sz="900" dirty="0" err="1" smtClean="0"/>
              <a:t>testref</a:t>
            </a:r>
            <a:r>
              <a:rPr lang="en-US" sz="900" dirty="0" smtClean="0"/>
              <a:t> </a:t>
            </a:r>
            <a:r>
              <a:rPr lang="en-US" sz="900" b="1" dirty="0" smtClean="0"/>
              <a:t>BEFORE INSERT ON</a:t>
            </a:r>
            <a:r>
              <a:rPr lang="en-US" sz="900" dirty="0" smtClean="0"/>
              <a:t> test1</a:t>
            </a:r>
            <a:r>
              <a:rPr lang="es-ES" sz="900" dirty="0" smtClean="0"/>
              <a:t> </a:t>
            </a:r>
            <a:r>
              <a:rPr lang="en-US" sz="900" dirty="0" smtClean="0"/>
              <a:t>  </a:t>
            </a:r>
            <a:r>
              <a:rPr lang="en-US" sz="900" b="1" dirty="0" smtClean="0"/>
              <a:t>FOR EACH ROW BEGIN</a:t>
            </a:r>
            <a:endParaRPr lang="es-ES" sz="900" dirty="0" smtClean="0"/>
          </a:p>
          <a:p>
            <a:r>
              <a:rPr lang="en-US" sz="900" dirty="0" smtClean="0"/>
              <a:t>    </a:t>
            </a:r>
            <a:r>
              <a:rPr lang="en-US" sz="900" b="1" dirty="0" smtClean="0"/>
              <a:t>INSERT INTO</a:t>
            </a:r>
            <a:r>
              <a:rPr lang="en-US" sz="900" dirty="0" smtClean="0"/>
              <a:t> test2 SET a2 = </a:t>
            </a:r>
            <a:r>
              <a:rPr lang="en-US" sz="900" b="1" dirty="0" smtClean="0"/>
              <a:t>NEW</a:t>
            </a:r>
            <a:r>
              <a:rPr lang="en-US" sz="900" dirty="0" smtClean="0"/>
              <a:t>.a1;</a:t>
            </a:r>
            <a:endParaRPr lang="es-ES" sz="900" dirty="0" smtClean="0"/>
          </a:p>
          <a:p>
            <a:r>
              <a:rPr lang="en-US" sz="900" dirty="0" smtClean="0"/>
              <a:t>    </a:t>
            </a:r>
            <a:r>
              <a:rPr lang="en-US" sz="900" b="1" dirty="0" smtClean="0"/>
              <a:t>DELETE FROM</a:t>
            </a:r>
            <a:r>
              <a:rPr lang="en-US" sz="900" dirty="0" smtClean="0"/>
              <a:t> test3 </a:t>
            </a:r>
            <a:r>
              <a:rPr lang="en-US" sz="900" b="1" dirty="0" smtClean="0"/>
              <a:t>WHERE</a:t>
            </a:r>
            <a:r>
              <a:rPr lang="en-US" sz="900" dirty="0" smtClean="0"/>
              <a:t> a3 = </a:t>
            </a:r>
            <a:r>
              <a:rPr lang="en-US" sz="900" b="1" dirty="0" smtClean="0"/>
              <a:t>NEW</a:t>
            </a:r>
            <a:r>
              <a:rPr lang="en-US" sz="900" dirty="0" smtClean="0"/>
              <a:t>.a1;  </a:t>
            </a:r>
            <a:endParaRPr lang="es-ES" sz="900" dirty="0" smtClean="0"/>
          </a:p>
          <a:p>
            <a:r>
              <a:rPr lang="en-US" sz="900" dirty="0" smtClean="0"/>
              <a:t>    </a:t>
            </a:r>
            <a:r>
              <a:rPr lang="en-US" sz="900" b="1" dirty="0" smtClean="0"/>
              <a:t>UPDATE</a:t>
            </a:r>
            <a:r>
              <a:rPr lang="en-US" sz="900" dirty="0" smtClean="0"/>
              <a:t> test4 </a:t>
            </a:r>
            <a:r>
              <a:rPr lang="en-US" sz="900" b="1" dirty="0" smtClean="0"/>
              <a:t>SET</a:t>
            </a:r>
            <a:r>
              <a:rPr lang="en-US" sz="900" dirty="0" smtClean="0"/>
              <a:t> b4 = b4 + 1 </a:t>
            </a:r>
            <a:r>
              <a:rPr lang="en-US" sz="900" b="1" dirty="0" smtClean="0"/>
              <a:t>WHERE</a:t>
            </a:r>
            <a:r>
              <a:rPr lang="en-US" sz="900" dirty="0" smtClean="0"/>
              <a:t> a4 = </a:t>
            </a:r>
            <a:r>
              <a:rPr lang="en-US" sz="900" b="1" dirty="0" smtClean="0"/>
              <a:t>NEW</a:t>
            </a:r>
            <a:r>
              <a:rPr lang="en-US" sz="900" dirty="0" smtClean="0"/>
              <a:t>.a1;</a:t>
            </a:r>
            <a:endParaRPr lang="es-ES" sz="900" dirty="0" smtClean="0"/>
          </a:p>
          <a:p>
            <a:r>
              <a:rPr lang="en-US" sz="900" dirty="0" smtClean="0"/>
              <a:t>  </a:t>
            </a:r>
            <a:r>
              <a:rPr lang="es-AR" sz="900" b="1" dirty="0" smtClean="0"/>
              <a:t>END</a:t>
            </a:r>
            <a:endParaRPr lang="es-ES" sz="900" dirty="0" smtClean="0"/>
          </a:p>
          <a:p>
            <a:r>
              <a:rPr lang="es-AR" sz="900" b="1" dirty="0" smtClean="0"/>
              <a:t>|</a:t>
            </a:r>
            <a:endParaRPr lang="es-ES" sz="900" dirty="0" smtClean="0"/>
          </a:p>
          <a:p>
            <a:r>
              <a:rPr lang="es-AR" sz="900" b="1" dirty="0" smtClean="0"/>
              <a:t> </a:t>
            </a:r>
            <a:endParaRPr lang="es-ES" sz="900" dirty="0" smtClean="0"/>
          </a:p>
          <a:p>
            <a:r>
              <a:rPr lang="es-AR" sz="900" b="1" dirty="0" smtClean="0"/>
              <a:t>DELIMITER</a:t>
            </a:r>
            <a:r>
              <a:rPr lang="es-AR" sz="900" dirty="0" smtClean="0"/>
              <a:t> ;</a:t>
            </a:r>
            <a:endParaRPr lang="es-ES" sz="900" dirty="0" smtClean="0"/>
          </a:p>
          <a:p>
            <a:pPr algn="ctr"/>
            <a:endParaRPr lang="es-AR" sz="1200" dirty="0" smtClean="0">
              <a:solidFill>
                <a:srgbClr val="C00000"/>
              </a:solidFill>
            </a:endParaRPr>
          </a:p>
          <a:p>
            <a:pPr algn="ctr"/>
            <a:endParaRPr lang="es-AR" sz="1200" dirty="0" smtClean="0"/>
          </a:p>
          <a:p>
            <a:pPr algn="ctr"/>
            <a:endParaRPr lang="es-AR" sz="1200" dirty="0" smtClean="0"/>
          </a:p>
          <a:p>
            <a:pPr algn="ctr"/>
            <a:endParaRPr lang="es-AR" sz="1200" dirty="0" smtClean="0">
              <a:solidFill>
                <a:schemeClr val="tx1">
                  <a:lumMod val="95000"/>
                  <a:lumOff val="5000"/>
                </a:schemeClr>
              </a:solidFill>
            </a:endParaRPr>
          </a:p>
          <a:p>
            <a:endParaRPr lang="es-AR" sz="1200" dirty="0" smtClean="0">
              <a:solidFill>
                <a:schemeClr val="tx1"/>
              </a:solidFill>
            </a:endParaRPr>
          </a:p>
          <a:p>
            <a:endParaRPr lang="es-AR" sz="1200" dirty="0" smtClean="0">
              <a:solidFill>
                <a:schemeClr val="tx1"/>
              </a:solidFill>
            </a:endParaRPr>
          </a:p>
          <a:p>
            <a:endParaRPr lang="es-AR" sz="1200" dirty="0" smtClean="0">
              <a:solidFill>
                <a:schemeClr val="tx1"/>
              </a:solidFill>
            </a:endParaRPr>
          </a:p>
          <a:p>
            <a:endParaRPr lang="es-AR" sz="1200" dirty="0">
              <a:solidFill>
                <a:schemeClr val="tx1"/>
              </a:solidFill>
            </a:endParaRPr>
          </a:p>
        </p:txBody>
      </p:sp>
      <p:pic>
        <p:nvPicPr>
          <p:cNvPr id="171010" name="Picture 2"/>
          <p:cNvPicPr>
            <a:picLocks noChangeAspect="1" noChangeArrowheads="1"/>
          </p:cNvPicPr>
          <p:nvPr/>
        </p:nvPicPr>
        <p:blipFill>
          <a:blip r:embed="rId4"/>
          <a:srcRect/>
          <a:stretch>
            <a:fillRect/>
          </a:stretch>
        </p:blipFill>
        <p:spPr bwMode="auto">
          <a:xfrm>
            <a:off x="1876028" y="2908851"/>
            <a:ext cx="6112262" cy="1603927"/>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err="1" smtClean="0"/>
              <a:t>Trigger</a:t>
            </a:r>
            <a:r>
              <a:rPr lang="es-AR" sz="2400" dirty="0" smtClean="0"/>
              <a:t> – Ejemplo 1 – Paso 4</a:t>
            </a:r>
            <a:endParaRPr sz="2400" dirty="0">
              <a:latin typeface="Raleway SemiBold"/>
              <a:ea typeface="Raleway SemiBold"/>
              <a:cs typeface="Raleway SemiBold"/>
              <a:sym typeface="Raleway SemiBold"/>
            </a:endParaRPr>
          </a:p>
        </p:txBody>
      </p:sp>
      <p:sp>
        <p:nvSpPr>
          <p:cNvPr id="85" name="Google Shape;85;p16"/>
          <p:cNvSpPr txBox="1"/>
          <p:nvPr/>
        </p:nvSpPr>
        <p:spPr>
          <a:xfrm>
            <a:off x="466929" y="1251626"/>
            <a:ext cx="8223114" cy="3644549"/>
          </a:xfrm>
          <a:prstGeom prst="rect">
            <a:avLst/>
          </a:prstGeom>
          <a:noFill/>
          <a:ln>
            <a:noFill/>
          </a:ln>
        </p:spPr>
        <p:txBody>
          <a:bodyPr spcFirstLastPara="1" wrap="square" lIns="0" tIns="0" rIns="0" bIns="0" anchor="t" anchorCtr="0">
            <a:noAutofit/>
          </a:bodyPr>
          <a:lstStyle/>
          <a:p>
            <a:r>
              <a:rPr lang="es-AR" sz="1200" dirty="0" smtClean="0"/>
              <a:t>Ingresamos datos en la tabla 1: </a:t>
            </a:r>
            <a:r>
              <a:rPr lang="en-US" sz="1200" dirty="0" smtClean="0"/>
              <a:t> </a:t>
            </a:r>
            <a:endParaRPr lang="es-ES" sz="1200" dirty="0" smtClean="0"/>
          </a:p>
          <a:p>
            <a:endParaRPr lang="es-MX" sz="900" dirty="0" smtClean="0"/>
          </a:p>
          <a:p>
            <a:endParaRPr lang="es-ES" sz="1200" dirty="0" smtClean="0"/>
          </a:p>
          <a:p>
            <a:r>
              <a:rPr lang="en-US" sz="1200" b="1" dirty="0" smtClean="0"/>
              <a:t>USE</a:t>
            </a:r>
            <a:r>
              <a:rPr lang="en-US" sz="1200" dirty="0" smtClean="0"/>
              <a:t> trigger1;</a:t>
            </a:r>
            <a:r>
              <a:rPr lang="es-ES" sz="1200" dirty="0" smtClean="0"/>
              <a:t> </a:t>
            </a:r>
            <a:r>
              <a:rPr lang="en-US" sz="1200" dirty="0" smtClean="0"/>
              <a:t> </a:t>
            </a:r>
            <a:endParaRPr lang="es-ES" sz="1200" dirty="0" smtClean="0"/>
          </a:p>
          <a:p>
            <a:r>
              <a:rPr lang="en-US" sz="1200" b="1" dirty="0" smtClean="0"/>
              <a:t>INSERT INTO</a:t>
            </a:r>
            <a:r>
              <a:rPr lang="en-US" sz="1200" dirty="0" smtClean="0"/>
              <a:t> `trigger1`.`test1` (`a1`) VALUES ('1'), ('3'), ('1'), ('7'), ('1'), ('8'), ('4'), ('4');</a:t>
            </a:r>
            <a:endParaRPr lang="es-ES" sz="1200" dirty="0" smtClean="0"/>
          </a:p>
          <a:p>
            <a:endParaRPr lang="es-AR" sz="1200" dirty="0" smtClean="0">
              <a:solidFill>
                <a:srgbClr val="C00000"/>
              </a:solidFill>
            </a:endParaRPr>
          </a:p>
          <a:p>
            <a:pPr algn="ctr"/>
            <a:endParaRPr lang="es-AR" sz="1200" dirty="0" smtClean="0"/>
          </a:p>
          <a:p>
            <a:pPr algn="ctr"/>
            <a:endParaRPr lang="es-AR" sz="1200" dirty="0" smtClean="0"/>
          </a:p>
          <a:p>
            <a:pPr algn="ctr"/>
            <a:endParaRPr lang="es-AR" sz="1200" dirty="0" smtClean="0">
              <a:solidFill>
                <a:schemeClr val="tx1">
                  <a:lumMod val="95000"/>
                  <a:lumOff val="5000"/>
                </a:schemeClr>
              </a:solidFill>
            </a:endParaRPr>
          </a:p>
          <a:p>
            <a:endParaRPr lang="es-AR" sz="1200" dirty="0" smtClean="0">
              <a:solidFill>
                <a:schemeClr val="tx1"/>
              </a:solidFill>
            </a:endParaRPr>
          </a:p>
          <a:p>
            <a:endParaRPr lang="es-AR" sz="1200" dirty="0" smtClean="0">
              <a:solidFill>
                <a:schemeClr val="tx1"/>
              </a:solidFill>
            </a:endParaRPr>
          </a:p>
          <a:p>
            <a:endParaRPr lang="es-AR" sz="1200" dirty="0" smtClean="0">
              <a:solidFill>
                <a:schemeClr val="tx1"/>
              </a:solidFill>
            </a:endParaRPr>
          </a:p>
          <a:p>
            <a:endParaRPr lang="es-AR" sz="1200" dirty="0">
              <a:solidFill>
                <a:schemeClr val="tx1"/>
              </a:solidFill>
            </a:endParaRPr>
          </a:p>
        </p:txBody>
      </p:sp>
      <p:pic>
        <p:nvPicPr>
          <p:cNvPr id="172034" name="Picture 2"/>
          <p:cNvPicPr>
            <a:picLocks noChangeAspect="1" noChangeArrowheads="1"/>
          </p:cNvPicPr>
          <p:nvPr/>
        </p:nvPicPr>
        <p:blipFill>
          <a:blip r:embed="rId4"/>
          <a:srcRect/>
          <a:stretch>
            <a:fillRect/>
          </a:stretch>
        </p:blipFill>
        <p:spPr bwMode="auto">
          <a:xfrm>
            <a:off x="1930264" y="2347607"/>
            <a:ext cx="5033431" cy="258107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Modelo relacional</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Fue introducido en junio de 1970 por E. F. </a:t>
            </a:r>
            <a:r>
              <a:rPr lang="es-AR" dirty="0" err="1" smtClean="0">
                <a:solidFill>
                  <a:srgbClr val="C00000"/>
                </a:solidFill>
              </a:rPr>
              <a:t>Codd</a:t>
            </a:r>
            <a:r>
              <a:rPr lang="es-AR" dirty="0" smtClean="0">
                <a:solidFill>
                  <a:srgbClr val="C00000"/>
                </a:solidFill>
              </a:rPr>
              <a:t> (de IBM).</a:t>
            </a:r>
          </a:p>
          <a:p>
            <a:pPr algn="ctr"/>
            <a:endParaRPr lang="es-AR" dirty="0" smtClean="0">
              <a:solidFill>
                <a:srgbClr val="C00000"/>
              </a:solidFill>
            </a:endParaRPr>
          </a:p>
          <a:p>
            <a:pPr algn="ctr"/>
            <a:r>
              <a:rPr lang="es-AR" dirty="0" smtClean="0">
                <a:solidFill>
                  <a:srgbClr val="C00000"/>
                </a:solidFill>
              </a:rPr>
              <a:t>Está basada en la lógica de predicados y en teoría de conjuntos:</a:t>
            </a:r>
          </a:p>
          <a:p>
            <a:pPr algn="ctr"/>
            <a:endParaRPr lang="es-AR" dirty="0" smtClean="0">
              <a:solidFill>
                <a:srgbClr val="C00000"/>
              </a:solidFill>
            </a:endParaRPr>
          </a:p>
          <a:p>
            <a:pPr lvl="1" algn="ctr"/>
            <a:r>
              <a:rPr lang="es-AR" dirty="0" smtClean="0">
                <a:solidFill>
                  <a:srgbClr val="C00000"/>
                </a:solidFill>
              </a:rPr>
              <a:t>Lógica de predicados: </a:t>
            </a:r>
            <a:r>
              <a:rPr lang="es-AR" dirty="0" smtClean="0"/>
              <a:t>es una estructura en la cual la aseveración de un hecho puede ser verdadera o falsa.</a:t>
            </a:r>
          </a:p>
          <a:p>
            <a:pPr lvl="1" algn="ctr"/>
            <a:endParaRPr lang="es-AR" dirty="0" smtClean="0"/>
          </a:p>
          <a:p>
            <a:pPr lvl="1" algn="ctr"/>
            <a:r>
              <a:rPr lang="es-AR" dirty="0" smtClean="0">
                <a:solidFill>
                  <a:srgbClr val="C00000"/>
                </a:solidFill>
              </a:rPr>
              <a:t>La teoría de conjuntos: </a:t>
            </a:r>
            <a:r>
              <a:rPr lang="es-AR" dirty="0" smtClean="0"/>
              <a:t>es una ciencia matemática que se refiere a conjuntos y se usa como la base de la manipulación de datos en el modelo relacional</a:t>
            </a:r>
          </a:p>
          <a:p>
            <a:pPr lvl="1" algn="ctr"/>
            <a:endParaRPr lang="es-AR" dirty="0" smtClean="0"/>
          </a:p>
          <a:p>
            <a:pPr algn="ctr"/>
            <a:endParaRPr lang="es-AR" dirty="0" smtClean="0">
              <a:solidFill>
                <a:srgbClr val="C00000"/>
              </a:solidFill>
            </a:endParaRPr>
          </a:p>
          <a:p>
            <a:pPr algn="ctr"/>
            <a:endParaRPr lang="es-AR" dirty="0" smtClean="0">
              <a:solidFill>
                <a:srgbClr val="C00000"/>
              </a:solidFill>
            </a:endParaRP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4859325"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Modelo relacional</a:t>
            </a:r>
            <a:endParaRPr sz="2400" dirty="0">
              <a:latin typeface="Raleway SemiBold"/>
              <a:ea typeface="Raleway SemiBold"/>
              <a:cs typeface="Raleway SemiBold"/>
              <a:sym typeface="Raleway SemiBold"/>
            </a:endParaRPr>
          </a:p>
        </p:txBody>
      </p:sp>
      <p:sp>
        <p:nvSpPr>
          <p:cNvPr id="85" name="Google Shape;85;p16"/>
          <p:cNvSpPr txBox="1"/>
          <p:nvPr/>
        </p:nvSpPr>
        <p:spPr>
          <a:xfrm>
            <a:off x="1169999" y="1653175"/>
            <a:ext cx="6645263" cy="3243000"/>
          </a:xfrm>
          <a:prstGeom prst="rect">
            <a:avLst/>
          </a:prstGeom>
          <a:noFill/>
          <a:ln>
            <a:noFill/>
          </a:ln>
        </p:spPr>
        <p:txBody>
          <a:bodyPr spcFirstLastPara="1" wrap="square" lIns="0" tIns="0" rIns="0" bIns="0" anchor="t" anchorCtr="0">
            <a:noAutofit/>
          </a:bodyPr>
          <a:lstStyle/>
          <a:p>
            <a:pPr algn="ctr"/>
            <a:r>
              <a:rPr lang="es-AR" dirty="0" smtClean="0">
                <a:solidFill>
                  <a:srgbClr val="C00000"/>
                </a:solidFill>
              </a:rPr>
              <a:t>Se puede pensar al modelo relacional como registros relacionados que se guardan en tablas independientes.</a:t>
            </a:r>
          </a:p>
          <a:p>
            <a:pPr algn="ctr"/>
            <a:endParaRPr lang="es-AR" dirty="0" smtClean="0"/>
          </a:p>
          <a:p>
            <a:pPr algn="ctr"/>
            <a:endParaRPr lang="es-AR" dirty="0" smtClean="0"/>
          </a:p>
          <a:p>
            <a:pPr algn="ctr"/>
            <a:endParaRPr lang="es-AR" dirty="0" smtClean="0">
              <a:solidFill>
                <a:schemeClr val="tx1">
                  <a:lumMod val="95000"/>
                  <a:lumOff val="5000"/>
                </a:schemeClr>
              </a:solidFill>
            </a:endParaRPr>
          </a:p>
          <a:p>
            <a:endParaRPr lang="es-AR" dirty="0" smtClean="0">
              <a:solidFill>
                <a:schemeClr val="tx1"/>
              </a:solidFill>
            </a:endParaRPr>
          </a:p>
          <a:p>
            <a:endParaRPr lang="es-AR" dirty="0" smtClean="0">
              <a:solidFill>
                <a:schemeClr val="tx1"/>
              </a:solidFill>
            </a:endParaRPr>
          </a:p>
          <a:p>
            <a:endParaRPr lang="es-AR" dirty="0" smtClean="0">
              <a:solidFill>
                <a:schemeClr val="tx1"/>
              </a:solidFill>
            </a:endParaRPr>
          </a:p>
          <a:p>
            <a:endParaRPr lang="es-AR" dirty="0">
              <a:solidFill>
                <a:schemeClr val="tx1"/>
              </a:solidFill>
            </a:endParaRPr>
          </a:p>
        </p:txBody>
      </p:sp>
      <p:graphicFrame>
        <p:nvGraphicFramePr>
          <p:cNvPr id="7" name="6 Tabla"/>
          <p:cNvGraphicFramePr>
            <a:graphicFrameLocks noGrp="1"/>
          </p:cNvGraphicFramePr>
          <p:nvPr/>
        </p:nvGraphicFramePr>
        <p:xfrm>
          <a:off x="573881" y="2632868"/>
          <a:ext cx="4464496" cy="1368152"/>
        </p:xfrm>
        <a:graphic>
          <a:graphicData uri="http://schemas.openxmlformats.org/drawingml/2006/table">
            <a:tbl>
              <a:tblPr/>
              <a:tblGrid>
                <a:gridCol w="1059821"/>
                <a:gridCol w="1059821"/>
                <a:gridCol w="1059821"/>
                <a:gridCol w="1285033"/>
              </a:tblGrid>
              <a:tr h="342038">
                <a:tc gridSpan="4">
                  <a:txBody>
                    <a:bodyPr/>
                    <a:lstStyle/>
                    <a:p>
                      <a:pPr algn="ctr" fontAlgn="b"/>
                      <a:r>
                        <a:rPr lang="es-AR" sz="1600" b="0" i="0" u="none" strike="noStrike" dirty="0">
                          <a:solidFill>
                            <a:srgbClr val="C00000"/>
                          </a:solidFill>
                          <a:latin typeface="Calibri"/>
                        </a:rPr>
                        <a:t>DATOS PERSONALES EMPLEADO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342038">
                <a:tc>
                  <a:txBody>
                    <a:bodyPr/>
                    <a:lstStyle/>
                    <a:p>
                      <a:pPr algn="ctr" fontAlgn="b"/>
                      <a:r>
                        <a:rPr lang="es-AR" sz="1600" b="0" i="0" u="none" strike="noStrike">
                          <a:solidFill>
                            <a:srgbClr val="C00000"/>
                          </a:solidFill>
                          <a:latin typeface="Calibri"/>
                        </a:rPr>
                        <a:t>N° LEGAJO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rgbClr val="C000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rgbClr val="C000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s-AR" sz="1600" b="0" i="0" u="none" strike="noStrike" dirty="0">
                          <a:solidFill>
                            <a:srgbClr val="C00000"/>
                          </a:solidFill>
                          <a:latin typeface="Calibri"/>
                        </a:rPr>
                        <a:t>DIRECCIÓN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42038">
                <a:tc>
                  <a:txBody>
                    <a:bodyPr/>
                    <a:lstStyle/>
                    <a:p>
                      <a:pPr algn="ctr" fontAlgn="b"/>
                      <a:r>
                        <a:rPr lang="es-AR" sz="16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err="1">
                          <a:solidFill>
                            <a:srgbClr val="000000"/>
                          </a:solidFill>
                          <a:latin typeface="Calibri"/>
                        </a:rPr>
                        <a:t>Peréz</a:t>
                      </a:r>
                      <a:endParaRPr lang="es-AR"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Rivadavia 2314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038">
                <a:tc>
                  <a:txBody>
                    <a:bodyPr/>
                    <a:lstStyle/>
                    <a:p>
                      <a:pPr algn="ctr" fontAlgn="b"/>
                      <a:r>
                        <a:rPr lang="es-AR" sz="16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err="1">
                          <a:solidFill>
                            <a:srgbClr val="000000"/>
                          </a:solidFill>
                          <a:latin typeface="Calibri"/>
                        </a:rPr>
                        <a:t>Gimenez</a:t>
                      </a:r>
                      <a:endParaRPr lang="es-AR"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Medrano 675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7 Rectángulo"/>
          <p:cNvSpPr/>
          <p:nvPr/>
        </p:nvSpPr>
        <p:spPr>
          <a:xfrm>
            <a:off x="5616130" y="2458250"/>
            <a:ext cx="1800200" cy="198884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2400" dirty="0" smtClean="0">
                <a:solidFill>
                  <a:schemeClr val="tx1"/>
                </a:solidFill>
              </a:rPr>
              <a:t>Tabla</a:t>
            </a:r>
          </a:p>
        </p:txBody>
      </p:sp>
      <p:cxnSp>
        <p:nvCxnSpPr>
          <p:cNvPr id="9" name="8 Conector recto de flecha"/>
          <p:cNvCxnSpPr/>
          <p:nvPr/>
        </p:nvCxnSpPr>
        <p:spPr>
          <a:xfrm flipH="1">
            <a:off x="5040066" y="2674274"/>
            <a:ext cx="576064" cy="720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idx="4294967295"/>
          </p:nvPr>
        </p:nvSpPr>
        <p:spPr>
          <a:xfrm>
            <a:off x="4529250" y="316363"/>
            <a:ext cx="2787000" cy="128700"/>
          </a:xfrm>
          <a:prstGeom prst="rect">
            <a:avLst/>
          </a:prstGeom>
          <a:noFill/>
        </p:spPr>
        <p:txBody>
          <a:bodyPr spcFirstLastPara="1" wrap="square" lIns="0" tIns="0" rIns="0" bIns="0" anchor="t" anchorCtr="0">
            <a:noAutofit/>
          </a:bodyPr>
          <a:lstStyle/>
          <a:p>
            <a:pPr marL="0" lvl="0" indent="0" algn="r" rtl="0">
              <a:lnSpc>
                <a:spcPct val="90000"/>
              </a:lnSpc>
              <a:spcBef>
                <a:spcPts val="0"/>
              </a:spcBef>
              <a:spcAft>
                <a:spcPts val="0"/>
              </a:spcAft>
              <a:buNone/>
            </a:pPr>
            <a:r>
              <a:rPr lang="es" sz="700">
                <a:solidFill>
                  <a:srgbClr val="556271"/>
                </a:solidFill>
                <a:latin typeface="Raleway Medium"/>
                <a:ea typeface="Raleway Medium"/>
                <a:cs typeface="Raleway Medium"/>
                <a:sym typeface="Raleway Medium"/>
              </a:rPr>
              <a:t>Curso o materia  / Módulo / Unidad  / Título de la presentación </a:t>
            </a:r>
            <a:endParaRPr sz="700">
              <a:solidFill>
                <a:srgbClr val="556271"/>
              </a:solidFill>
              <a:latin typeface="Raleway Medium"/>
              <a:ea typeface="Raleway Medium"/>
              <a:cs typeface="Raleway Medium"/>
              <a:sym typeface="Raleway Medium"/>
            </a:endParaRPr>
          </a:p>
        </p:txBody>
      </p:sp>
      <p:cxnSp>
        <p:nvCxnSpPr>
          <p:cNvPr id="82" name="Google Shape;82;p16"/>
          <p:cNvCxnSpPr/>
          <p:nvPr/>
        </p:nvCxnSpPr>
        <p:spPr>
          <a:xfrm flipH="1">
            <a:off x="7445238" y="242563"/>
            <a:ext cx="133500" cy="276300"/>
          </a:xfrm>
          <a:prstGeom prst="straightConnector1">
            <a:avLst/>
          </a:prstGeom>
          <a:noFill/>
          <a:ln w="9525" cap="flat" cmpd="sng">
            <a:solidFill>
              <a:srgbClr val="BC182C"/>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707775" y="208488"/>
            <a:ext cx="1161975" cy="344450"/>
          </a:xfrm>
          <a:prstGeom prst="rect">
            <a:avLst/>
          </a:prstGeom>
          <a:noFill/>
          <a:ln>
            <a:noFill/>
          </a:ln>
        </p:spPr>
      </p:pic>
      <p:sp>
        <p:nvSpPr>
          <p:cNvPr id="84" name="Google Shape;84;p16"/>
          <p:cNvSpPr txBox="1"/>
          <p:nvPr/>
        </p:nvSpPr>
        <p:spPr>
          <a:xfrm>
            <a:off x="1169999" y="809625"/>
            <a:ext cx="6618614" cy="757800"/>
          </a:xfrm>
          <a:prstGeom prst="rect">
            <a:avLst/>
          </a:prstGeom>
          <a:noFill/>
          <a:ln>
            <a:noFill/>
          </a:ln>
        </p:spPr>
        <p:txBody>
          <a:bodyPr spcFirstLastPara="1" wrap="square" lIns="0" tIns="0" rIns="0" bIns="0" anchor="t" anchorCtr="0">
            <a:noAutofit/>
          </a:bodyPr>
          <a:lstStyle/>
          <a:p>
            <a:pPr lvl="0">
              <a:lnSpc>
                <a:spcPct val="90000"/>
              </a:lnSpc>
            </a:pPr>
            <a:r>
              <a:rPr lang="es-AR" sz="2400" dirty="0" smtClean="0"/>
              <a:t>Características de las tablas relacionales</a:t>
            </a:r>
            <a:endParaRPr sz="2400" dirty="0">
              <a:latin typeface="Raleway SemiBold"/>
              <a:ea typeface="Raleway SemiBold"/>
              <a:cs typeface="Raleway SemiBold"/>
              <a:sym typeface="Raleway SemiBold"/>
            </a:endParaRPr>
          </a:p>
        </p:txBody>
      </p:sp>
      <p:graphicFrame>
        <p:nvGraphicFramePr>
          <p:cNvPr id="10" name="9 Tabla"/>
          <p:cNvGraphicFramePr>
            <a:graphicFrameLocks noGrp="1"/>
          </p:cNvGraphicFramePr>
          <p:nvPr/>
        </p:nvGraphicFramePr>
        <p:xfrm>
          <a:off x="2053736" y="1908126"/>
          <a:ext cx="4032449" cy="1739343"/>
        </p:xfrm>
        <a:graphic>
          <a:graphicData uri="http://schemas.openxmlformats.org/drawingml/2006/table">
            <a:tbl>
              <a:tblPr/>
              <a:tblGrid>
                <a:gridCol w="957258"/>
                <a:gridCol w="957258"/>
                <a:gridCol w="957258"/>
                <a:gridCol w="1160675"/>
              </a:tblGrid>
              <a:tr h="414046">
                <a:tc gridSpan="4">
                  <a:txBody>
                    <a:bodyPr/>
                    <a:lstStyle/>
                    <a:p>
                      <a:pPr algn="ctr" fontAlgn="b"/>
                      <a:r>
                        <a:rPr lang="es-AR" sz="1600" b="0" i="0" u="none" strike="noStrike" dirty="0">
                          <a:solidFill>
                            <a:srgbClr val="FFFF00"/>
                          </a:solidFill>
                          <a:latin typeface="Calibri"/>
                        </a:rPr>
                        <a:t>DATOS PERSONALES EMPLEADO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s-AR"/>
                    </a:p>
                  </a:txBody>
                  <a:tcPr/>
                </a:tc>
                <a:tc hMerge="1">
                  <a:txBody>
                    <a:bodyPr/>
                    <a:lstStyle/>
                    <a:p>
                      <a:endParaRPr lang="es-AR"/>
                    </a:p>
                  </a:txBody>
                  <a:tcPr/>
                </a:tc>
                <a:tc hMerge="1">
                  <a:txBody>
                    <a:bodyPr/>
                    <a:lstStyle/>
                    <a:p>
                      <a:endParaRPr lang="es-AR"/>
                    </a:p>
                  </a:txBody>
                  <a:tcPr/>
                </a:tc>
              </a:tr>
              <a:tr h="414046">
                <a:tc>
                  <a:txBody>
                    <a:bodyPr/>
                    <a:lstStyle/>
                    <a:p>
                      <a:pPr algn="ctr" fontAlgn="b"/>
                      <a:r>
                        <a:rPr lang="es-AR" sz="1600" b="0" i="0" u="none" strike="noStrike">
                          <a:solidFill>
                            <a:srgbClr val="FFFF00"/>
                          </a:solidFill>
                          <a:latin typeface="Calibri"/>
                        </a:rPr>
                        <a:t>N° LEGAJO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APELLIDO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ctr" fontAlgn="b"/>
                      <a:r>
                        <a:rPr lang="es-AR" sz="1600" b="0" i="0" u="none" strike="noStrike">
                          <a:solidFill>
                            <a:srgbClr val="FFFF00"/>
                          </a:solidFill>
                          <a:latin typeface="Calibri"/>
                        </a:rPr>
                        <a:t>DIRECCIÓN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r>
              <a:tr h="414046">
                <a:tc>
                  <a:txBody>
                    <a:bodyPr/>
                    <a:lstStyle/>
                    <a:p>
                      <a:pPr algn="ctr" fontAlgn="b"/>
                      <a:r>
                        <a:rPr lang="es-AR" sz="16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Juan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Peréz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Rivadavia 2314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4046">
                <a:tc>
                  <a:txBody>
                    <a:bodyPr/>
                    <a:lstStyle/>
                    <a:p>
                      <a:pPr algn="ctr" fontAlgn="b"/>
                      <a:r>
                        <a:rPr lang="es-AR" sz="1600" b="0" i="0" u="none" strike="noStrike" dirty="0">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Josefa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a:solidFill>
                            <a:srgbClr val="000000"/>
                          </a:solidFill>
                          <a:latin typeface="Calibri"/>
                        </a:rPr>
                        <a:t>Gimenez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600" b="0" i="0" u="none" strike="noStrike" dirty="0">
                          <a:solidFill>
                            <a:srgbClr val="000000"/>
                          </a:solidFill>
                          <a:latin typeface="Calibri"/>
                        </a:rPr>
                        <a:t>Medrano 675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11" name="10 Rectángulo redondeado"/>
          <p:cNvSpPr/>
          <p:nvPr/>
        </p:nvSpPr>
        <p:spPr>
          <a:xfrm>
            <a:off x="2202893" y="1198097"/>
            <a:ext cx="2520280" cy="6307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solidFill>
                  <a:schemeClr val="tx1"/>
                </a:solidFill>
              </a:rPr>
              <a:t>Es una estructura bidimensional de </a:t>
            </a:r>
            <a:r>
              <a:rPr lang="es-AR" dirty="0" smtClean="0">
                <a:solidFill>
                  <a:srgbClr val="C00000"/>
                </a:solidFill>
              </a:rPr>
              <a:t>filas</a:t>
            </a:r>
            <a:r>
              <a:rPr lang="es-AR" dirty="0" smtClean="0">
                <a:solidFill>
                  <a:srgbClr val="FFFF00"/>
                </a:solidFill>
              </a:rPr>
              <a:t> </a:t>
            </a:r>
            <a:r>
              <a:rPr lang="es-AR" dirty="0" smtClean="0">
                <a:solidFill>
                  <a:schemeClr val="tx1"/>
                </a:solidFill>
              </a:rPr>
              <a:t>y</a:t>
            </a:r>
            <a:r>
              <a:rPr lang="es-AR" dirty="0" smtClean="0">
                <a:solidFill>
                  <a:srgbClr val="FFFF00"/>
                </a:solidFill>
              </a:rPr>
              <a:t> </a:t>
            </a:r>
            <a:r>
              <a:rPr lang="es-AR" dirty="0" smtClean="0">
                <a:solidFill>
                  <a:srgbClr val="C00000"/>
                </a:solidFill>
              </a:rPr>
              <a:t>columnas</a:t>
            </a:r>
            <a:endParaRPr lang="es-AR" dirty="0">
              <a:solidFill>
                <a:srgbClr val="C00000"/>
              </a:solidFill>
            </a:endParaRPr>
          </a:p>
        </p:txBody>
      </p:sp>
      <p:sp>
        <p:nvSpPr>
          <p:cNvPr id="12" name="11 Rectángulo redondeado"/>
          <p:cNvSpPr/>
          <p:nvPr/>
        </p:nvSpPr>
        <p:spPr>
          <a:xfrm>
            <a:off x="0" y="1679643"/>
            <a:ext cx="1944216" cy="65717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solidFill>
                  <a:schemeClr val="tx1"/>
                </a:solidFill>
              </a:rPr>
              <a:t>Cada renglón (fila) representa una ocurrencia única.</a:t>
            </a:r>
            <a:endParaRPr lang="es-AR" dirty="0">
              <a:solidFill>
                <a:schemeClr val="tx1"/>
              </a:solidFill>
            </a:endParaRPr>
          </a:p>
        </p:txBody>
      </p:sp>
      <p:cxnSp>
        <p:nvCxnSpPr>
          <p:cNvPr id="13" name="12 Conector recto de flecha"/>
          <p:cNvCxnSpPr>
            <a:stCxn id="12" idx="2"/>
          </p:cNvCxnSpPr>
          <p:nvPr/>
        </p:nvCxnSpPr>
        <p:spPr>
          <a:xfrm>
            <a:off x="972108" y="2336815"/>
            <a:ext cx="1051245" cy="698215"/>
          </a:xfrm>
          <a:prstGeom prst="straightConnector1">
            <a:avLst/>
          </a:prstGeom>
          <a:ln>
            <a:solidFill>
              <a:srgbClr val="C00000"/>
            </a:solidFill>
            <a:tailEnd type="arrow"/>
          </a:ln>
        </p:spPr>
        <p:style>
          <a:lnRef idx="3">
            <a:schemeClr val="accent5"/>
          </a:lnRef>
          <a:fillRef idx="0">
            <a:schemeClr val="accent5"/>
          </a:fillRef>
          <a:effectRef idx="2">
            <a:schemeClr val="accent5"/>
          </a:effectRef>
          <a:fontRef idx="minor">
            <a:schemeClr val="tx1"/>
          </a:fontRef>
        </p:style>
      </p:cxnSp>
      <p:sp>
        <p:nvSpPr>
          <p:cNvPr id="20" name="19 Rectángulo redondeado"/>
          <p:cNvSpPr/>
          <p:nvPr/>
        </p:nvSpPr>
        <p:spPr>
          <a:xfrm>
            <a:off x="6295489" y="1145543"/>
            <a:ext cx="2520280" cy="86409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solidFill>
                  <a:schemeClr val="tx1"/>
                </a:solidFill>
              </a:rPr>
              <a:t> Cada columna representa un </a:t>
            </a:r>
            <a:r>
              <a:rPr lang="es-AR" dirty="0" smtClean="0">
                <a:solidFill>
                  <a:srgbClr val="C00000"/>
                </a:solidFill>
              </a:rPr>
              <a:t>atributo</a:t>
            </a:r>
            <a:r>
              <a:rPr lang="es-AR" dirty="0" smtClean="0">
                <a:solidFill>
                  <a:schemeClr val="tx1"/>
                </a:solidFill>
              </a:rPr>
              <a:t>  diferente</a:t>
            </a:r>
            <a:endParaRPr lang="es-AR" dirty="0">
              <a:solidFill>
                <a:schemeClr val="tx1"/>
              </a:solidFill>
            </a:endParaRPr>
          </a:p>
        </p:txBody>
      </p:sp>
      <p:cxnSp>
        <p:nvCxnSpPr>
          <p:cNvPr id="21" name="20 Conector recto de flecha"/>
          <p:cNvCxnSpPr>
            <a:stCxn id="20" idx="1"/>
          </p:cNvCxnSpPr>
          <p:nvPr/>
        </p:nvCxnSpPr>
        <p:spPr>
          <a:xfrm flipH="1">
            <a:off x="6024664" y="1577591"/>
            <a:ext cx="270825" cy="1172094"/>
          </a:xfrm>
          <a:prstGeom prst="straightConnector1">
            <a:avLst/>
          </a:prstGeom>
          <a:ln>
            <a:solidFill>
              <a:srgbClr val="C00000"/>
            </a:solidFill>
            <a:tailEnd type="arrow"/>
          </a:ln>
        </p:spPr>
        <p:style>
          <a:lnRef idx="3">
            <a:schemeClr val="accent5"/>
          </a:lnRef>
          <a:fillRef idx="0">
            <a:schemeClr val="accent5"/>
          </a:fillRef>
          <a:effectRef idx="2">
            <a:schemeClr val="accent5"/>
          </a:effectRef>
          <a:fontRef idx="minor">
            <a:schemeClr val="tx1"/>
          </a:fontRef>
        </p:style>
      </p:cxnSp>
      <p:sp>
        <p:nvSpPr>
          <p:cNvPr id="22" name="21 Rectángulo redondeado"/>
          <p:cNvSpPr/>
          <p:nvPr/>
        </p:nvSpPr>
        <p:spPr>
          <a:xfrm>
            <a:off x="6591966" y="4205896"/>
            <a:ext cx="2448272" cy="8135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solidFill>
                  <a:schemeClr val="tx1"/>
                </a:solidFill>
              </a:rPr>
              <a:t>Todos los valores de una columna deben tener el mismo formato</a:t>
            </a:r>
            <a:endParaRPr lang="es-AR" dirty="0">
              <a:solidFill>
                <a:schemeClr val="tx1"/>
              </a:solidFill>
            </a:endParaRPr>
          </a:p>
        </p:txBody>
      </p:sp>
      <p:cxnSp>
        <p:nvCxnSpPr>
          <p:cNvPr id="23" name="22 Conector recto de flecha"/>
          <p:cNvCxnSpPr>
            <a:stCxn id="22" idx="1"/>
          </p:cNvCxnSpPr>
          <p:nvPr/>
        </p:nvCxnSpPr>
        <p:spPr>
          <a:xfrm flipH="1" flipV="1">
            <a:off x="6005209" y="3715966"/>
            <a:ext cx="586757" cy="896718"/>
          </a:xfrm>
          <a:prstGeom prst="straightConnector1">
            <a:avLst/>
          </a:prstGeom>
          <a:ln>
            <a:solidFill>
              <a:srgbClr val="C00000"/>
            </a:solidFill>
            <a:tailEnd type="arrow"/>
          </a:ln>
        </p:spPr>
        <p:style>
          <a:lnRef idx="3">
            <a:schemeClr val="accent5"/>
          </a:lnRef>
          <a:fillRef idx="0">
            <a:schemeClr val="accent5"/>
          </a:fillRef>
          <a:effectRef idx="2">
            <a:schemeClr val="accent5"/>
          </a:effectRef>
          <a:fontRef idx="minor">
            <a:schemeClr val="tx1"/>
          </a:fontRef>
        </p:style>
      </p:cxnSp>
      <p:sp>
        <p:nvSpPr>
          <p:cNvPr id="24" name="23 Rectángulo redondeado"/>
          <p:cNvSpPr/>
          <p:nvPr/>
        </p:nvSpPr>
        <p:spPr>
          <a:xfrm>
            <a:off x="6611422" y="3330613"/>
            <a:ext cx="2448272" cy="800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solidFill>
                  <a:schemeClr val="tx1"/>
                </a:solidFill>
              </a:rPr>
              <a:t> Cada intersección de filas y columnas representa un único valor</a:t>
            </a:r>
            <a:endParaRPr lang="es-AR" dirty="0">
              <a:solidFill>
                <a:schemeClr val="tx1"/>
              </a:solidFill>
            </a:endParaRPr>
          </a:p>
        </p:txBody>
      </p:sp>
      <p:cxnSp>
        <p:nvCxnSpPr>
          <p:cNvPr id="25" name="24 Conector recto de flecha"/>
          <p:cNvCxnSpPr>
            <a:stCxn id="24" idx="1"/>
          </p:cNvCxnSpPr>
          <p:nvPr/>
        </p:nvCxnSpPr>
        <p:spPr>
          <a:xfrm flipH="1" flipV="1">
            <a:off x="6154366" y="3625175"/>
            <a:ext cx="457056" cy="105638"/>
          </a:xfrm>
          <a:prstGeom prst="straightConnector1">
            <a:avLst/>
          </a:prstGeom>
          <a:ln>
            <a:solidFill>
              <a:srgbClr val="C00000"/>
            </a:solidFill>
            <a:tailEnd type="arrow"/>
          </a:ln>
        </p:spPr>
        <p:style>
          <a:lnRef idx="3">
            <a:schemeClr val="accent5"/>
          </a:lnRef>
          <a:fillRef idx="0">
            <a:schemeClr val="accent5"/>
          </a:fillRef>
          <a:effectRef idx="2">
            <a:schemeClr val="accent5"/>
          </a:effectRef>
          <a:fontRef idx="minor">
            <a:schemeClr val="tx1"/>
          </a:fontRef>
        </p:style>
      </p:cxnSp>
      <p:sp>
        <p:nvSpPr>
          <p:cNvPr id="26" name="25 Rectángulo redondeado"/>
          <p:cNvSpPr/>
          <p:nvPr/>
        </p:nvSpPr>
        <p:spPr>
          <a:xfrm>
            <a:off x="0" y="3106366"/>
            <a:ext cx="1762539" cy="177706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solidFill>
                  <a:schemeClr val="tx1"/>
                </a:solidFill>
              </a:rPr>
              <a:t>  Cada tabla debe tener una llave primaria (PK). La cual es un atributo que identifica de manera única cada renglón</a:t>
            </a:r>
            <a:endParaRPr lang="es-AR" dirty="0">
              <a:solidFill>
                <a:schemeClr val="tx1"/>
              </a:solidFill>
            </a:endParaRPr>
          </a:p>
        </p:txBody>
      </p:sp>
      <p:cxnSp>
        <p:nvCxnSpPr>
          <p:cNvPr id="27" name="26 Conector recto de flecha"/>
          <p:cNvCxnSpPr>
            <a:stCxn id="26" idx="3"/>
          </p:cNvCxnSpPr>
          <p:nvPr/>
        </p:nvCxnSpPr>
        <p:spPr>
          <a:xfrm flipV="1">
            <a:off x="1762539" y="3412436"/>
            <a:ext cx="298174" cy="582460"/>
          </a:xfrm>
          <a:prstGeom prst="straightConnector1">
            <a:avLst/>
          </a:prstGeom>
          <a:ln>
            <a:solidFill>
              <a:srgbClr val="C00000"/>
            </a:solidFill>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2753</TotalTime>
  <Words>5821</Words>
  <Application>Microsoft Office PowerPoint</Application>
  <PresentationFormat>Presentación en pantalla (16:9)</PresentationFormat>
  <Paragraphs>2134</Paragraphs>
  <Slides>64</Slides>
  <Notes>64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64</vt:i4>
      </vt:variant>
    </vt:vector>
  </HeadingPairs>
  <TitlesOfParts>
    <vt:vector size="71" baseType="lpstr">
      <vt:lpstr>Arial</vt:lpstr>
      <vt:lpstr>Raleway</vt:lpstr>
      <vt:lpstr>Raleway Medium</vt:lpstr>
      <vt:lpstr>Raleway SemiBold</vt:lpstr>
      <vt:lpstr>Calibri</vt:lpstr>
      <vt:lpstr>Times New Roman</vt:lpstr>
      <vt:lpstr>Simple Light</vt:lpstr>
      <vt:lpstr>Bases de datos</vt:lpstr>
      <vt:lpstr>Bases de datos</vt:lpstr>
      <vt:lpstr>Diapositiva 3</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lpstr>Curso o materia  / Módulo / Unidad  / Título de la presentación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cp:lastModifiedBy>PC</cp:lastModifiedBy>
  <cp:revision>110</cp:revision>
  <dcterms:modified xsi:type="dcterms:W3CDTF">2022-04-14T12:20:57Z</dcterms:modified>
</cp:coreProperties>
</file>