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9" r:id="rId3"/>
    <p:sldId id="257" r:id="rId4"/>
    <p:sldId id="267" r:id="rId5"/>
    <p:sldId id="268" r:id="rId6"/>
    <p:sldId id="258" r:id="rId7"/>
    <p:sldId id="269" r:id="rId8"/>
    <p:sldId id="271" r:id="rId9"/>
    <p:sldId id="260" r:id="rId10"/>
    <p:sldId id="272" r:id="rId11"/>
    <p:sldId id="273" r:id="rId12"/>
    <p:sldId id="261" r:id="rId13"/>
    <p:sldId id="264" r:id="rId14"/>
    <p:sldId id="274" r:id="rId15"/>
    <p:sldId id="263" r:id="rId16"/>
    <p:sldId id="262" r:id="rId17"/>
    <p:sldId id="266" r:id="rId18"/>
    <p:sldId id="26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40B"/>
    <a:srgbClr val="FFFF99"/>
    <a:srgbClr val="146616"/>
    <a:srgbClr val="081A08"/>
    <a:srgbClr val="01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9789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137EA-5538-429E-9E3E-89F29BC0CDEC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0166B-3116-4E9A-A94A-FC76EB9A7D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1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ter cobertura</a:t>
            </a:r>
            <a:r>
              <a:rPr lang="pt-BR" baseline="0" dirty="0" smtClean="0"/>
              <a:t> de código em um ambiente altamente dependente da </a:t>
            </a:r>
            <a:r>
              <a:rPr lang="pt-BR" baseline="0" dirty="0" err="1" smtClean="0"/>
              <a:t>Esri</a:t>
            </a:r>
            <a:r>
              <a:rPr lang="pt-BR" baseline="0" dirty="0" smtClean="0"/>
              <a:t>?</a:t>
            </a:r>
          </a:p>
          <a:p>
            <a:endParaRPr lang="pt-BR" baseline="0" dirty="0" smtClean="0"/>
          </a:p>
          <a:p>
            <a:r>
              <a:rPr lang="pt-BR" dirty="0" smtClean="0"/>
              <a:t>As vezes o </a:t>
            </a:r>
            <a:r>
              <a:rPr lang="pt-BR" dirty="0" err="1" smtClean="0"/>
              <a:t>burn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down</a:t>
            </a:r>
            <a:r>
              <a:rPr lang="pt-BR" baseline="0" dirty="0" smtClean="0"/>
              <a:t> está lá em baixo (entrega da </a:t>
            </a:r>
            <a:r>
              <a:rPr lang="pt-BR" baseline="0" dirty="0" err="1" smtClean="0"/>
              <a:t>sprint</a:t>
            </a:r>
            <a:r>
              <a:rPr lang="pt-BR" baseline="0" dirty="0" smtClean="0"/>
              <a:t>) mas o nível de tensão (</a:t>
            </a:r>
            <a:r>
              <a:rPr lang="pt-BR" baseline="0" dirty="0" err="1" smtClean="0"/>
              <a:t>burnout</a:t>
            </a:r>
            <a:r>
              <a:rPr lang="pt-BR" baseline="0" dirty="0" smtClean="0"/>
              <a:t>) está lá em cima</a:t>
            </a:r>
            <a:endParaRPr lang="pt-BR" dirty="0" smtClean="0"/>
          </a:p>
          <a:p>
            <a:r>
              <a:rPr lang="pt-BR" dirty="0" smtClean="0"/>
              <a:t>Servidor mudou, esqueci</a:t>
            </a:r>
            <a:r>
              <a:rPr lang="pt-BR" baseline="0" dirty="0" smtClean="0"/>
              <a:t> de avisar</a:t>
            </a:r>
          </a:p>
          <a:p>
            <a:r>
              <a:rPr lang="pt-BR" baseline="0" dirty="0" smtClean="0"/>
              <a:t>Aquela variável, ah eu removi pensando que não era usada mais.</a:t>
            </a:r>
          </a:p>
          <a:p>
            <a:r>
              <a:rPr lang="pt-BR" dirty="0" smtClean="0"/>
              <a:t>Eu </a:t>
            </a:r>
            <a:r>
              <a:rPr lang="pt-BR" dirty="0" err="1" smtClean="0"/>
              <a:t>refatorei</a:t>
            </a:r>
            <a:r>
              <a:rPr lang="pt-BR" baseline="0" dirty="0" smtClean="0"/>
              <a:t> aquele código, houve repercussão nisso?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0166B-3116-4E9A-A94A-FC76EB9A7DBD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vezes o </a:t>
            </a:r>
            <a:r>
              <a:rPr lang="pt-BR" dirty="0" err="1" smtClean="0"/>
              <a:t>burn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down</a:t>
            </a:r>
            <a:r>
              <a:rPr lang="pt-BR" baseline="0" dirty="0" smtClean="0"/>
              <a:t> está lá em baixo (entrega da </a:t>
            </a:r>
            <a:r>
              <a:rPr lang="pt-BR" baseline="0" dirty="0" err="1" smtClean="0"/>
              <a:t>sprint</a:t>
            </a:r>
            <a:r>
              <a:rPr lang="pt-BR" baseline="0" dirty="0" smtClean="0"/>
              <a:t>) mas o nível de tensão (</a:t>
            </a:r>
            <a:r>
              <a:rPr lang="pt-BR" baseline="0" dirty="0" err="1" smtClean="0"/>
              <a:t>burnout</a:t>
            </a:r>
            <a:r>
              <a:rPr lang="pt-BR" baseline="0" dirty="0" smtClean="0"/>
              <a:t>) está lá em cima</a:t>
            </a:r>
            <a:endParaRPr lang="pt-BR" dirty="0" smtClean="0"/>
          </a:p>
          <a:p>
            <a:r>
              <a:rPr lang="pt-BR" dirty="0" smtClean="0"/>
              <a:t>Servidor mudou, esqueci</a:t>
            </a:r>
            <a:r>
              <a:rPr lang="pt-BR" baseline="0" dirty="0" smtClean="0"/>
              <a:t> de avisar</a:t>
            </a:r>
          </a:p>
          <a:p>
            <a:r>
              <a:rPr lang="pt-BR" baseline="0" dirty="0" smtClean="0"/>
              <a:t>Aquela variável, ah eu removi pensando que não era usada mais.</a:t>
            </a:r>
          </a:p>
          <a:p>
            <a:r>
              <a:rPr lang="pt-BR" dirty="0" smtClean="0"/>
              <a:t>Eu </a:t>
            </a:r>
            <a:r>
              <a:rPr lang="pt-BR" dirty="0" err="1" smtClean="0"/>
              <a:t>refatorei</a:t>
            </a:r>
            <a:r>
              <a:rPr lang="pt-BR" baseline="0" dirty="0" smtClean="0"/>
              <a:t> aquele código, houve repercussão nisso?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0166B-3116-4E9A-A94A-FC76EB9A7DBD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0166B-3116-4E9A-A94A-FC76EB9A7DBD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81F6-C3B8-4CED-A2E7-6DB1D9E21ACA}" type="datetimeFigureOut">
              <a:rPr lang="pt-BR" smtClean="0"/>
              <a:pPr/>
              <a:t>02/06/2012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7735-E815-42B7-B0E2-6CAA1170C0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4077072"/>
            <a:ext cx="846043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1600" y="285293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Automated</a:t>
            </a:r>
            <a:r>
              <a:rPr lang="pt-BR" sz="32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Integrated</a:t>
            </a:r>
            <a:r>
              <a:rPr lang="pt-BR" sz="32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Tests</a:t>
            </a:r>
            <a:r>
              <a:rPr lang="pt-BR" sz="32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with</a:t>
            </a:r>
            <a:endParaRPr lang="pt-BR" sz="3200" b="1" dirty="0" smtClean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  <a:p>
            <a:pPr algn="r"/>
            <a:r>
              <a:rPr lang="pt-BR" sz="40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ArcObjects</a:t>
            </a:r>
            <a:endParaRPr lang="pt-BR" sz="40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11" name="Forma livre 10"/>
          <p:cNvSpPr/>
          <p:nvPr/>
        </p:nvSpPr>
        <p:spPr>
          <a:xfrm>
            <a:off x="8372586" y="3645024"/>
            <a:ext cx="1368660" cy="1368152"/>
          </a:xfrm>
          <a:custGeom>
            <a:avLst/>
            <a:gdLst>
              <a:gd name="connsiteX0" fmla="*/ 0 w 1368660"/>
              <a:gd name="connsiteY0" fmla="*/ 684076 h 1368152"/>
              <a:gd name="connsiteX1" fmla="*/ 200526 w 1368660"/>
              <a:gd name="connsiteY1" fmla="*/ 200272 h 1368152"/>
              <a:gd name="connsiteX2" fmla="*/ 684331 w 1368660"/>
              <a:gd name="connsiteY2" fmla="*/ 1 h 1368152"/>
              <a:gd name="connsiteX3" fmla="*/ 1168135 w 1368660"/>
              <a:gd name="connsiteY3" fmla="*/ 200273 h 1368152"/>
              <a:gd name="connsiteX4" fmla="*/ 1368660 w 1368660"/>
              <a:gd name="connsiteY4" fmla="*/ 684078 h 1368152"/>
              <a:gd name="connsiteX5" fmla="*/ 1168134 w 1368660"/>
              <a:gd name="connsiteY5" fmla="*/ 1167883 h 1368152"/>
              <a:gd name="connsiteX6" fmla="*/ 684329 w 1368660"/>
              <a:gd name="connsiteY6" fmla="*/ 1368154 h 1368152"/>
              <a:gd name="connsiteX7" fmla="*/ 200524 w 1368660"/>
              <a:gd name="connsiteY7" fmla="*/ 1167882 h 1368152"/>
              <a:gd name="connsiteX8" fmla="*/ -1 w 1368660"/>
              <a:gd name="connsiteY8" fmla="*/ 684077 h 1368152"/>
              <a:gd name="connsiteX9" fmla="*/ 0 w 1368660"/>
              <a:gd name="connsiteY9" fmla="*/ 684076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8660" h="1368152">
                <a:moveTo>
                  <a:pt x="0" y="684076"/>
                </a:moveTo>
                <a:cubicBezTo>
                  <a:pt x="0" y="502604"/>
                  <a:pt x="72134" y="328568"/>
                  <a:pt x="200526" y="200272"/>
                </a:cubicBezTo>
                <a:cubicBezTo>
                  <a:pt x="328856" y="72038"/>
                  <a:pt x="502879" y="1"/>
                  <a:pt x="684331" y="1"/>
                </a:cubicBezTo>
                <a:cubicBezTo>
                  <a:pt x="865783" y="1"/>
                  <a:pt x="1039806" y="72039"/>
                  <a:pt x="1168135" y="200273"/>
                </a:cubicBezTo>
                <a:cubicBezTo>
                  <a:pt x="1296527" y="328570"/>
                  <a:pt x="1368660" y="502606"/>
                  <a:pt x="1368660" y="684078"/>
                </a:cubicBezTo>
                <a:cubicBezTo>
                  <a:pt x="1368660" y="865550"/>
                  <a:pt x="1296526" y="1039586"/>
                  <a:pt x="1168134" y="1167883"/>
                </a:cubicBezTo>
                <a:cubicBezTo>
                  <a:pt x="1039804" y="1296117"/>
                  <a:pt x="865781" y="1368154"/>
                  <a:pt x="684329" y="1368154"/>
                </a:cubicBezTo>
                <a:cubicBezTo>
                  <a:pt x="502877" y="1368154"/>
                  <a:pt x="328854" y="1296117"/>
                  <a:pt x="200524" y="1167882"/>
                </a:cubicBezTo>
                <a:cubicBezTo>
                  <a:pt x="72132" y="1039585"/>
                  <a:pt x="-1" y="865549"/>
                  <a:pt x="-1" y="684077"/>
                </a:cubicBezTo>
                <a:lnTo>
                  <a:pt x="0" y="684076"/>
                </a:lnTo>
                <a:close/>
              </a:path>
            </a:pathLst>
          </a:custGeom>
          <a:solidFill>
            <a:srgbClr val="14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92D050"/>
                </a:solidFill>
                <a:latin typeface="Lao UI" pitchFamily="34" charset="0"/>
                <a:cs typeface="Lao UI" pitchFamily="34" charset="0"/>
              </a:rPr>
              <a:t>with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92D050"/>
              </a:solidFill>
              <a:latin typeface="Lao UI" pitchFamily="34" charset="0"/>
              <a:cs typeface="Lao UI" pitchFamily="34" charset="0"/>
            </a:endParaRPr>
          </a:p>
          <a:p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92D050"/>
                </a:solidFill>
                <a:latin typeface="Lao UI" pitchFamily="34" charset="0"/>
                <a:cs typeface="Lao UI" pitchFamily="34" charset="0"/>
              </a:rPr>
              <a:t>NUnit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92D050"/>
              </a:solidFill>
              <a:latin typeface="Lao UI" pitchFamily="34" charset="0"/>
              <a:cs typeface="Lao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687616" y="404664"/>
            <a:ext cx="3204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Licenses</a:t>
            </a:r>
            <a:endParaRPr lang="pt-BR" sz="4400" b="1" dirty="0" smtClean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23528" y="1124744"/>
            <a:ext cx="8640960" cy="2088232"/>
            <a:chOff x="323528" y="1124744"/>
            <a:chExt cx="8640960" cy="2088232"/>
          </a:xfrm>
        </p:grpSpPr>
        <p:sp>
          <p:nvSpPr>
            <p:cNvPr id="6" name="Retângulo 5"/>
            <p:cNvSpPr/>
            <p:nvPr/>
          </p:nvSpPr>
          <p:spPr>
            <a:xfrm>
              <a:off x="395536" y="1735648"/>
              <a:ext cx="85689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err="1" smtClean="0">
                  <a:solidFill>
                    <a:srgbClr val="92D050"/>
                  </a:solidFill>
                </a:rPr>
                <a:t>public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rgbClr val="92D050"/>
                  </a:solidFill>
                </a:rPr>
                <a:t>static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void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InitializeLicenseEditor</a:t>
              </a:r>
              <a:r>
                <a:rPr lang="pt-BR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{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    </a:t>
              </a:r>
              <a:r>
                <a:rPr lang="pt-BR" b="1" dirty="0" err="1" smtClean="0">
                  <a:solidFill>
                    <a:schemeClr val="bg1"/>
                  </a:solidFill>
                </a:rPr>
                <a:t>RuntimeManager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err="1" smtClean="0">
                  <a:solidFill>
                    <a:schemeClr val="bg1"/>
                  </a:solidFill>
                </a:rPr>
                <a:t>BindLicense</a:t>
              </a:r>
              <a:r>
                <a:rPr lang="pt-BR" b="1" dirty="0" smtClean="0">
                  <a:solidFill>
                    <a:schemeClr val="bg1"/>
                  </a:solidFill>
                </a:rPr>
                <a:t>(</a:t>
              </a:r>
              <a:r>
                <a:rPr lang="pt-BR" b="1" dirty="0" err="1" smtClean="0">
                  <a:solidFill>
                    <a:schemeClr val="bg1"/>
                  </a:solidFill>
                </a:rPr>
                <a:t>ProductCode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smtClean="0">
                  <a:solidFill>
                    <a:srgbClr val="FFFF00"/>
                  </a:solidFill>
                </a:rPr>
                <a:t>Desktop</a:t>
              </a:r>
              <a:r>
                <a:rPr lang="pt-BR" b="1" dirty="0" smtClean="0">
                  <a:solidFill>
                    <a:schemeClr val="bg1"/>
                  </a:solidFill>
                </a:rPr>
                <a:t>, </a:t>
              </a:r>
              <a:r>
                <a:rPr lang="pt-BR" b="1" dirty="0" err="1" smtClean="0">
                  <a:solidFill>
                    <a:schemeClr val="bg1"/>
                  </a:solidFill>
                </a:rPr>
                <a:t>LicenseLevel</a:t>
              </a:r>
              <a:r>
                <a:rPr lang="pt-BR" b="1" dirty="0" smtClean="0">
                  <a:solidFill>
                    <a:schemeClr val="bg1"/>
                  </a:solidFill>
                </a:rPr>
                <a:t>.Standard);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    </a:t>
              </a:r>
              <a:r>
                <a:rPr lang="pt-BR" b="1" dirty="0" err="1" smtClean="0">
                  <a:solidFill>
                    <a:schemeClr val="bg1"/>
                  </a:solidFill>
                </a:rPr>
                <a:t>RuntimeManager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err="1" smtClean="0">
                  <a:solidFill>
                    <a:schemeClr val="bg1"/>
                  </a:solidFill>
                </a:rPr>
                <a:t>Bind</a:t>
              </a:r>
              <a:r>
                <a:rPr lang="pt-BR" b="1" dirty="0" smtClean="0">
                  <a:solidFill>
                    <a:schemeClr val="bg1"/>
                  </a:solidFill>
                </a:rPr>
                <a:t>(</a:t>
              </a:r>
              <a:r>
                <a:rPr lang="pt-BR" b="1" dirty="0" err="1" smtClean="0">
                  <a:solidFill>
                    <a:schemeClr val="bg1"/>
                  </a:solidFill>
                </a:rPr>
                <a:t>ProductCode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smtClean="0">
                  <a:solidFill>
                    <a:srgbClr val="FFFF00"/>
                  </a:solidFill>
                </a:rPr>
                <a:t>Desktop</a:t>
              </a:r>
              <a:r>
                <a:rPr lang="pt-BR" b="1" dirty="0" smtClean="0">
                  <a:solidFill>
                    <a:schemeClr val="bg1"/>
                  </a:solidFill>
                </a:rPr>
                <a:t>);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} 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23528" y="1124744"/>
              <a:ext cx="85689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ArcGIS</a:t>
              </a:r>
              <a:r>
                <a:rPr lang="pt-B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10</a:t>
              </a:r>
              <a:endParaRPr lang="pt-BR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39552" y="3501008"/>
            <a:ext cx="8568952" cy="1981384"/>
            <a:chOff x="575048" y="3717032"/>
            <a:chExt cx="8568952" cy="1981384"/>
          </a:xfrm>
        </p:grpSpPr>
        <p:sp>
          <p:nvSpPr>
            <p:cNvPr id="8" name="Retângulo 7"/>
            <p:cNvSpPr/>
            <p:nvPr/>
          </p:nvSpPr>
          <p:spPr>
            <a:xfrm>
              <a:off x="575048" y="4221088"/>
              <a:ext cx="85689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err="1" smtClean="0">
                  <a:solidFill>
                    <a:srgbClr val="92D050"/>
                  </a:solidFill>
                </a:rPr>
                <a:t>public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rgbClr val="92D050"/>
                  </a:solidFill>
                </a:rPr>
                <a:t>static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void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InitializeLicenseEditor</a:t>
              </a:r>
              <a:r>
                <a:rPr lang="pt-BR" b="1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{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    </a:t>
              </a:r>
              <a:r>
                <a:rPr lang="pt-BR" b="1" dirty="0" err="1" smtClean="0">
                  <a:solidFill>
                    <a:srgbClr val="92D050"/>
                  </a:solidFill>
                </a:rPr>
                <a:t>AoInitialize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aoInitializer</a:t>
              </a:r>
              <a:r>
                <a:rPr lang="pt-BR" b="1" dirty="0" smtClean="0">
                  <a:solidFill>
                    <a:schemeClr val="bg1"/>
                  </a:solidFill>
                </a:rPr>
                <a:t> = </a:t>
              </a:r>
              <a:r>
                <a:rPr lang="pt-BR" b="1" dirty="0" err="1" smtClean="0">
                  <a:solidFill>
                    <a:schemeClr val="bg1"/>
                  </a:solidFill>
                </a:rPr>
                <a:t>new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AoInitializeClass</a:t>
              </a:r>
              <a:r>
                <a:rPr lang="pt-BR" b="1" dirty="0" smtClean="0">
                  <a:solidFill>
                    <a:schemeClr val="bg1"/>
                  </a:solidFill>
                </a:rPr>
                <a:t>();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    </a:t>
              </a:r>
              <a:r>
                <a:rPr lang="pt-BR" b="1" dirty="0" err="1" smtClean="0">
                  <a:solidFill>
                    <a:schemeClr val="bg1"/>
                  </a:solidFill>
                </a:rPr>
                <a:t>aoInitializer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err="1" smtClean="0">
                  <a:solidFill>
                    <a:schemeClr val="bg1"/>
                  </a:solidFill>
                </a:rPr>
                <a:t>Initialize</a:t>
              </a:r>
              <a:r>
                <a:rPr lang="pt-BR" b="1" dirty="0" smtClean="0">
                  <a:solidFill>
                    <a:schemeClr val="bg1"/>
                  </a:solidFill>
                </a:rPr>
                <a:t>(</a:t>
              </a:r>
              <a:r>
                <a:rPr lang="pt-BR" b="1" dirty="0" err="1" smtClean="0">
                  <a:solidFill>
                    <a:schemeClr val="bg1"/>
                  </a:solidFill>
                </a:rPr>
                <a:t>esriLicenseProductCode</a:t>
              </a:r>
              <a:r>
                <a:rPr lang="pt-BR" b="1" dirty="0" smtClean="0">
                  <a:solidFill>
                    <a:schemeClr val="bg1"/>
                  </a:solidFill>
                </a:rPr>
                <a:t>.</a:t>
              </a:r>
              <a:r>
                <a:rPr lang="pt-BR" b="1" dirty="0" err="1" smtClean="0">
                  <a:solidFill>
                    <a:srgbClr val="FFFF00"/>
                  </a:solidFill>
                </a:rPr>
                <a:t>esriLicenseProductCodeArcEditor</a:t>
              </a:r>
              <a:r>
                <a:rPr lang="pt-BR" b="1" dirty="0" smtClean="0">
                  <a:solidFill>
                    <a:schemeClr val="bg1"/>
                  </a:solidFill>
                </a:rPr>
                <a:t>);</a:t>
              </a:r>
            </a:p>
            <a:p>
              <a:r>
                <a:rPr lang="pt-BR" b="1" dirty="0" smtClean="0">
                  <a:solidFill>
                    <a:schemeClr val="bg1"/>
                  </a:solidFill>
                </a:rPr>
                <a:t>        } 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75048" y="3717032"/>
              <a:ext cx="85689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ArcGIS</a:t>
              </a:r>
              <a:r>
                <a:rPr lang="pt-B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9.x</a:t>
              </a:r>
              <a:endParaRPr lang="pt-BR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3074" name="Picture 2" descr="http://www.thegpcgroup.com/storage/partnerphotos/New-esri-logo.gif?__SQUARESPACE_CACHEVERSION=12985314363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124744"/>
            <a:ext cx="1126410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95536" y="1340768"/>
            <a:ext cx="856895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rgbClr val="92D050"/>
                </a:solidFill>
              </a:rPr>
              <a:t>public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InicializaLicencaArcFm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rgbClr val="00B0F0"/>
                </a:solidFill>
              </a:rPr>
              <a:t>mmLicensedProductCode</a:t>
            </a:r>
            <a:r>
              <a:rPr lang="pt-BR" sz="1400" b="1" dirty="0" smtClean="0">
                <a:solidFill>
                  <a:srgbClr val="00B0F0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minerLicense</a:t>
            </a:r>
            <a:r>
              <a:rPr lang="pt-B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this</a:t>
            </a:r>
            <a:r>
              <a:rPr lang="pt-BR" sz="1400" b="1" dirty="0" smtClean="0">
                <a:solidFill>
                  <a:schemeClr val="bg1"/>
                </a:solidFill>
              </a:rPr>
              <a:t>.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 </a:t>
            </a:r>
            <a:r>
              <a:rPr lang="pt-BR" sz="1400" b="1" dirty="0" err="1" smtClean="0">
                <a:solidFill>
                  <a:schemeClr val="bg1"/>
                </a:solidFill>
              </a:rPr>
              <a:t>CheckOutLicensesArcFM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chemeClr val="bg1"/>
                </a:solidFill>
              </a:rPr>
              <a:t>minerLicense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rgbClr val="00B0F0"/>
                </a:solidFill>
              </a:rPr>
              <a:t>return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</a:t>
            </a:r>
            <a:r>
              <a:rPr lang="pt-BR" sz="1400" b="1" dirty="0" err="1" smtClean="0">
                <a:solidFill>
                  <a:srgbClr val="92D050"/>
                </a:solidFill>
              </a:rPr>
              <a:t>public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rgbClr val="92D050"/>
                </a:solidFill>
              </a:rPr>
              <a:t>void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FinalizaLicencaArcFM</a:t>
            </a:r>
            <a:r>
              <a:rPr lang="pt-BR" sz="1400" b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m_MMAppInitialize</a:t>
            </a:r>
            <a:r>
              <a:rPr lang="pt-BR" sz="1400" b="1" dirty="0" smtClean="0">
                <a:solidFill>
                  <a:schemeClr val="bg1"/>
                </a:solidFill>
              </a:rPr>
              <a:t>.Shutdown();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r>
              <a:rPr lang="pt-BR" sz="1400" b="1" dirty="0" err="1" smtClean="0">
                <a:solidFill>
                  <a:srgbClr val="92D050"/>
                </a:solidFill>
              </a:rPr>
              <a:t>private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CheckOutLicensesArcFM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rgbClr val="00B0F0"/>
                </a:solidFill>
              </a:rPr>
              <a:t>mmLicensedProductCode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productCode</a:t>
            </a:r>
            <a:r>
              <a:rPr lang="pt-B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rgbClr val="92D050"/>
                </a:solidFill>
              </a:rPr>
              <a:t>            </a:t>
            </a:r>
            <a:r>
              <a:rPr lang="pt-BR" sz="1400" b="1" dirty="0" err="1" smtClean="0">
                <a:solidFill>
                  <a:srgbClr val="00B0F0"/>
                </a:solidFill>
              </a:rPr>
              <a:t>m_MMAppInitialize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</a:rPr>
              <a:t>= </a:t>
            </a:r>
            <a:r>
              <a:rPr lang="pt-BR" sz="1400" b="1" dirty="0" err="1" smtClean="0">
                <a:solidFill>
                  <a:schemeClr val="bg1"/>
                </a:solidFill>
              </a:rPr>
              <a:t>new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MMAppInitializeClass</a:t>
            </a:r>
            <a:r>
              <a:rPr lang="pt-BR" sz="1400" b="1" dirty="0" smtClean="0">
                <a:solidFill>
                  <a:schemeClr val="bg1"/>
                </a:solidFill>
              </a:rPr>
              <a:t>();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rgbClr val="00B0F0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 default(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 </a:t>
            </a:r>
            <a:r>
              <a:rPr lang="pt-BR" sz="1400" b="1" dirty="0" err="1" smtClean="0">
                <a:solidFill>
                  <a:schemeClr val="bg1"/>
                </a:solidFill>
              </a:rPr>
              <a:t>m_MMAppInitialize</a:t>
            </a:r>
            <a:r>
              <a:rPr lang="pt-BR" sz="1400" b="1" dirty="0" smtClean="0">
                <a:solidFill>
                  <a:schemeClr val="bg1"/>
                </a:solidFill>
              </a:rPr>
              <a:t>.</a:t>
            </a:r>
            <a:r>
              <a:rPr lang="pt-BR" sz="1400" b="1" dirty="0" err="1" smtClean="0">
                <a:solidFill>
                  <a:schemeClr val="bg1"/>
                </a:solidFill>
              </a:rPr>
              <a:t>IsProductCodeAvailable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chemeClr val="bg1"/>
                </a:solidFill>
              </a:rPr>
              <a:t>productCode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if</a:t>
            </a:r>
            <a:r>
              <a:rPr lang="pt-BR" sz="1400" b="1" dirty="0" smtClean="0">
                <a:solidFill>
                  <a:schemeClr val="bg1"/>
                </a:solidFill>
              </a:rPr>
              <a:t> (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== 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mmLicenseStatus</a:t>
            </a:r>
            <a:r>
              <a:rPr lang="pt-BR" sz="1400" b="1" dirty="0" smtClean="0">
                <a:solidFill>
                  <a:schemeClr val="bg1"/>
                </a:solidFill>
              </a:rPr>
              <a:t>.</a:t>
            </a:r>
            <a:r>
              <a:rPr lang="pt-BR" sz="1400" b="1" dirty="0" err="1" smtClean="0">
                <a:solidFill>
                  <a:schemeClr val="bg1"/>
                </a:solidFill>
              </a:rPr>
              <a:t>mmLicenseAvailable</a:t>
            </a:r>
            <a:r>
              <a:rPr lang="pt-BR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   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 = </a:t>
            </a:r>
            <a:r>
              <a:rPr lang="pt-BR" sz="1400" b="1" dirty="0" err="1" smtClean="0">
                <a:solidFill>
                  <a:schemeClr val="bg1"/>
                </a:solidFill>
              </a:rPr>
              <a:t>m_MMAppInitialize</a:t>
            </a:r>
            <a:r>
              <a:rPr lang="pt-BR" sz="1400" b="1" dirty="0" smtClean="0">
                <a:solidFill>
                  <a:schemeClr val="bg1"/>
                </a:solidFill>
              </a:rPr>
              <a:t>.</a:t>
            </a:r>
            <a:r>
              <a:rPr lang="pt-BR" sz="1400" b="1" dirty="0" err="1" smtClean="0">
                <a:solidFill>
                  <a:schemeClr val="bg1"/>
                </a:solidFill>
              </a:rPr>
              <a:t>Initialize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chemeClr val="bg1"/>
                </a:solidFill>
              </a:rPr>
              <a:t>productCode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</a:t>
            </a:r>
            <a:r>
              <a:rPr lang="pt-BR" sz="1400" b="1" dirty="0" err="1" smtClean="0">
                <a:solidFill>
                  <a:srgbClr val="00B0F0"/>
                </a:solidFill>
              </a:rPr>
              <a:t>return</a:t>
            </a:r>
            <a:r>
              <a:rPr lang="pt-BR" sz="1400" b="1" dirty="0" smtClean="0">
                <a:solidFill>
                  <a:schemeClr val="bg1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licenseStatus</a:t>
            </a:r>
            <a:r>
              <a:rPr lang="pt-BR" sz="1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98072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ArcFM 10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ww.atc-network.com/Upload/Industry/34397/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6824" y="1120487"/>
            <a:ext cx="1403648" cy="220281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687616" y="404664"/>
            <a:ext cx="3204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Licenses</a:t>
            </a:r>
            <a:endParaRPr lang="pt-BR" sz="4400" b="1" dirty="0" smtClean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err="1" smtClean="0">
                <a:solidFill>
                  <a:srgbClr val="FFFF99"/>
                </a:solidFill>
                <a:latin typeface="Tempus Sans ITC" pitchFamily="82" charset="0"/>
                <a:cs typeface="MV Boli" pitchFamily="2" charset="0"/>
              </a:rPr>
              <a:t>Expected</a:t>
            </a:r>
            <a:endParaRPr lang="pt-BR" sz="8800" b="1" dirty="0" smtClean="0">
              <a:solidFill>
                <a:srgbClr val="FFFF99"/>
              </a:solidFill>
              <a:latin typeface="Tempus Sans ITC" pitchFamily="82" charset="0"/>
              <a:cs typeface="MV Boli" pitchFamily="2" charset="0"/>
            </a:endParaRPr>
          </a:p>
          <a:p>
            <a:pPr algn="ctr"/>
            <a:r>
              <a:rPr lang="pt-BR" sz="48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Benefits</a:t>
            </a:r>
            <a:endParaRPr lang="pt-BR" sz="6000" b="1" dirty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395536" y="476672"/>
            <a:ext cx="2634997" cy="2748737"/>
            <a:chOff x="1259632" y="692696"/>
            <a:chExt cx="2634997" cy="2748737"/>
          </a:xfrm>
        </p:grpSpPr>
        <p:pic>
          <p:nvPicPr>
            <p:cNvPr id="1026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692696"/>
              <a:ext cx="2634997" cy="2748737"/>
            </a:xfrm>
            <a:prstGeom prst="rect">
              <a:avLst/>
            </a:prstGeom>
            <a:noFill/>
          </p:spPr>
        </p:pic>
        <p:sp>
          <p:nvSpPr>
            <p:cNvPr id="12" name="CaixaDeTexto 11"/>
            <p:cNvSpPr txBox="1"/>
            <p:nvPr/>
          </p:nvSpPr>
          <p:spPr>
            <a:xfrm>
              <a:off x="1763688" y="119675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err="1" smtClean="0">
                  <a:latin typeface="Berlin Sans FB" pitchFamily="34" charset="0"/>
                  <a:cs typeface="ARMADA/1991" pitchFamily="2" charset="0"/>
                </a:rPr>
                <a:t>Better</a:t>
              </a:r>
              <a:r>
                <a:rPr lang="pt-BR" sz="2800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Geodatabase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data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flow</a:t>
              </a:r>
              <a:endParaRPr lang="pt-BR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131840" y="922262"/>
            <a:ext cx="2707005" cy="2823853"/>
            <a:chOff x="3707904" y="764704"/>
            <a:chExt cx="2707005" cy="2823853"/>
          </a:xfrm>
        </p:grpSpPr>
        <p:pic>
          <p:nvPicPr>
            <p:cNvPr id="8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764704"/>
              <a:ext cx="2707005" cy="2823853"/>
            </a:xfrm>
            <a:prstGeom prst="rect">
              <a:avLst/>
            </a:prstGeom>
            <a:noFill/>
          </p:spPr>
        </p:pic>
        <p:sp>
          <p:nvSpPr>
            <p:cNvPr id="14" name="CaixaDeTexto 13"/>
            <p:cNvSpPr txBox="1"/>
            <p:nvPr/>
          </p:nvSpPr>
          <p:spPr>
            <a:xfrm>
              <a:off x="4283968" y="1340768"/>
              <a:ext cx="1512168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Berlin Sans FB" pitchFamily="34" charset="0"/>
                  <a:cs typeface="ARMADA/1991" pitchFamily="2" charset="0"/>
                </a:rPr>
                <a:t>Real</a:t>
              </a:r>
              <a:endParaRPr lang="pt-BR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Code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coverage</a:t>
              </a:r>
              <a:endParaRPr lang="pt-BR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endParaRPr lang="pt-BR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79512" y="3501008"/>
            <a:ext cx="2952328" cy="2938786"/>
            <a:chOff x="1216923" y="3573016"/>
            <a:chExt cx="3067045" cy="3199434"/>
          </a:xfrm>
        </p:grpSpPr>
        <p:pic>
          <p:nvPicPr>
            <p:cNvPr id="9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6923" y="3573016"/>
              <a:ext cx="3067045" cy="3199434"/>
            </a:xfrm>
            <a:prstGeom prst="rect">
              <a:avLst/>
            </a:prstGeom>
            <a:noFill/>
          </p:spPr>
        </p:pic>
        <p:sp>
          <p:nvSpPr>
            <p:cNvPr id="15" name="CaixaDeTexto 14"/>
            <p:cNvSpPr txBox="1"/>
            <p:nvPr/>
          </p:nvSpPr>
          <p:spPr>
            <a:xfrm>
              <a:off x="1619672" y="4365104"/>
              <a:ext cx="2232248" cy="117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err="1" smtClean="0">
                  <a:latin typeface="Berlin Sans FB" pitchFamily="34" charset="0"/>
                  <a:cs typeface="ARMADA/1991" pitchFamily="2" charset="0"/>
                </a:rPr>
                <a:t>Fast</a:t>
              </a:r>
              <a:endParaRPr lang="pt-BR" sz="1400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troulbe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identification</a:t>
              </a:r>
              <a:endParaRPr lang="pt-BR" sz="1200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004947" y="548680"/>
            <a:ext cx="3067045" cy="3199434"/>
            <a:chOff x="5436096" y="3501008"/>
            <a:chExt cx="3067045" cy="3199434"/>
          </a:xfrm>
        </p:grpSpPr>
        <p:pic>
          <p:nvPicPr>
            <p:cNvPr id="17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6096" y="3501008"/>
              <a:ext cx="3067045" cy="3199434"/>
            </a:xfrm>
            <a:prstGeom prst="rect">
              <a:avLst/>
            </a:prstGeom>
            <a:noFill/>
          </p:spPr>
        </p:pic>
        <p:sp>
          <p:nvSpPr>
            <p:cNvPr id="16" name="CaixaDeTexto 15"/>
            <p:cNvSpPr txBox="1"/>
            <p:nvPr/>
          </p:nvSpPr>
          <p:spPr>
            <a:xfrm>
              <a:off x="5796136" y="4149080"/>
              <a:ext cx="223224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err="1" smtClean="0">
                  <a:latin typeface="Berlin Sans FB" pitchFamily="34" charset="0"/>
                  <a:cs typeface="ARMADA/1991" pitchFamily="2" charset="0"/>
                </a:rPr>
                <a:t>Can</a:t>
              </a:r>
              <a:endParaRPr lang="pt-BR" sz="1400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be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executed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even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at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the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client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finding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not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known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problems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(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infraestructure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)</a:t>
              </a:r>
              <a:endParaRPr lang="pt-BR" sz="1200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6156176" y="3573016"/>
            <a:ext cx="2707005" cy="2823853"/>
            <a:chOff x="6436995" y="836712"/>
            <a:chExt cx="2707005" cy="2823853"/>
          </a:xfrm>
        </p:grpSpPr>
        <p:pic>
          <p:nvPicPr>
            <p:cNvPr id="18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36995" y="836712"/>
              <a:ext cx="2707005" cy="2823853"/>
            </a:xfrm>
            <a:prstGeom prst="rect">
              <a:avLst/>
            </a:prstGeom>
            <a:noFill/>
          </p:spPr>
        </p:pic>
        <p:sp>
          <p:nvSpPr>
            <p:cNvPr id="19" name="CaixaDeTexto 18"/>
            <p:cNvSpPr txBox="1"/>
            <p:nvPr/>
          </p:nvSpPr>
          <p:spPr>
            <a:xfrm>
              <a:off x="6660232" y="1412776"/>
              <a:ext cx="216024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err="1" smtClean="0">
                  <a:latin typeface="Berlin Sans FB" pitchFamily="34" charset="0"/>
                  <a:cs typeface="ARMADA/1991" pitchFamily="2" charset="0"/>
                </a:rPr>
                <a:t>To</a:t>
              </a:r>
              <a:r>
                <a:rPr lang="pt-BR" sz="2800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sz="2800" dirty="0" err="1" smtClean="0">
                  <a:latin typeface="Berlin Sans FB" pitchFamily="34" charset="0"/>
                  <a:cs typeface="ARMADA/1991" pitchFamily="2" charset="0"/>
                </a:rPr>
                <a:t>Have</a:t>
              </a:r>
              <a:endParaRPr lang="pt-BR" sz="1400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sz="1600" dirty="0" err="1" smtClean="0">
                  <a:latin typeface="Berlin Sans FB" pitchFamily="34" charset="0"/>
                  <a:cs typeface="ARMADA/1991" pitchFamily="2" charset="0"/>
                </a:rPr>
                <a:t>Much</a:t>
              </a:r>
              <a:r>
                <a:rPr lang="pt-BR" sz="1600" dirty="0" smtClean="0">
                  <a:latin typeface="Berlin Sans FB" pitchFamily="34" charset="0"/>
                  <a:cs typeface="ARMADA/1991" pitchFamily="2" charset="0"/>
                </a:rPr>
                <a:t> more </a:t>
              </a:r>
              <a:r>
                <a:rPr lang="pt-BR" sz="1600" dirty="0" err="1" smtClean="0">
                  <a:latin typeface="Berlin Sans FB" pitchFamily="34" charset="0"/>
                  <a:cs typeface="ARMADA/1991" pitchFamily="2" charset="0"/>
                </a:rPr>
                <a:t>secure</a:t>
              </a:r>
              <a:r>
                <a:rPr lang="pt-BR" sz="1600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sz="1600" dirty="0" err="1" smtClean="0">
                  <a:latin typeface="Berlin Sans FB" pitchFamily="34" charset="0"/>
                  <a:cs typeface="ARMADA/1991" pitchFamily="2" charset="0"/>
                </a:rPr>
                <a:t>and</a:t>
              </a:r>
              <a:r>
                <a:rPr lang="pt-BR" sz="1600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sz="1600" dirty="0" err="1" smtClean="0">
                  <a:latin typeface="Berlin Sans FB" pitchFamily="34" charset="0"/>
                  <a:cs typeface="ARMADA/1991" pitchFamily="2" charset="0"/>
                </a:rPr>
                <a:t>confident</a:t>
              </a:r>
              <a:r>
                <a:rPr lang="pt-BR" sz="1600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sz="1600" dirty="0" err="1" smtClean="0">
                  <a:latin typeface="Berlin Sans FB" pitchFamily="34" charset="0"/>
                  <a:cs typeface="ARMADA/1991" pitchFamily="2" charset="0"/>
                </a:rPr>
                <a:t>developers</a:t>
              </a:r>
              <a:endParaRPr lang="pt-BR" sz="1600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endParaRPr lang="pt-BR" dirty="0">
                <a:latin typeface="Berlin Sans FB" pitchFamily="34" charset="0"/>
                <a:cs typeface="ARMADA/1991" pitchFamily="2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131840" y="3356992"/>
            <a:ext cx="2707005" cy="2823853"/>
            <a:chOff x="3707904" y="764704"/>
            <a:chExt cx="2707005" cy="2823853"/>
          </a:xfrm>
        </p:grpSpPr>
        <p:pic>
          <p:nvPicPr>
            <p:cNvPr id="26" name="Picture 2" descr="C:\Users\imagem\Documents\Clientes\Imagem\OpenSpace\Testes Integrados Automatizados\Post-it-note-transpar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764704"/>
              <a:ext cx="2707005" cy="2823853"/>
            </a:xfrm>
            <a:prstGeom prst="rect">
              <a:avLst/>
            </a:prstGeom>
            <a:noFill/>
          </p:spPr>
        </p:pic>
        <p:sp>
          <p:nvSpPr>
            <p:cNvPr id="27" name="CaixaDeTexto 26"/>
            <p:cNvSpPr txBox="1"/>
            <p:nvPr/>
          </p:nvSpPr>
          <p:spPr>
            <a:xfrm>
              <a:off x="3995936" y="980728"/>
              <a:ext cx="2088232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err="1" smtClean="0">
                  <a:latin typeface="Berlin Sans FB" pitchFamily="34" charset="0"/>
                  <a:cs typeface="ARMADA/1991" pitchFamily="2" charset="0"/>
                </a:rPr>
                <a:t>Integrated</a:t>
              </a:r>
              <a:endParaRPr lang="pt-BR" dirty="0" smtClean="0">
                <a:latin typeface="Berlin Sans FB" pitchFamily="34" charset="0"/>
                <a:cs typeface="ARMADA/1991" pitchFamily="2" charset="0"/>
              </a:endParaRPr>
            </a:p>
            <a:p>
              <a:pPr algn="ctr"/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tests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can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tell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you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about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the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problem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than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a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well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written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story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or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broad</a:t>
              </a:r>
              <a:r>
                <a:rPr lang="pt-BR" dirty="0" smtClean="0">
                  <a:latin typeface="Berlin Sans FB" pitchFamily="34" charset="0"/>
                  <a:cs typeface="ARMADA/1991" pitchFamily="2" charset="0"/>
                </a:rPr>
                <a:t> </a:t>
              </a:r>
              <a:r>
                <a:rPr lang="pt-BR" dirty="0" err="1" smtClean="0">
                  <a:latin typeface="Berlin Sans FB" pitchFamily="34" charset="0"/>
                  <a:cs typeface="ARMADA/1991" pitchFamily="2" charset="0"/>
                </a:rPr>
                <a:t>documentation</a:t>
              </a:r>
              <a:endParaRPr lang="pt-BR" dirty="0">
                <a:latin typeface="Berlin Sans FB" pitchFamily="34" charset="0"/>
                <a:cs typeface="ARMADA/1991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in</a:t>
            </a:r>
            <a:endParaRPr lang="pt-BR" sz="5400" b="1" dirty="0" smtClean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  <a:p>
            <a:pPr algn="ctr"/>
            <a:r>
              <a:rPr lang="pt-BR" sz="88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pratice</a:t>
            </a:r>
            <a:endParaRPr lang="pt-BR" sz="54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55576" y="242088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Making</a:t>
            </a:r>
            <a:r>
              <a:rPr lang="pt-BR" sz="60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a      </a:t>
            </a:r>
            <a:r>
              <a:rPr lang="pt-BR" sz="60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product</a:t>
            </a:r>
            <a:endParaRPr lang="pt-BR" sz="6000" b="1" dirty="0" smtClean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139952" y="2708920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^</a:t>
            </a:r>
          </a:p>
        </p:txBody>
      </p:sp>
      <p:sp>
        <p:nvSpPr>
          <p:cNvPr id="6" name="CaixaDeTexto 5"/>
          <p:cNvSpPr txBox="1"/>
          <p:nvPr/>
        </p:nvSpPr>
        <p:spPr>
          <a:xfrm rot="20266768">
            <a:off x="4212172" y="747199"/>
            <a:ext cx="4108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err="1" smtClean="0">
                <a:solidFill>
                  <a:schemeClr val="bg2">
                    <a:lumMod val="75000"/>
                  </a:schemeClr>
                </a:solidFill>
                <a:latin typeface="Giddyup Std" pitchFamily="66" charset="0"/>
              </a:rPr>
              <a:t>n</a:t>
            </a:r>
            <a:r>
              <a:rPr lang="pt-BR" sz="9600" dirty="0" err="1" smtClean="0">
                <a:solidFill>
                  <a:srgbClr val="92D050"/>
                </a:solidFill>
                <a:latin typeface="Giddyup Std" pitchFamily="66" charset="0"/>
              </a:rPr>
              <a:t>o</a:t>
            </a:r>
            <a:r>
              <a:rPr lang="pt-BR" sz="9600" dirty="0" err="1" smtClean="0">
                <a:solidFill>
                  <a:srgbClr val="FF0000"/>
                </a:solidFill>
                <a:latin typeface="Giddyup Std" pitchFamily="66" charset="0"/>
              </a:rPr>
              <a:t>t</a:t>
            </a:r>
            <a:r>
              <a:rPr lang="pt-BR" sz="9600" dirty="0" err="1" smtClean="0">
                <a:solidFill>
                  <a:srgbClr val="FFFF00"/>
                </a:solidFill>
                <a:latin typeface="Giddyup Std" pitchFamily="66" charset="0"/>
              </a:rPr>
              <a:t>a</a:t>
            </a:r>
            <a:r>
              <a:rPr lang="pt-B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Giddyup Std" pitchFamily="66" charset="0"/>
              </a:rPr>
              <a:t>b</a:t>
            </a:r>
            <a:r>
              <a:rPr lang="pt-BR" sz="9600" dirty="0" err="1" smtClean="0">
                <a:solidFill>
                  <a:schemeClr val="bg1"/>
                </a:solidFill>
                <a:latin typeface="Giddyup Std" pitchFamily="66" charset="0"/>
              </a:rPr>
              <a:t>l</a:t>
            </a:r>
            <a:r>
              <a:rPr lang="pt-BR" sz="9600" dirty="0" err="1" smtClean="0">
                <a:solidFill>
                  <a:schemeClr val="accent6"/>
                </a:solidFill>
                <a:latin typeface="Giddyup Std" pitchFamily="66" charset="0"/>
              </a:rPr>
              <a:t>e</a:t>
            </a:r>
            <a:endParaRPr lang="pt-BR" sz="9600" dirty="0">
              <a:solidFill>
                <a:schemeClr val="accent6"/>
              </a:solidFill>
              <a:latin typeface="Giddyup St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What</a:t>
            </a:r>
            <a:r>
              <a:rPr lang="pt-BR" sz="54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cames</a:t>
            </a:r>
            <a:endParaRPr lang="pt-BR" sz="5400" b="1" dirty="0" smtClean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  <a:p>
            <a:pPr algn="ctr"/>
            <a:r>
              <a:rPr lang="pt-BR" sz="88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after</a:t>
            </a:r>
            <a:endParaRPr lang="pt-BR" sz="54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292494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Our</a:t>
            </a:r>
            <a:r>
              <a:rPr lang="pt-BR" sz="2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mission</a:t>
            </a:r>
            <a:r>
              <a:rPr lang="pt-BR" sz="2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is</a:t>
            </a:r>
            <a:r>
              <a:rPr lang="pt-BR" sz="2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: </a:t>
            </a:r>
            <a:r>
              <a:rPr lang="pt-BR" sz="28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to</a:t>
            </a:r>
            <a:r>
              <a:rPr lang="pt-BR" sz="2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make</a:t>
            </a:r>
            <a:r>
              <a:rPr lang="pt-BR" sz="2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a </a:t>
            </a:r>
            <a:r>
              <a:rPr lang="pt-BR" sz="28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full</a:t>
            </a:r>
            <a:endParaRPr lang="pt-BR" sz="28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6" name="Fluxograma: Conector 5"/>
          <p:cNvSpPr/>
          <p:nvPr/>
        </p:nvSpPr>
        <p:spPr>
          <a:xfrm>
            <a:off x="6444208" y="1988840"/>
            <a:ext cx="2699792" cy="266429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latin typeface="Chiller" pitchFamily="82" charset="0"/>
              </a:rPr>
              <a:t>Feedback</a:t>
            </a:r>
            <a:endParaRPr lang="pt-BR" sz="2000" dirty="0">
              <a:latin typeface="Chiller" pitchFamily="82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1043608" y="3429000"/>
            <a:ext cx="5616624" cy="720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5536" y="2348880"/>
            <a:ext cx="8460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erocha@</a:t>
            </a:r>
            <a:r>
              <a:rPr lang="pt-BR" sz="80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img.com.br</a:t>
            </a:r>
            <a:endParaRPr lang="pt-BR" sz="48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5536" y="2420888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Integrated</a:t>
            </a:r>
            <a:r>
              <a:rPr lang="pt-BR" sz="80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 </a:t>
            </a:r>
            <a:r>
              <a:rPr lang="pt-BR" sz="96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Tests</a:t>
            </a:r>
            <a:r>
              <a:rPr lang="pt-BR" sz="96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 </a:t>
            </a:r>
            <a:endParaRPr lang="pt-BR" sz="96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63688" y="2348880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Motivation</a:t>
            </a:r>
            <a:endParaRPr lang="pt-BR" sz="11500" b="1" dirty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4292116723_0380e26583_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00608" y="0"/>
            <a:ext cx="10012364" cy="6857999"/>
          </a:xfrm>
          <a:prstGeom prst="rect">
            <a:avLst/>
          </a:prstGeom>
        </p:spPr>
      </p:pic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5616" y="234888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i="1" dirty="0">
                <a:solidFill>
                  <a:schemeClr val="bg1"/>
                </a:solidFill>
              </a:rPr>
              <a:t>“You should be able to run the tests </a:t>
            </a:r>
            <a:r>
              <a:rPr lang="en-US" i="1" dirty="0">
                <a:solidFill>
                  <a:srgbClr val="FFC000"/>
                </a:solidFill>
              </a:rPr>
              <a:t>in the production</a:t>
            </a:r>
            <a:r>
              <a:rPr lang="en-US" i="1" dirty="0">
                <a:solidFill>
                  <a:schemeClr val="bg1"/>
                </a:solidFill>
              </a:rPr>
              <a:t> environment, </a:t>
            </a:r>
            <a:r>
              <a:rPr lang="en-US" i="1" dirty="0">
                <a:solidFill>
                  <a:srgbClr val="FFC000"/>
                </a:solidFill>
              </a:rPr>
              <a:t>in the QA</a:t>
            </a:r>
            <a:r>
              <a:rPr lang="en-US" i="1" dirty="0">
                <a:solidFill>
                  <a:schemeClr val="bg1"/>
                </a:solidFill>
              </a:rPr>
              <a:t> environment, and </a:t>
            </a:r>
            <a:r>
              <a:rPr lang="en-US" i="1" dirty="0">
                <a:solidFill>
                  <a:srgbClr val="FFC000"/>
                </a:solidFill>
              </a:rPr>
              <a:t>on your laptop</a:t>
            </a:r>
            <a:r>
              <a:rPr lang="en-US" i="1" dirty="0">
                <a:solidFill>
                  <a:schemeClr val="bg1"/>
                </a:solidFill>
              </a:rPr>
              <a:t> while riding home on the train without a network.”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James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Grenning</a:t>
            </a:r>
            <a:endParaRPr lang="pt-BR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Structuring</a:t>
            </a:r>
            <a:endParaRPr lang="pt-BR" sz="8800" b="1" dirty="0" smtClean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The </a:t>
            </a:r>
            <a:r>
              <a:rPr lang="pt-BR" sz="48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solution</a:t>
            </a:r>
            <a:endParaRPr lang="pt-BR" sz="6000" b="1" dirty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95736" y="98072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Geodatabase</a:t>
            </a:r>
            <a:endParaRPr lang="pt-BR" sz="4000" b="1" dirty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868144" y="980728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FFC000"/>
                </a:solidFill>
                <a:latin typeface="Tempus Sans ITC" pitchFamily="82" charset="0"/>
                <a:cs typeface="MV Boli" pitchFamily="2" charset="0"/>
              </a:rPr>
              <a:t>.</a:t>
            </a:r>
            <a:r>
              <a:rPr lang="pt-BR" sz="5400" b="1" dirty="0" err="1" smtClean="0">
                <a:solidFill>
                  <a:srgbClr val="FFC000"/>
                </a:solidFill>
                <a:latin typeface="Tempus Sans ITC" pitchFamily="82" charset="0"/>
                <a:cs typeface="MV Boli" pitchFamily="2" charset="0"/>
              </a:rPr>
              <a:t>cs</a:t>
            </a:r>
            <a:endParaRPr lang="pt-BR" sz="4000" b="1" dirty="0">
              <a:solidFill>
                <a:srgbClr val="FFC000"/>
              </a:solidFill>
              <a:latin typeface="Tempus Sans ITC" pitchFamily="82" charset="0"/>
              <a:cs typeface="MV Boli" pitchFamily="2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9552" y="2492896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void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OpenGeodatabase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void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CloseGeodatabase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bool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saveEdits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InserirRegistroGis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string </a:t>
            </a:r>
            <a:r>
              <a:rPr lang="pt-BR" dirty="0" err="1" smtClean="0">
                <a:solidFill>
                  <a:schemeClr val="bg1"/>
                </a:solidFill>
              </a:rPr>
              <a:t>nomeTabela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InserirFeatureGis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string </a:t>
            </a:r>
            <a:r>
              <a:rPr lang="pt-BR" dirty="0" err="1" smtClean="0">
                <a:solidFill>
                  <a:schemeClr val="bg1"/>
                </a:solidFill>
              </a:rPr>
              <a:t>nomeClasse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IGeometry</a:t>
            </a:r>
            <a:r>
              <a:rPr lang="pt-BR" dirty="0" smtClean="0">
                <a:solidFill>
                  <a:schemeClr val="bg1"/>
                </a:solidFill>
              </a:rPr>
              <a:t> geometria);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CriarRegistroGis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string </a:t>
            </a:r>
            <a:r>
              <a:rPr lang="pt-BR" dirty="0" err="1" smtClean="0">
                <a:solidFill>
                  <a:schemeClr val="bg1"/>
                </a:solidFill>
              </a:rPr>
              <a:t>nomeTabela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AtualizarRegistroGis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string </a:t>
            </a:r>
            <a:r>
              <a:rPr lang="pt-BR" dirty="0" err="1" smtClean="0">
                <a:solidFill>
                  <a:schemeClr val="bg1"/>
                </a:solidFill>
              </a:rPr>
              <a:t>nomeTabela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bool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AtualizarRegistroGis</a:t>
            </a:r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 err="1" smtClean="0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chemeClr val="bg1"/>
                </a:solidFill>
              </a:rPr>
              <a:t>ListItem</a:t>
            </a:r>
            <a:r>
              <a:rPr lang="pt-BR" dirty="0" smtClean="0">
                <a:solidFill>
                  <a:schemeClr val="bg1"/>
                </a:solidFill>
              </a:rPr>
              <a:t>&gt; itens, </a:t>
            </a:r>
            <a:r>
              <a:rPr lang="pt-BR" dirty="0" err="1" smtClean="0">
                <a:solidFill>
                  <a:schemeClr val="bg1"/>
                </a:solidFill>
              </a:rPr>
              <a:t>IRow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row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bool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WorkspaceEmEdicao</a:t>
            </a:r>
            <a:r>
              <a:rPr lang="pt-BR" dirty="0" smtClean="0">
                <a:solidFill>
                  <a:schemeClr val="bg1"/>
                </a:solidFill>
              </a:rPr>
              <a:t>();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bool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ExisteRegistro</a:t>
            </a:r>
            <a:r>
              <a:rPr lang="pt-BR" dirty="0" smtClean="0">
                <a:solidFill>
                  <a:schemeClr val="bg1"/>
                </a:solidFill>
              </a:rPr>
              <a:t>(string </a:t>
            </a:r>
            <a:r>
              <a:rPr lang="pt-BR" dirty="0" err="1" smtClean="0">
                <a:solidFill>
                  <a:schemeClr val="bg1"/>
                </a:solidFill>
              </a:rPr>
              <a:t>nomeTabela</a:t>
            </a:r>
            <a:r>
              <a:rPr lang="pt-BR" dirty="0" smtClean="0">
                <a:solidFill>
                  <a:schemeClr val="bg1"/>
                </a:solidFill>
              </a:rPr>
              <a:t>, string </a:t>
            </a:r>
            <a:r>
              <a:rPr lang="pt-BR" dirty="0" err="1" smtClean="0">
                <a:solidFill>
                  <a:schemeClr val="bg1"/>
                </a:solidFill>
              </a:rPr>
              <a:t>campoChave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 valor);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ITable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GetTable</a:t>
            </a:r>
            <a:r>
              <a:rPr lang="pt-BR" dirty="0" smtClean="0">
                <a:solidFill>
                  <a:schemeClr val="bg1"/>
                </a:solidFill>
              </a:rPr>
              <a:t>(string </a:t>
            </a:r>
            <a:r>
              <a:rPr lang="pt-BR" dirty="0" err="1" smtClean="0">
                <a:solidFill>
                  <a:schemeClr val="bg1"/>
                </a:solidFill>
              </a:rPr>
              <a:t>tableName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IFeatureClass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GetFeatureClass</a:t>
            </a:r>
            <a:r>
              <a:rPr lang="pt-BR" dirty="0" smtClean="0">
                <a:solidFill>
                  <a:schemeClr val="bg1"/>
                </a:solidFill>
              </a:rPr>
              <a:t>(string </a:t>
            </a:r>
            <a:r>
              <a:rPr lang="pt-BR" dirty="0" err="1" smtClean="0">
                <a:solidFill>
                  <a:schemeClr val="bg1"/>
                </a:solidFill>
              </a:rPr>
              <a:t>className</a:t>
            </a:r>
            <a:r>
              <a:rPr lang="pt-BR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List&lt;</a:t>
            </a:r>
            <a:r>
              <a:rPr lang="en-US" dirty="0" err="1" smtClean="0">
                <a:solidFill>
                  <a:schemeClr val="bg1"/>
                </a:solidFill>
              </a:rPr>
              <a:t>ListItem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GetRow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oid</a:t>
            </a:r>
            <a:r>
              <a:rPr lang="en-US" dirty="0" smtClean="0">
                <a:solidFill>
                  <a:schemeClr val="bg1"/>
                </a:solidFill>
              </a:rPr>
              <a:t>, string </a:t>
            </a:r>
            <a:r>
              <a:rPr lang="en-US" dirty="0" err="1" smtClean="0">
                <a:solidFill>
                  <a:schemeClr val="bg1"/>
                </a:solidFill>
              </a:rPr>
              <a:t>tableName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687616" y="273422"/>
            <a:ext cx="320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Test.cs</a:t>
            </a:r>
            <a:endParaRPr lang="pt-BR" sz="5400" b="1" dirty="0" smtClean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23528" y="908720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FFC000"/>
                </a:solidFill>
              </a:rPr>
              <a:t> [</a:t>
            </a:r>
            <a:r>
              <a:rPr lang="pt-BR" sz="1600" b="1" dirty="0" err="1" smtClean="0">
                <a:solidFill>
                  <a:srgbClr val="FFC000"/>
                </a:solidFill>
              </a:rPr>
              <a:t>ClassInitialize</a:t>
            </a:r>
            <a:r>
              <a:rPr lang="pt-BR" sz="1600" b="1" dirty="0" smtClean="0">
                <a:solidFill>
                  <a:srgbClr val="FFC000"/>
                </a:solidFill>
              </a:rPr>
              <a:t>()]</a:t>
            </a:r>
          </a:p>
          <a:p>
            <a:r>
              <a:rPr lang="en-US" sz="1600" b="1" dirty="0" smtClean="0">
                <a:solidFill>
                  <a:srgbClr val="92D050"/>
                </a:solidFill>
              </a:rPr>
              <a:t>        public static </a:t>
            </a:r>
            <a:r>
              <a:rPr lang="en-US" sz="1600" b="1" dirty="0" smtClean="0">
                <a:solidFill>
                  <a:schemeClr val="bg1"/>
                </a:solidFill>
              </a:rPr>
              <a:t>void </a:t>
            </a:r>
            <a:r>
              <a:rPr lang="en-US" sz="1600" b="1" dirty="0" err="1" smtClean="0">
                <a:solidFill>
                  <a:schemeClr val="bg1"/>
                </a:solidFill>
              </a:rPr>
              <a:t>MyClassInitialize</a:t>
            </a: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TestContext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testContext</a:t>
            </a:r>
            <a:r>
              <a:rPr lang="en-US" sz="16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</a:t>
            </a:r>
            <a:r>
              <a:rPr lang="pt-BR" sz="1600" b="1" dirty="0" err="1" smtClean="0">
                <a:solidFill>
                  <a:schemeClr val="bg1"/>
                </a:solidFill>
              </a:rPr>
              <a:t>try</a:t>
            </a:r>
            <a:endParaRPr lang="pt-BR" sz="1600" b="1" dirty="0" smtClean="0">
              <a:solidFill>
                <a:schemeClr val="bg1"/>
              </a:solidFill>
            </a:endParaRP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{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    geodatabase = </a:t>
            </a:r>
            <a:r>
              <a:rPr lang="pt-BR" sz="1600" b="1" dirty="0" err="1" smtClean="0">
                <a:solidFill>
                  <a:srgbClr val="92D050"/>
                </a:solidFill>
              </a:rPr>
              <a:t>new</a:t>
            </a:r>
            <a:r>
              <a:rPr lang="pt-BR" sz="1600" b="1" dirty="0" smtClean="0">
                <a:solidFill>
                  <a:schemeClr val="bg1"/>
                </a:solidFill>
              </a:rPr>
              <a:t> Geodatabase(</a:t>
            </a:r>
            <a:r>
              <a:rPr lang="pt-BR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pt-BR" sz="1600" b="1" dirty="0" smtClean="0">
                <a:solidFill>
                  <a:schemeClr val="bg1"/>
                </a:solidFill>
              </a:rPr>
              <a:t>, Geodatabase.</a:t>
            </a:r>
            <a:r>
              <a:rPr lang="pt-BR" sz="1600" b="1" dirty="0" err="1" smtClean="0">
                <a:solidFill>
                  <a:schemeClr val="bg1"/>
                </a:solidFill>
              </a:rPr>
              <a:t>InitializeLicense</a:t>
            </a:r>
            <a:r>
              <a:rPr lang="pt-BR" sz="1600" b="1" dirty="0" smtClean="0">
                <a:solidFill>
                  <a:schemeClr val="bg1"/>
                </a:solidFill>
              </a:rPr>
              <a:t>.</a:t>
            </a:r>
            <a:r>
              <a:rPr lang="pt-BR" sz="1600" b="1" dirty="0" err="1" smtClean="0">
                <a:solidFill>
                  <a:schemeClr val="bg1"/>
                </a:solidFill>
              </a:rPr>
              <a:t>Intialize</a:t>
            </a:r>
            <a:r>
              <a:rPr lang="pt-BR" sz="1600" b="1" dirty="0" smtClean="0">
                <a:solidFill>
                  <a:schemeClr val="bg1"/>
                </a:solidFill>
              </a:rPr>
              <a:t>);               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catch (</a:t>
            </a:r>
            <a:r>
              <a:rPr lang="pt-BR" sz="1600" b="1" dirty="0" smtClean="0">
                <a:solidFill>
                  <a:srgbClr val="92D050"/>
                </a:solidFill>
              </a:rPr>
              <a:t>Exception</a:t>
            </a:r>
            <a:r>
              <a:rPr lang="pt-BR" sz="1600" b="1" dirty="0" smtClean="0">
                <a:solidFill>
                  <a:schemeClr val="bg1"/>
                </a:solidFill>
              </a:rPr>
              <a:t> ex)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{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    </a:t>
            </a:r>
            <a:r>
              <a:rPr lang="pt-BR" sz="1600" b="1" dirty="0" err="1" smtClean="0">
                <a:solidFill>
                  <a:schemeClr val="bg1"/>
                </a:solidFill>
              </a:rPr>
              <a:t>Assert</a:t>
            </a:r>
            <a:r>
              <a:rPr lang="pt-BR" sz="1600" b="1" dirty="0" smtClean="0">
                <a:solidFill>
                  <a:schemeClr val="bg1"/>
                </a:solidFill>
              </a:rPr>
              <a:t>.</a:t>
            </a:r>
            <a:r>
              <a:rPr lang="pt-BR" sz="1600" b="1" dirty="0" err="1" smtClean="0">
                <a:solidFill>
                  <a:schemeClr val="bg1"/>
                </a:solidFill>
              </a:rPr>
              <a:t>Inconclusive</a:t>
            </a:r>
            <a:r>
              <a:rPr lang="pt-BR" sz="1600" b="1" dirty="0" smtClean="0">
                <a:solidFill>
                  <a:schemeClr val="bg1"/>
                </a:solidFill>
              </a:rPr>
              <a:t>(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600" b="1" dirty="0" err="1" smtClean="0">
                <a:solidFill>
                  <a:schemeClr val="accent6">
                    <a:lumMod val="75000"/>
                  </a:schemeClr>
                </a:solidFill>
              </a:rPr>
              <a:t>Can't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600" b="1" dirty="0" err="1" smtClean="0">
                <a:solidFill>
                  <a:schemeClr val="accent6">
                    <a:lumMod val="75000"/>
                  </a:schemeClr>
                </a:solidFill>
              </a:rPr>
              <a:t>initialize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600" b="1" dirty="0" err="1" smtClean="0">
                <a:solidFill>
                  <a:schemeClr val="accent6">
                    <a:lumMod val="75000"/>
                  </a:schemeClr>
                </a:solidFill>
              </a:rPr>
              <a:t>license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600" b="1" dirty="0" smtClean="0">
                <a:solidFill>
                  <a:schemeClr val="bg1"/>
                </a:solidFill>
              </a:rPr>
              <a:t> + 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"Trace:" </a:t>
            </a:r>
            <a:r>
              <a:rPr lang="pt-BR" sz="1600" b="1" dirty="0" smtClean="0">
                <a:solidFill>
                  <a:schemeClr val="bg1"/>
                </a:solidFill>
              </a:rPr>
              <a:t>+ </a:t>
            </a:r>
            <a:r>
              <a:rPr lang="pt-BR" sz="1600" b="1" dirty="0" err="1" smtClean="0">
                <a:solidFill>
                  <a:schemeClr val="bg1"/>
                </a:solidFill>
              </a:rPr>
              <a:t>ex.Message</a:t>
            </a:r>
            <a:r>
              <a:rPr lang="pt-BR" sz="16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    }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        }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3915633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FFC000"/>
                </a:solidFill>
              </a:rPr>
              <a:t> [</a:t>
            </a:r>
            <a:r>
              <a:rPr lang="pt-BR" sz="1400" b="1" dirty="0" err="1" smtClean="0">
                <a:solidFill>
                  <a:srgbClr val="FFC000"/>
                </a:solidFill>
              </a:rPr>
              <a:t>TestInitialize</a:t>
            </a:r>
            <a:r>
              <a:rPr lang="pt-BR" sz="1400" b="1" dirty="0" smtClean="0">
                <a:solidFill>
                  <a:srgbClr val="FFC000"/>
                </a:solidFill>
              </a:rPr>
              <a:t>()]</a:t>
            </a:r>
          </a:p>
          <a:p>
            <a:r>
              <a:rPr lang="pt-BR" sz="1400" b="1" dirty="0" smtClean="0">
                <a:solidFill>
                  <a:srgbClr val="92D050"/>
                </a:solidFill>
              </a:rPr>
              <a:t>        </a:t>
            </a:r>
            <a:r>
              <a:rPr lang="pt-BR" sz="1400" b="1" dirty="0" err="1" smtClean="0">
                <a:solidFill>
                  <a:srgbClr val="92D050"/>
                </a:solidFill>
              </a:rPr>
              <a:t>public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rgbClr val="92D050"/>
                </a:solidFill>
              </a:rPr>
              <a:t>void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MyTestInitialize</a:t>
            </a:r>
            <a:r>
              <a:rPr lang="pt-BR" sz="1400" b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geodatabase.</a:t>
            </a:r>
            <a:r>
              <a:rPr lang="pt-BR" sz="1400" b="1" dirty="0" err="1" smtClean="0">
                <a:solidFill>
                  <a:schemeClr val="bg1"/>
                </a:solidFill>
              </a:rPr>
              <a:t>AbrirGeodatabase</a:t>
            </a:r>
            <a:r>
              <a:rPr lang="pt-BR" sz="1400" b="1" dirty="0" smtClean="0">
                <a:solidFill>
                  <a:schemeClr val="bg1"/>
                </a:solidFill>
              </a:rPr>
              <a:t>();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5157192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FFC000"/>
                </a:solidFill>
              </a:rPr>
              <a:t> [</a:t>
            </a:r>
            <a:r>
              <a:rPr lang="pt-BR" sz="1400" b="1" dirty="0" err="1" smtClean="0">
                <a:solidFill>
                  <a:srgbClr val="FFC000"/>
                </a:solidFill>
              </a:rPr>
              <a:t>TestCleanup</a:t>
            </a:r>
            <a:r>
              <a:rPr lang="pt-BR" sz="1400" b="1" dirty="0" smtClean="0">
                <a:solidFill>
                  <a:srgbClr val="FFC000"/>
                </a:solidFill>
              </a:rPr>
              <a:t>()]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</a:t>
            </a:r>
            <a:r>
              <a:rPr lang="pt-BR" sz="1400" b="1" dirty="0" err="1" smtClean="0">
                <a:solidFill>
                  <a:srgbClr val="92D050"/>
                </a:solidFill>
              </a:rPr>
              <a:t>public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rgbClr val="92D050"/>
                </a:solidFill>
              </a:rPr>
              <a:t>void</a:t>
            </a:r>
            <a:r>
              <a:rPr lang="pt-BR" sz="1400" b="1" dirty="0" smtClean="0">
                <a:solidFill>
                  <a:srgbClr val="92D050"/>
                </a:solidFill>
              </a:rPr>
              <a:t> </a:t>
            </a:r>
            <a:r>
              <a:rPr lang="pt-BR" sz="1400" b="1" dirty="0" err="1" smtClean="0">
                <a:solidFill>
                  <a:schemeClr val="bg1"/>
                </a:solidFill>
              </a:rPr>
              <a:t>MyTestCleanup</a:t>
            </a:r>
            <a:r>
              <a:rPr lang="pt-BR" sz="1400" b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    geodatabase.</a:t>
            </a:r>
            <a:r>
              <a:rPr lang="pt-BR" sz="1400" b="1" dirty="0" err="1" smtClean="0">
                <a:solidFill>
                  <a:schemeClr val="bg1"/>
                </a:solidFill>
              </a:rPr>
              <a:t>FecharGeodatabase</a:t>
            </a: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chemeClr val="bg1"/>
                </a:solidFill>
              </a:rPr>
              <a:t>true</a:t>
            </a:r>
            <a:r>
              <a:rPr lang="pt-BR" sz="1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     }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627784" y="260648"/>
            <a:ext cx="320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Test.cs</a:t>
            </a:r>
            <a:endParaRPr lang="pt-BR" sz="5400" b="1" dirty="0" smtClean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204864"/>
            <a:ext cx="6552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The </a:t>
            </a:r>
            <a:r>
              <a:rPr lang="pt-BR" sz="8000" b="1" dirty="0" err="1" smtClean="0">
                <a:solidFill>
                  <a:schemeClr val="bg1"/>
                </a:solidFill>
                <a:latin typeface="Tempus Sans ITC" pitchFamily="82" charset="0"/>
                <a:cs typeface="MV Boli" pitchFamily="2" charset="0"/>
              </a:rPr>
              <a:t>Esri</a:t>
            </a:r>
            <a:endParaRPr lang="pt-BR" sz="8000" b="1" dirty="0" smtClean="0">
              <a:solidFill>
                <a:schemeClr val="bg1"/>
              </a:solidFill>
              <a:latin typeface="Tempus Sans ITC" pitchFamily="82" charset="0"/>
              <a:cs typeface="MV Boli" pitchFamily="2" charset="0"/>
            </a:endParaRPr>
          </a:p>
          <a:p>
            <a:pPr algn="ctr"/>
            <a:r>
              <a:rPr lang="pt-BR" sz="4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licen</a:t>
            </a:r>
            <a:r>
              <a:rPr lang="pt-BR" sz="4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ses</a:t>
            </a:r>
            <a:r>
              <a:rPr lang="pt-BR" sz="4400" b="1" dirty="0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 </a:t>
            </a:r>
            <a:r>
              <a:rPr lang="pt-BR" sz="4400" b="1" dirty="0" err="1" smtClean="0">
                <a:solidFill>
                  <a:srgbClr val="92D050"/>
                </a:solidFill>
                <a:latin typeface="Tempus Sans ITC" pitchFamily="82" charset="0"/>
                <a:cs typeface="MV Boli" pitchFamily="2" charset="0"/>
              </a:rPr>
              <a:t>question</a:t>
            </a:r>
            <a:endParaRPr lang="pt-BR" sz="5400" b="1" dirty="0">
              <a:solidFill>
                <a:srgbClr val="92D050"/>
              </a:solidFill>
              <a:latin typeface="Tempus Sans ITC" pitchFamily="82" charset="0"/>
              <a:cs typeface="MV Boli" pitchFamily="2" charset="0"/>
            </a:endParaRPr>
          </a:p>
        </p:txBody>
      </p:sp>
      <p:pic>
        <p:nvPicPr>
          <p:cNvPr id="10" name="Imagem 9" descr="logoImegemTran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406268"/>
            <a:ext cx="971600" cy="45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501</Words>
  <Application>Microsoft Office PowerPoint</Application>
  <PresentationFormat>Apresentação na tela (4:3)</PresentationFormat>
  <Paragraphs>124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imagem</dc:creator>
  <cp:lastModifiedBy>Imagem</cp:lastModifiedBy>
  <cp:revision>88</cp:revision>
  <dcterms:created xsi:type="dcterms:W3CDTF">2012-04-15T00:11:31Z</dcterms:created>
  <dcterms:modified xsi:type="dcterms:W3CDTF">2012-06-02T18:54:53Z</dcterms:modified>
</cp:coreProperties>
</file>