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8" r:id="rId2"/>
    <p:sldId id="269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092BE"/>
    <a:srgbClr val="9F4593"/>
    <a:srgbClr val="99DBF1"/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>
        <p:scale>
          <a:sx n="100" d="100"/>
          <a:sy n="100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5449D-3DE5-4F15-81DE-84BA71DF8E07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6E289-CB4D-4171-AB41-80F3CC2C29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2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8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7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81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11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9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8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28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35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31EB-D7D4-46D3-A4DC-712FD295910B}" type="datetimeFigureOut">
              <a:rPr lang="es-ES" smtClean="0"/>
              <a:t>04/08/2021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0E51-760C-49A5-A8A2-3815F83C30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1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iagrama de flujo: cinta perforada 100">
            <a:extLst>
              <a:ext uri="{FF2B5EF4-FFF2-40B4-BE49-F238E27FC236}">
                <a16:creationId xmlns:a16="http://schemas.microsoft.com/office/drawing/2014/main" id="{9D64BCA3-1FE7-4F66-BDE0-FECF5AC10BE9}"/>
              </a:ext>
            </a:extLst>
          </p:cNvPr>
          <p:cNvSpPr/>
          <p:nvPr/>
        </p:nvSpPr>
        <p:spPr>
          <a:xfrm>
            <a:off x="9869684" y="323978"/>
            <a:ext cx="2010129" cy="688747"/>
          </a:xfrm>
          <a:prstGeom prst="flowChartPunchedTap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7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sz="7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s-ES" sz="7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  </a:t>
            </a:r>
            <a:r>
              <a:rPr lang="es-ES" sz="7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estadoGlobal</a:t>
            </a:r>
            <a:r>
              <a:rPr lang="es-ES" sz="7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:{}</a:t>
            </a:r>
          </a:p>
          <a:p>
            <a:r>
              <a:rPr lang="es-ES" sz="7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7BF340F-325D-4F62-A137-3E78754C640B}"/>
              </a:ext>
            </a:extLst>
          </p:cNvPr>
          <p:cNvGrpSpPr/>
          <p:nvPr/>
        </p:nvGrpSpPr>
        <p:grpSpPr>
          <a:xfrm>
            <a:off x="4429760" y="80945"/>
            <a:ext cx="2369890" cy="3365599"/>
            <a:chOff x="1675111" y="4039325"/>
            <a:chExt cx="1734756" cy="2441910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C2FD546A-97E8-4E09-9BC8-4445F359179E}"/>
                </a:ext>
              </a:extLst>
            </p:cNvPr>
            <p:cNvSpPr/>
            <p:nvPr/>
          </p:nvSpPr>
          <p:spPr>
            <a:xfrm>
              <a:off x="1715717" y="4039325"/>
              <a:ext cx="165354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1" dirty="0">
                  <a:ln w="0"/>
                  <a:solidFill>
                    <a:srgbClr val="FFFF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/principal/</a:t>
              </a:r>
            </a:p>
          </p:txBody>
        </p:sp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660F32BE-AD68-46EF-9F7E-7F44EF10112F}"/>
                </a:ext>
              </a:extLst>
            </p:cNvPr>
            <p:cNvSpPr/>
            <p:nvPr/>
          </p:nvSpPr>
          <p:spPr>
            <a:xfrm>
              <a:off x="1675111" y="4258900"/>
              <a:ext cx="1734756" cy="2222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C470505-3B6C-4CB2-9589-D2A2DFDE9992}"/>
              </a:ext>
            </a:extLst>
          </p:cNvPr>
          <p:cNvGrpSpPr/>
          <p:nvPr/>
        </p:nvGrpSpPr>
        <p:grpSpPr>
          <a:xfrm>
            <a:off x="7939887" y="3751839"/>
            <a:ext cx="2740084" cy="3076618"/>
            <a:chOff x="7854956" y="4302548"/>
            <a:chExt cx="1734756" cy="2222335"/>
          </a:xfrm>
        </p:grpSpPr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2D188E57-9D90-4228-A90F-A64993424133}"/>
                </a:ext>
              </a:extLst>
            </p:cNvPr>
            <p:cNvSpPr/>
            <p:nvPr/>
          </p:nvSpPr>
          <p:spPr>
            <a:xfrm>
              <a:off x="7854956" y="4302548"/>
              <a:ext cx="1734756" cy="22223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A0E5BD39-EA25-4011-8286-D830944FBDFE}"/>
                </a:ext>
              </a:extLst>
            </p:cNvPr>
            <p:cNvSpPr/>
            <p:nvPr/>
          </p:nvSpPr>
          <p:spPr>
            <a:xfrm>
              <a:off x="8048063" y="4569753"/>
              <a:ext cx="1370815" cy="1798895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endParaRPr lang="es-ES" sz="1100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4218C0-F631-4407-8CA6-93145B94A8EF}"/>
              </a:ext>
            </a:extLst>
          </p:cNvPr>
          <p:cNvGrpSpPr/>
          <p:nvPr/>
        </p:nvGrpSpPr>
        <p:grpSpPr>
          <a:xfrm>
            <a:off x="4869168" y="1106064"/>
            <a:ext cx="1350887" cy="2143849"/>
            <a:chOff x="6194716" y="2142159"/>
            <a:chExt cx="837584" cy="1535119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3DF4C5C0-7D29-4CD0-ADFB-8DE363262A4B}"/>
                </a:ext>
              </a:extLst>
            </p:cNvPr>
            <p:cNvSpPr/>
            <p:nvPr/>
          </p:nvSpPr>
          <p:spPr>
            <a:xfrm>
              <a:off x="6194716" y="2142159"/>
              <a:ext cx="110864" cy="687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600" dirty="0"/>
                <a:t>tipo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55628AB0-0F8F-410D-8C55-8305EE8D7730}"/>
                </a:ext>
              </a:extLst>
            </p:cNvPr>
            <p:cNvSpPr/>
            <p:nvPr/>
          </p:nvSpPr>
          <p:spPr>
            <a:xfrm>
              <a:off x="6353890" y="2256713"/>
              <a:ext cx="143711" cy="620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600" dirty="0" err="1"/>
                <a:t>alfaB</a:t>
              </a:r>
              <a:endParaRPr lang="es-ES" sz="600" dirty="0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F295BA7D-D226-4C89-82FC-88B096C8721B}"/>
                </a:ext>
              </a:extLst>
            </p:cNvPr>
            <p:cNvSpPr/>
            <p:nvPr/>
          </p:nvSpPr>
          <p:spPr>
            <a:xfrm>
              <a:off x="6813404" y="3599219"/>
              <a:ext cx="218896" cy="780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 dirty="0" err="1"/>
                <a:t>next</a:t>
              </a:r>
              <a:endParaRPr lang="es-ES" sz="800" dirty="0"/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422564D-7CC0-4334-A531-5B850526BDB9}"/>
                </a:ext>
              </a:extLst>
            </p:cNvPr>
            <p:cNvSpPr/>
            <p:nvPr/>
          </p:nvSpPr>
          <p:spPr>
            <a:xfrm>
              <a:off x="6258753" y="3604971"/>
              <a:ext cx="266733" cy="6655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 dirty="0" err="1"/>
                <a:t>prev</a:t>
              </a:r>
              <a:endParaRPr lang="es-ES" sz="800" dirty="0"/>
            </a:p>
          </p:txBody>
        </p:sp>
      </p:grpSp>
      <p:cxnSp>
        <p:nvCxnSpPr>
          <p:cNvPr id="74" name="Conector: curvado 73">
            <a:extLst>
              <a:ext uri="{FF2B5EF4-FFF2-40B4-BE49-F238E27FC236}">
                <a16:creationId xmlns:a16="http://schemas.microsoft.com/office/drawing/2014/main" id="{608EF14E-8123-42A8-ADF2-ABE34A29B5E4}"/>
              </a:ext>
            </a:extLst>
          </p:cNvPr>
          <p:cNvCxnSpPr>
            <a:cxnSpLocks/>
            <a:stCxn id="71" idx="2"/>
            <a:endCxn id="39" idx="1"/>
          </p:cNvCxnSpPr>
          <p:nvPr/>
        </p:nvCxnSpPr>
        <p:spPr>
          <a:xfrm rot="16200000" flipH="1">
            <a:off x="5855494" y="3205755"/>
            <a:ext cx="1843605" cy="2325182"/>
          </a:xfrm>
          <a:prstGeom prst="curvedConnector2">
            <a:avLst/>
          </a:prstGeom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ángulo: biselado 77">
            <a:extLst>
              <a:ext uri="{FF2B5EF4-FFF2-40B4-BE49-F238E27FC236}">
                <a16:creationId xmlns:a16="http://schemas.microsoft.com/office/drawing/2014/main" id="{813A6D28-17A9-4033-8BC2-45440C07634B}"/>
              </a:ext>
            </a:extLst>
          </p:cNvPr>
          <p:cNvSpPr/>
          <p:nvPr/>
        </p:nvSpPr>
        <p:spPr>
          <a:xfrm>
            <a:off x="5346235" y="440493"/>
            <a:ext cx="515619" cy="108507"/>
          </a:xfrm>
          <a:prstGeom prst="bevel">
            <a:avLst>
              <a:gd name="adj" fmla="val 132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ES" sz="500" dirty="0"/>
              <a:t>/creación/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AF91930-5A97-4DE7-86CC-74D8D5E98BD8}"/>
              </a:ext>
            </a:extLst>
          </p:cNvPr>
          <p:cNvSpPr/>
          <p:nvPr/>
        </p:nvSpPr>
        <p:spPr>
          <a:xfrm>
            <a:off x="4558664" y="658595"/>
            <a:ext cx="2113915" cy="26852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s-ES" sz="7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B30B395-7B95-44B2-8BE1-033E3EF9D040}"/>
              </a:ext>
            </a:extLst>
          </p:cNvPr>
          <p:cNvSpPr/>
          <p:nvPr/>
        </p:nvSpPr>
        <p:spPr>
          <a:xfrm>
            <a:off x="4835686" y="1497780"/>
            <a:ext cx="1661277" cy="13825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s-ES" sz="600" dirty="0" err="1"/>
              <a:t>culosauru</a:t>
            </a:r>
            <a:r>
              <a:rPr lang="es-ES" sz="600" dirty="0"/>
              <a:t>. Tipo caca, oloroso</a:t>
            </a:r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  <a:p>
            <a:pPr algn="ctr"/>
            <a:endParaRPr lang="es-ES" sz="600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3DB636D-F170-4215-9541-8702B74CAC65}"/>
              </a:ext>
            </a:extLst>
          </p:cNvPr>
          <p:cNvSpPr txBox="1"/>
          <p:nvPr/>
        </p:nvSpPr>
        <p:spPr>
          <a:xfrm>
            <a:off x="8665452" y="4375616"/>
            <a:ext cx="13220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00" dirty="0"/>
              <a:t>nombre. </a:t>
            </a:r>
          </a:p>
          <a:p>
            <a:pPr algn="ctr"/>
            <a:endParaRPr lang="es-ES" sz="800" dirty="0"/>
          </a:p>
          <a:p>
            <a:pPr algn="ctr"/>
            <a:endParaRPr lang="es-ES" sz="800" dirty="0"/>
          </a:p>
          <a:p>
            <a:pPr algn="ctr"/>
            <a:r>
              <a:rPr lang="es-ES" sz="800" b="1" dirty="0"/>
              <a:t>IMAGEN!</a:t>
            </a:r>
          </a:p>
          <a:p>
            <a:pPr algn="ctr"/>
            <a:endParaRPr lang="es-ES" sz="800" dirty="0"/>
          </a:p>
          <a:p>
            <a:pPr algn="ctr"/>
            <a:endParaRPr lang="es-ES" sz="800" dirty="0"/>
          </a:p>
          <a:p>
            <a:pPr algn="ctr"/>
            <a:r>
              <a:rPr lang="es-ES" sz="800" dirty="0"/>
              <a:t>tipos</a:t>
            </a:r>
          </a:p>
          <a:p>
            <a:pPr algn="ctr"/>
            <a:r>
              <a:rPr lang="es-ES" sz="800" dirty="0"/>
              <a:t>Numero de </a:t>
            </a:r>
            <a:r>
              <a:rPr lang="es-ES" sz="800" dirty="0" err="1"/>
              <a:t>pokemon</a:t>
            </a:r>
            <a:endParaRPr lang="es-ES" sz="800" dirty="0"/>
          </a:p>
          <a:p>
            <a:pPr algn="ctr"/>
            <a:r>
              <a:rPr lang="es-ES" sz="800" dirty="0"/>
              <a:t>(</a:t>
            </a:r>
            <a:r>
              <a:rPr lang="es-ES" sz="800" dirty="0" err="1"/>
              <a:t>Estadisticas</a:t>
            </a:r>
            <a:r>
              <a:rPr lang="es-ES" sz="800" dirty="0"/>
              <a:t>)</a:t>
            </a:r>
          </a:p>
          <a:p>
            <a:pPr algn="ctr"/>
            <a:r>
              <a:rPr lang="es-ES" sz="800" dirty="0"/>
              <a:t>Vida</a:t>
            </a:r>
          </a:p>
          <a:p>
            <a:pPr algn="ctr"/>
            <a:r>
              <a:rPr lang="es-ES" sz="800" dirty="0"/>
              <a:t>Fuerza</a:t>
            </a:r>
          </a:p>
          <a:p>
            <a:pPr algn="ctr"/>
            <a:r>
              <a:rPr lang="es-ES" sz="800" dirty="0"/>
              <a:t>defensa</a:t>
            </a:r>
          </a:p>
          <a:p>
            <a:pPr algn="ctr"/>
            <a:r>
              <a:rPr lang="es-ES" sz="800" dirty="0"/>
              <a:t>Velocidad</a:t>
            </a:r>
          </a:p>
          <a:p>
            <a:pPr algn="ctr"/>
            <a:r>
              <a:rPr lang="es-ES" sz="800" dirty="0"/>
              <a:t>Altura y peso</a:t>
            </a:r>
          </a:p>
          <a:p>
            <a:pPr algn="ctr"/>
            <a:endParaRPr lang="es-ES" sz="800" dirty="0"/>
          </a:p>
        </p:txBody>
      </p:sp>
      <p:cxnSp>
        <p:nvCxnSpPr>
          <p:cNvPr id="104" name="Conector: curvado 103">
            <a:extLst>
              <a:ext uri="{FF2B5EF4-FFF2-40B4-BE49-F238E27FC236}">
                <a16:creationId xmlns:a16="http://schemas.microsoft.com/office/drawing/2014/main" id="{3AB541CD-AF97-4AB1-B99A-F5EBF64C6A6A}"/>
              </a:ext>
            </a:extLst>
          </p:cNvPr>
          <p:cNvCxnSpPr>
            <a:cxnSpLocks/>
            <a:stCxn id="39" idx="0"/>
            <a:endCxn id="71" idx="3"/>
          </p:cNvCxnSpPr>
          <p:nvPr/>
        </p:nvCxnSpPr>
        <p:spPr>
          <a:xfrm rot="16200000" flipV="1">
            <a:off x="7136400" y="1578311"/>
            <a:ext cx="1836778" cy="2510278"/>
          </a:xfrm>
          <a:prstGeom prst="curvedConnector2">
            <a:avLst/>
          </a:prstGeom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Rectángulo: biselado 105">
            <a:extLst>
              <a:ext uri="{FF2B5EF4-FFF2-40B4-BE49-F238E27FC236}">
                <a16:creationId xmlns:a16="http://schemas.microsoft.com/office/drawing/2014/main" id="{94EDF45C-9F8A-412E-8AD9-3C223267584B}"/>
              </a:ext>
            </a:extLst>
          </p:cNvPr>
          <p:cNvSpPr/>
          <p:nvPr/>
        </p:nvSpPr>
        <p:spPr>
          <a:xfrm>
            <a:off x="8882455" y="6241445"/>
            <a:ext cx="875266" cy="119358"/>
          </a:xfrm>
          <a:prstGeom prst="bevel">
            <a:avLst>
              <a:gd name="adj" fmla="val 132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ES" sz="500" dirty="0"/>
              <a:t>/SUBMIT-CARGAR POKEMON/</a:t>
            </a:r>
          </a:p>
        </p:txBody>
      </p:sp>
      <p:cxnSp>
        <p:nvCxnSpPr>
          <p:cNvPr id="111" name="Conector: curvado 110">
            <a:extLst>
              <a:ext uri="{FF2B5EF4-FFF2-40B4-BE49-F238E27FC236}">
                <a16:creationId xmlns:a16="http://schemas.microsoft.com/office/drawing/2014/main" id="{DF67F346-0345-44CC-9992-9F21004A173C}"/>
              </a:ext>
            </a:extLst>
          </p:cNvPr>
          <p:cNvCxnSpPr>
            <a:cxnSpLocks/>
            <a:stCxn id="138" idx="1"/>
            <a:endCxn id="112" idx="1"/>
          </p:cNvCxnSpPr>
          <p:nvPr/>
        </p:nvCxnSpPr>
        <p:spPr>
          <a:xfrm flipV="1">
            <a:off x="5641832" y="360520"/>
            <a:ext cx="1348193" cy="43226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A59CA7BF-F584-43EB-A3F0-B1EC3F38C0D7}"/>
              </a:ext>
            </a:extLst>
          </p:cNvPr>
          <p:cNvSpPr txBox="1"/>
          <p:nvPr/>
        </p:nvSpPr>
        <p:spPr>
          <a:xfrm>
            <a:off x="6990025" y="206631"/>
            <a:ext cx="1546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[ ] GET /ruta</a:t>
            </a:r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cxnSp>
        <p:nvCxnSpPr>
          <p:cNvPr id="129" name="Conector: curvado 128">
            <a:extLst>
              <a:ext uri="{FF2B5EF4-FFF2-40B4-BE49-F238E27FC236}">
                <a16:creationId xmlns:a16="http://schemas.microsoft.com/office/drawing/2014/main" id="{352D648B-3E5B-4EF0-91FD-0C1D43B60F1A}"/>
              </a:ext>
            </a:extLst>
          </p:cNvPr>
          <p:cNvCxnSpPr>
            <a:cxnSpLocks/>
            <a:stCxn id="121" idx="1"/>
            <a:endCxn id="130" idx="3"/>
          </p:cNvCxnSpPr>
          <p:nvPr/>
        </p:nvCxnSpPr>
        <p:spPr>
          <a:xfrm rot="10800000" flipV="1">
            <a:off x="4074386" y="2211066"/>
            <a:ext cx="554764" cy="447451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F121EFF4-8244-47CF-AE02-674AB0C1D8B2}"/>
              </a:ext>
            </a:extLst>
          </p:cNvPr>
          <p:cNvSpPr txBox="1"/>
          <p:nvPr/>
        </p:nvSpPr>
        <p:spPr>
          <a:xfrm>
            <a:off x="6158543" y="5933668"/>
            <a:ext cx="1505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[ ] POST/</a:t>
            </a:r>
            <a:r>
              <a:rPr lang="es-ES" sz="1400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pokemon</a:t>
            </a:r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cxnSp>
        <p:nvCxnSpPr>
          <p:cNvPr id="118" name="Conector: curvado 117">
            <a:extLst>
              <a:ext uri="{FF2B5EF4-FFF2-40B4-BE49-F238E27FC236}">
                <a16:creationId xmlns:a16="http://schemas.microsoft.com/office/drawing/2014/main" id="{931B0017-E518-44C2-8157-18977E6EB32B}"/>
              </a:ext>
            </a:extLst>
          </p:cNvPr>
          <p:cNvCxnSpPr>
            <a:cxnSpLocks/>
            <a:stCxn id="106" idx="5"/>
            <a:endCxn id="116" idx="3"/>
          </p:cNvCxnSpPr>
          <p:nvPr/>
        </p:nvCxnSpPr>
        <p:spPr>
          <a:xfrm rot="10800000">
            <a:off x="7663790" y="6087558"/>
            <a:ext cx="1234459" cy="21356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8" name="Rectángulo: biselado 137">
            <a:extLst>
              <a:ext uri="{FF2B5EF4-FFF2-40B4-BE49-F238E27FC236}">
                <a16:creationId xmlns:a16="http://schemas.microsoft.com/office/drawing/2014/main" id="{D7ABE861-871F-4BFB-A5EB-693A47DCE0F9}"/>
              </a:ext>
            </a:extLst>
          </p:cNvPr>
          <p:cNvSpPr/>
          <p:nvPr/>
        </p:nvSpPr>
        <p:spPr>
          <a:xfrm>
            <a:off x="4600246" y="726357"/>
            <a:ext cx="1059165" cy="132851"/>
          </a:xfrm>
          <a:prstGeom prst="bevel">
            <a:avLst>
              <a:gd name="adj" fmla="val 132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ES" sz="500" dirty="0"/>
              <a:t>/BUSQUEDA ESPECIFICA (por nombre)/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B7AD29C2-50DC-4510-BDC8-DDFA4C7E615D}"/>
              </a:ext>
            </a:extLst>
          </p:cNvPr>
          <p:cNvSpPr/>
          <p:nvPr/>
        </p:nvSpPr>
        <p:spPr>
          <a:xfrm>
            <a:off x="8322041" y="3885908"/>
            <a:ext cx="2010954" cy="166409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s-ES" sz="900" dirty="0"/>
          </a:p>
        </p:txBody>
      </p:sp>
      <p:sp>
        <p:nvSpPr>
          <p:cNvPr id="83" name="Rectángulo: biselado 82">
            <a:extLst>
              <a:ext uri="{FF2B5EF4-FFF2-40B4-BE49-F238E27FC236}">
                <a16:creationId xmlns:a16="http://schemas.microsoft.com/office/drawing/2014/main" id="{3C94295F-238E-44DD-AE00-C02510CBC7DD}"/>
              </a:ext>
            </a:extLst>
          </p:cNvPr>
          <p:cNvSpPr/>
          <p:nvPr/>
        </p:nvSpPr>
        <p:spPr>
          <a:xfrm>
            <a:off x="9062279" y="3914118"/>
            <a:ext cx="515619" cy="108507"/>
          </a:xfrm>
          <a:prstGeom prst="bevel">
            <a:avLst>
              <a:gd name="adj" fmla="val 132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ES" sz="500" dirty="0"/>
              <a:t>/PRINCIPAL/</a:t>
            </a:r>
          </a:p>
        </p:txBody>
      </p:sp>
      <p:cxnSp>
        <p:nvCxnSpPr>
          <p:cNvPr id="86" name="Conector: curvado 85">
            <a:extLst>
              <a:ext uri="{FF2B5EF4-FFF2-40B4-BE49-F238E27FC236}">
                <a16:creationId xmlns:a16="http://schemas.microsoft.com/office/drawing/2014/main" id="{FED750D4-1BEA-471B-9DF4-E165A81718A5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10332995" y="3801730"/>
            <a:ext cx="361275" cy="167383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curvado 86">
            <a:extLst>
              <a:ext uri="{FF2B5EF4-FFF2-40B4-BE49-F238E27FC236}">
                <a16:creationId xmlns:a16="http://schemas.microsoft.com/office/drawing/2014/main" id="{FF467D3D-5831-490A-8AD5-D7FE627027AB}"/>
              </a:ext>
            </a:extLst>
          </p:cNvPr>
          <p:cNvCxnSpPr>
            <a:cxnSpLocks/>
          </p:cNvCxnSpPr>
          <p:nvPr/>
        </p:nvCxnSpPr>
        <p:spPr>
          <a:xfrm rot="10800000">
            <a:off x="7619106" y="4395679"/>
            <a:ext cx="622333" cy="222407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671AE5C-777D-423E-9B06-2655B04651E8}"/>
              </a:ext>
            </a:extLst>
          </p:cNvPr>
          <p:cNvSpPr/>
          <p:nvPr/>
        </p:nvSpPr>
        <p:spPr>
          <a:xfrm>
            <a:off x="10694270" y="3447787"/>
            <a:ext cx="15372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Otro</a:t>
            </a:r>
          </a:p>
          <a:p>
            <a:pPr algn="ctr"/>
            <a:r>
              <a:rPr lang="es-E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2D475C00-89D3-4CBB-9CF6-C956F1AD1631}"/>
              </a:ext>
            </a:extLst>
          </p:cNvPr>
          <p:cNvSpPr/>
          <p:nvPr/>
        </p:nvSpPr>
        <p:spPr>
          <a:xfrm>
            <a:off x="6865301" y="4097723"/>
            <a:ext cx="7293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s-E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orm</a:t>
            </a:r>
            <a:endParaRPr lang="es-E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DBE274A1-5D90-4351-9B8A-8B12FB17EB07}"/>
              </a:ext>
            </a:extLst>
          </p:cNvPr>
          <p:cNvSpPr/>
          <p:nvPr/>
        </p:nvSpPr>
        <p:spPr>
          <a:xfrm>
            <a:off x="4738132" y="1065161"/>
            <a:ext cx="1778365" cy="33555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s-ES" sz="900" dirty="0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EAD325EE-D536-4888-88FC-B4B980D864FD}"/>
              </a:ext>
            </a:extLst>
          </p:cNvPr>
          <p:cNvSpPr/>
          <p:nvPr/>
        </p:nvSpPr>
        <p:spPr>
          <a:xfrm>
            <a:off x="4629150" y="1467710"/>
            <a:ext cx="1970416" cy="1486714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s-ES" sz="900" dirty="0"/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8FAAEC09-EC75-46CF-98E3-B7BB21E51DE9}"/>
              </a:ext>
            </a:extLst>
          </p:cNvPr>
          <p:cNvSpPr/>
          <p:nvPr/>
        </p:nvSpPr>
        <p:spPr>
          <a:xfrm>
            <a:off x="4770229" y="3107371"/>
            <a:ext cx="1778365" cy="172446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endParaRPr lang="es-ES" sz="900" dirty="0"/>
          </a:p>
        </p:txBody>
      </p:sp>
      <p:cxnSp>
        <p:nvCxnSpPr>
          <p:cNvPr id="123" name="Conector: curvado 122">
            <a:extLst>
              <a:ext uri="{FF2B5EF4-FFF2-40B4-BE49-F238E27FC236}">
                <a16:creationId xmlns:a16="http://schemas.microsoft.com/office/drawing/2014/main" id="{F166038A-1BE8-406C-BA73-E8BB8E601FA3}"/>
              </a:ext>
            </a:extLst>
          </p:cNvPr>
          <p:cNvCxnSpPr>
            <a:cxnSpLocks/>
            <a:stCxn id="79" idx="1"/>
            <a:endCxn id="124" idx="3"/>
          </p:cNvCxnSpPr>
          <p:nvPr/>
        </p:nvCxnSpPr>
        <p:spPr>
          <a:xfrm rot="10800000">
            <a:off x="4354654" y="141442"/>
            <a:ext cx="204010" cy="651417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8C96AFA7-085B-42BD-B042-5A1E1D35218E}"/>
              </a:ext>
            </a:extLst>
          </p:cNvPr>
          <p:cNvSpPr/>
          <p:nvPr/>
        </p:nvSpPr>
        <p:spPr>
          <a:xfrm>
            <a:off x="2983060" y="-27836"/>
            <a:ext cx="13715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Componente1</a:t>
            </a:r>
          </a:p>
        </p:txBody>
      </p:sp>
      <p:cxnSp>
        <p:nvCxnSpPr>
          <p:cNvPr id="125" name="Conector: curvado 124">
            <a:extLst>
              <a:ext uri="{FF2B5EF4-FFF2-40B4-BE49-F238E27FC236}">
                <a16:creationId xmlns:a16="http://schemas.microsoft.com/office/drawing/2014/main" id="{DE7E2759-A855-4A20-9691-37A11722520D}"/>
              </a:ext>
            </a:extLst>
          </p:cNvPr>
          <p:cNvCxnSpPr>
            <a:cxnSpLocks/>
            <a:stCxn id="115" idx="1"/>
            <a:endCxn id="126" idx="3"/>
          </p:cNvCxnSpPr>
          <p:nvPr/>
        </p:nvCxnSpPr>
        <p:spPr>
          <a:xfrm rot="10800000">
            <a:off x="4239466" y="991156"/>
            <a:ext cx="498667" cy="24178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DEDB9800-411B-4897-8E2C-F08B5DE3D0B6}"/>
              </a:ext>
            </a:extLst>
          </p:cNvPr>
          <p:cNvSpPr/>
          <p:nvPr/>
        </p:nvSpPr>
        <p:spPr>
          <a:xfrm>
            <a:off x="2867871" y="821878"/>
            <a:ext cx="13715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Componente2</a:t>
            </a:r>
            <a:endParaRPr lang="es-ES" sz="16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BAC96F6-A87D-4AAF-8CA9-99991DCA52AC}"/>
              </a:ext>
            </a:extLst>
          </p:cNvPr>
          <p:cNvSpPr/>
          <p:nvPr/>
        </p:nvSpPr>
        <p:spPr>
          <a:xfrm>
            <a:off x="2702792" y="2489241"/>
            <a:ext cx="13715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Componente3</a:t>
            </a:r>
          </a:p>
        </p:txBody>
      </p:sp>
      <p:cxnSp>
        <p:nvCxnSpPr>
          <p:cNvPr id="131" name="Conector: curvado 130">
            <a:extLst>
              <a:ext uri="{FF2B5EF4-FFF2-40B4-BE49-F238E27FC236}">
                <a16:creationId xmlns:a16="http://schemas.microsoft.com/office/drawing/2014/main" id="{5CF61932-5718-44C1-83C5-F03E12793E87}"/>
              </a:ext>
            </a:extLst>
          </p:cNvPr>
          <p:cNvCxnSpPr>
            <a:cxnSpLocks/>
            <a:stCxn id="122" idx="1"/>
            <a:endCxn id="132" idx="3"/>
          </p:cNvCxnSpPr>
          <p:nvPr/>
        </p:nvCxnSpPr>
        <p:spPr>
          <a:xfrm rot="10800000" flipV="1">
            <a:off x="4097469" y="3193594"/>
            <a:ext cx="672760" cy="235406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5CDFD7E9-067F-4BF8-ACB4-4800E40ABD84}"/>
              </a:ext>
            </a:extLst>
          </p:cNvPr>
          <p:cNvSpPr/>
          <p:nvPr/>
        </p:nvSpPr>
        <p:spPr>
          <a:xfrm>
            <a:off x="2531966" y="3259723"/>
            <a:ext cx="156550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Componente4</a:t>
            </a:r>
            <a:endParaRPr lang="es-ES" sz="16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E4A05BF1-85B2-4E25-90B3-48151AFE86E6}"/>
              </a:ext>
            </a:extLst>
          </p:cNvPr>
          <p:cNvSpPr/>
          <p:nvPr/>
        </p:nvSpPr>
        <p:spPr>
          <a:xfrm>
            <a:off x="1819183" y="2724142"/>
            <a:ext cx="2369890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1" u="sng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estaGlobalQueModifica</a:t>
            </a:r>
            <a:r>
              <a:rPr lang="es-ES" sz="9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+</a:t>
            </a:r>
          </a:p>
          <a:p>
            <a:pPr algn="ctr"/>
            <a:r>
              <a:rPr lang="es-ES" sz="9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estadoGlobalQueSoloconsume</a:t>
            </a:r>
            <a:r>
              <a:rPr lang="es-ES" sz="9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(sin el +)</a:t>
            </a:r>
          </a:p>
          <a:p>
            <a:pPr algn="ctr"/>
            <a:endParaRPr lang="es-ES" sz="9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5F621DE9-2FED-4D39-8E15-29BB7780AFA0}"/>
              </a:ext>
            </a:extLst>
          </p:cNvPr>
          <p:cNvSpPr/>
          <p:nvPr/>
        </p:nvSpPr>
        <p:spPr>
          <a:xfrm>
            <a:off x="2974172" y="3505419"/>
            <a:ext cx="95521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punteros+</a:t>
            </a:r>
          </a:p>
          <a:p>
            <a:pPr algn="ctr"/>
            <a:r>
              <a:rPr lang="es-ES" sz="900" b="1" u="sng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toShowPoke</a:t>
            </a:r>
            <a:endParaRPr lang="es-ES" sz="9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3AEBDCC0-ABE8-4E44-B4CE-2736E424041B}"/>
              </a:ext>
            </a:extLst>
          </p:cNvPr>
          <p:cNvSpPr txBox="1"/>
          <p:nvPr/>
        </p:nvSpPr>
        <p:spPr>
          <a:xfrm>
            <a:off x="6907617" y="2869565"/>
            <a:ext cx="2474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[ ] GET /ruta2</a:t>
            </a:r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</a:endParaRPr>
          </a:p>
        </p:txBody>
      </p:sp>
      <p:cxnSp>
        <p:nvCxnSpPr>
          <p:cNvPr id="109" name="Conector: curvado 108">
            <a:extLst>
              <a:ext uri="{FF2B5EF4-FFF2-40B4-BE49-F238E27FC236}">
                <a16:creationId xmlns:a16="http://schemas.microsoft.com/office/drawing/2014/main" id="{0C51ADDF-7F9A-4A46-9C49-7E6C77709EAD}"/>
              </a:ext>
            </a:extLst>
          </p:cNvPr>
          <p:cNvCxnSpPr>
            <a:cxnSpLocks/>
            <a:stCxn id="122" idx="3"/>
            <a:endCxn id="108" idx="1"/>
          </p:cNvCxnSpPr>
          <p:nvPr/>
        </p:nvCxnSpPr>
        <p:spPr>
          <a:xfrm flipV="1">
            <a:off x="6548594" y="3023454"/>
            <a:ext cx="359023" cy="17014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C5FF973A-1936-4CF4-8075-86FF44785A42}"/>
              </a:ext>
            </a:extLst>
          </p:cNvPr>
          <p:cNvSpPr/>
          <p:nvPr/>
        </p:nvSpPr>
        <p:spPr>
          <a:xfrm>
            <a:off x="798541" y="-67112"/>
            <a:ext cx="147872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700" b="1" spc="50" dirty="0">
              <a:ln w="0"/>
              <a:solidFill>
                <a:srgbClr val="99DBF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s-ES" sz="700" b="1" spc="50" dirty="0">
                <a:ln w="0"/>
                <a:solidFill>
                  <a:srgbClr val="99DBF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BUSQUEDA_</a:t>
            </a:r>
            <a:r>
              <a:rPr lang="es-ES" sz="900" b="1" spc="50" dirty="0">
                <a:ln w="0"/>
                <a:solidFill>
                  <a:srgbClr val="99DBF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POKENAME</a:t>
            </a:r>
            <a:endParaRPr lang="es-ES" sz="700" b="1" spc="50" dirty="0">
              <a:ln w="0"/>
              <a:solidFill>
                <a:srgbClr val="99DBF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32BECF8C-557D-485A-886A-639689732562}"/>
              </a:ext>
            </a:extLst>
          </p:cNvPr>
          <p:cNvSpPr/>
          <p:nvPr/>
        </p:nvSpPr>
        <p:spPr>
          <a:xfrm>
            <a:off x="2040283" y="49993"/>
            <a:ext cx="1179764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{</a:t>
            </a:r>
            <a:r>
              <a:rPr lang="es-ES" sz="7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/</a:t>
            </a:r>
            <a:r>
              <a:rPr lang="es-ES" sz="700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pokemons</a:t>
            </a:r>
            <a:r>
              <a:rPr lang="es-ES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:name</a:t>
            </a:r>
            <a:r>
              <a:rPr lang="es-ES" sz="7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F77F4D76-E392-4180-AAE6-F3C979DC9098}"/>
              </a:ext>
            </a:extLst>
          </p:cNvPr>
          <p:cNvSpPr/>
          <p:nvPr/>
        </p:nvSpPr>
        <p:spPr>
          <a:xfrm>
            <a:off x="1443687" y="220355"/>
            <a:ext cx="281701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700" b="1" spc="50" dirty="0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REDUX: {…</a:t>
            </a:r>
            <a:r>
              <a:rPr lang="es-ES" sz="700" b="1" spc="50" dirty="0" err="1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state</a:t>
            </a:r>
            <a:r>
              <a:rPr lang="es-ES" sz="700" b="1" spc="50" dirty="0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</a:t>
            </a:r>
            <a:r>
              <a:rPr lang="es-ES" sz="700" b="1" spc="50" dirty="0" err="1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pokeName</a:t>
            </a:r>
            <a:r>
              <a:rPr lang="es-ES" sz="700" b="1" spc="50" dirty="0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</a:t>
            </a:r>
            <a:r>
              <a:rPr lang="es-ES" sz="7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/</a:t>
            </a:r>
            <a:r>
              <a:rPr lang="es-ES" sz="700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pokemons</a:t>
            </a:r>
            <a:r>
              <a:rPr lang="es-ES" sz="7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-apple-system"/>
              </a:rPr>
              <a:t>:name</a:t>
            </a:r>
            <a:r>
              <a:rPr lang="es-ES" sz="700" b="1" spc="50" dirty="0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 </a:t>
            </a:r>
          </a:p>
          <a:p>
            <a:r>
              <a:rPr lang="es-ES" sz="7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 </a:t>
            </a:r>
            <a:r>
              <a:rPr lang="es-ES" sz="7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pokename</a:t>
            </a:r>
            <a:r>
              <a:rPr lang="es-ES" sz="7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existe, se evoca en Muestra, e inhabilita los punteros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A98615AA-4A8F-4E26-B926-E5EA8E297DAD}"/>
              </a:ext>
            </a:extLst>
          </p:cNvPr>
          <p:cNvSpPr/>
          <p:nvPr/>
        </p:nvSpPr>
        <p:spPr>
          <a:xfrm>
            <a:off x="1771141" y="889615"/>
            <a:ext cx="123791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{</a:t>
            </a:r>
            <a:r>
              <a:rPr lang="es-ES" sz="500" b="1" spc="50" dirty="0" err="1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order</a:t>
            </a:r>
            <a:r>
              <a:rPr lang="es-ES" sz="5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:“fuerza”||“</a:t>
            </a:r>
            <a:r>
              <a:rPr lang="es-ES" sz="500" b="1" spc="50" dirty="0" err="1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alfab</a:t>
            </a:r>
            <a:r>
              <a:rPr lang="es-ES" sz="5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”,</a:t>
            </a:r>
          </a:p>
          <a:p>
            <a:r>
              <a:rPr lang="es-ES" sz="5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ES" sz="500" b="1" spc="50" dirty="0" err="1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type</a:t>
            </a:r>
            <a:r>
              <a:rPr lang="es-ES" sz="5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:”</a:t>
            </a:r>
            <a:r>
              <a:rPr lang="es-ES" sz="500" b="1" spc="50" dirty="0" err="1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elec</a:t>
            </a:r>
            <a:r>
              <a:rPr lang="es-ES" sz="5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”, </a:t>
            </a:r>
            <a:r>
              <a:rPr lang="es-ES" sz="500" b="1" spc="50" dirty="0" err="1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dbPokesOnly:true</a:t>
            </a:r>
            <a:r>
              <a:rPr lang="es-ES" sz="500" b="1" spc="50" dirty="0">
                <a:ln w="0"/>
                <a:solidFill>
                  <a:srgbClr val="7092B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}</a:t>
            </a:r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911CEB24-E67B-4291-8E61-9D28E6F39989}"/>
              </a:ext>
            </a:extLst>
          </p:cNvPr>
          <p:cNvSpPr/>
          <p:nvPr/>
        </p:nvSpPr>
        <p:spPr>
          <a:xfrm>
            <a:off x="459868" y="869665"/>
            <a:ext cx="1478729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1" spc="50" dirty="0">
                <a:ln w="0"/>
                <a:solidFill>
                  <a:srgbClr val="99DBF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BUSQUEDA_POKEMONS</a:t>
            </a:r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BD8A185A-7A19-4FD7-824B-2E67BFD390D2}"/>
              </a:ext>
            </a:extLst>
          </p:cNvPr>
          <p:cNvSpPr/>
          <p:nvPr/>
        </p:nvSpPr>
        <p:spPr>
          <a:xfrm>
            <a:off x="603503" y="1026975"/>
            <a:ext cx="136542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600" b="1" spc="50" dirty="0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Mini explicación en </a:t>
            </a:r>
            <a:r>
              <a:rPr lang="es-ES" sz="600" b="1" spc="50" dirty="0" err="1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pseucodigo</a:t>
            </a:r>
            <a:r>
              <a:rPr lang="es-ES" sz="600" b="1" spc="50" dirty="0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 en código sobre como será el </a:t>
            </a:r>
            <a:r>
              <a:rPr lang="es-ES" sz="600" b="1" spc="50" dirty="0" err="1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reducer</a:t>
            </a:r>
            <a:r>
              <a:rPr lang="es-ES" sz="600" b="1" spc="50" dirty="0">
                <a:ln w="0"/>
                <a:solidFill>
                  <a:srgbClr val="9F459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que use</a:t>
            </a:r>
            <a:endParaRPr lang="es-ES" sz="600" b="1" i="1" u="sng" spc="50" dirty="0">
              <a:ln w="0"/>
              <a:solidFill>
                <a:srgbClr val="9F459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5C75539B-25CD-4AA4-82B3-2025627447DC}"/>
              </a:ext>
            </a:extLst>
          </p:cNvPr>
          <p:cNvSpPr/>
          <p:nvPr/>
        </p:nvSpPr>
        <p:spPr>
          <a:xfrm>
            <a:off x="5103461" y="1108704"/>
            <a:ext cx="284995" cy="960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nv</a:t>
            </a:r>
            <a:r>
              <a:rPr lang="es-ES" sz="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/</a:t>
            </a:r>
            <a:r>
              <a:rPr lang="es-ES" sz="6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nvn</a:t>
            </a:r>
            <a:endParaRPr lang="es-ES" sz="600" dirty="0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CC416EA1-518B-4CD4-91D3-65DED4687694}"/>
              </a:ext>
            </a:extLst>
          </p:cNvPr>
          <p:cNvSpPr/>
          <p:nvPr/>
        </p:nvSpPr>
        <p:spPr>
          <a:xfrm>
            <a:off x="4856783" y="1264993"/>
            <a:ext cx="231783" cy="865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fuerza</a:t>
            </a:r>
            <a:endParaRPr lang="es-ES" sz="600" dirty="0"/>
          </a:p>
        </p:txBody>
      </p:sp>
      <p:sp>
        <p:nvSpPr>
          <p:cNvPr id="149" name="Rectángulo: biselado 148">
            <a:extLst>
              <a:ext uri="{FF2B5EF4-FFF2-40B4-BE49-F238E27FC236}">
                <a16:creationId xmlns:a16="http://schemas.microsoft.com/office/drawing/2014/main" id="{361303BC-1F46-4628-B628-2F6009453333}"/>
              </a:ext>
            </a:extLst>
          </p:cNvPr>
          <p:cNvSpPr/>
          <p:nvPr/>
        </p:nvSpPr>
        <p:spPr>
          <a:xfrm>
            <a:off x="5547482" y="1181708"/>
            <a:ext cx="748154" cy="146558"/>
          </a:xfrm>
          <a:prstGeom prst="bevel">
            <a:avLst>
              <a:gd name="adj" fmla="val 132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s-ES" sz="500" dirty="0"/>
              <a:t>GOTTA CATCH EM</a:t>
            </a:r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459BD325-4C88-41E2-B009-F02A311C37EB}"/>
              </a:ext>
            </a:extLst>
          </p:cNvPr>
          <p:cNvSpPr txBox="1"/>
          <p:nvPr/>
        </p:nvSpPr>
        <p:spPr>
          <a:xfrm>
            <a:off x="10841116" y="4409870"/>
            <a:ext cx="1038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Anotaciones en blanco</a:t>
            </a:r>
            <a:endParaRPr lang="es-ES" sz="700" b="1" i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246" name="Conector: curvado 245">
            <a:extLst>
              <a:ext uri="{FF2B5EF4-FFF2-40B4-BE49-F238E27FC236}">
                <a16:creationId xmlns:a16="http://schemas.microsoft.com/office/drawing/2014/main" id="{230063E4-9038-40DE-BCA5-3CF784A49133}"/>
              </a:ext>
            </a:extLst>
          </p:cNvPr>
          <p:cNvCxnSpPr>
            <a:cxnSpLocks/>
            <a:stCxn id="115" idx="3"/>
            <a:endCxn id="108" idx="1"/>
          </p:cNvCxnSpPr>
          <p:nvPr/>
        </p:nvCxnSpPr>
        <p:spPr>
          <a:xfrm>
            <a:off x="6516497" y="1232938"/>
            <a:ext cx="391120" cy="179051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6" name="Rectángulo 255">
            <a:extLst>
              <a:ext uri="{FF2B5EF4-FFF2-40B4-BE49-F238E27FC236}">
                <a16:creationId xmlns:a16="http://schemas.microsoft.com/office/drawing/2014/main" id="{02A6E935-F764-457B-9D4F-1D22A7B762C3}"/>
              </a:ext>
            </a:extLst>
          </p:cNvPr>
          <p:cNvSpPr/>
          <p:nvPr/>
        </p:nvSpPr>
        <p:spPr>
          <a:xfrm>
            <a:off x="2734032" y="1080836"/>
            <a:ext cx="161309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1" u="sng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toShowPoke</a:t>
            </a:r>
            <a:r>
              <a:rPr lang="es-ES" sz="9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</p:txBody>
      </p:sp>
      <p:sp>
        <p:nvSpPr>
          <p:cNvPr id="264" name="Rectángulo 263">
            <a:extLst>
              <a:ext uri="{FF2B5EF4-FFF2-40B4-BE49-F238E27FC236}">
                <a16:creationId xmlns:a16="http://schemas.microsoft.com/office/drawing/2014/main" id="{990FDF77-1749-4194-977A-8EDFAE11C91D}"/>
              </a:ext>
            </a:extLst>
          </p:cNvPr>
          <p:cNvSpPr/>
          <p:nvPr/>
        </p:nvSpPr>
        <p:spPr>
          <a:xfrm>
            <a:off x="6370811" y="4382002"/>
            <a:ext cx="16130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ES" sz="11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types</a:t>
            </a:r>
            <a:endParaRPr lang="es-ES" sz="11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63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7E81C3-9287-4CC9-9C48-18CB5B7E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BC04AD-6C22-482D-B869-758139A09211}"/>
              </a:ext>
            </a:extLst>
          </p:cNvPr>
          <p:cNvSpPr/>
          <p:nvPr/>
        </p:nvSpPr>
        <p:spPr>
          <a:xfrm>
            <a:off x="5328001" y="-129539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C0B4AC-C344-40C0-9301-6F1359160A82}"/>
              </a:ext>
            </a:extLst>
          </p:cNvPr>
          <p:cNvSpPr txBox="1"/>
          <p:nvPr/>
        </p:nvSpPr>
        <p:spPr>
          <a:xfrm>
            <a:off x="230819" y="571844"/>
            <a:ext cx="1196118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[ ] </a:t>
            </a:r>
            <a:r>
              <a:rPr lang="es-ES" sz="1600" b="1" i="0" dirty="0">
                <a:solidFill>
                  <a:srgbClr val="D4D4D4"/>
                </a:solidFill>
                <a:effectLst/>
                <a:latin typeface="-apple-system"/>
              </a:rPr>
              <a:t>GET /</a:t>
            </a:r>
            <a:r>
              <a:rPr lang="es-ES" sz="1600" b="1" i="0" dirty="0" err="1">
                <a:solidFill>
                  <a:srgbClr val="D4D4D4"/>
                </a:solidFill>
                <a:effectLst/>
                <a:latin typeface="-apple-system"/>
              </a:rPr>
              <a:t>pokemons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Obtener un listado de los primeros 12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pokemons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desde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pokeapi</a:t>
            </a:r>
            <a:endParaRPr lang="es-ES" sz="1600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Debe devolver solo los datos necesarios para la ruta principal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1" u="sng" dirty="0" err="1">
                <a:solidFill>
                  <a:srgbClr val="FFFFFF"/>
                </a:solidFill>
                <a:latin typeface="-apple-system"/>
              </a:rPr>
              <a:t>findAll</a:t>
            </a:r>
            <a:r>
              <a:rPr lang="es-ES" sz="1600" b="1" u="sng" dirty="0">
                <a:solidFill>
                  <a:srgbClr val="FFFFFF"/>
                </a:solidFill>
                <a:latin typeface="-apple-system"/>
              </a:rPr>
              <a:t>&gt;&gt;&gt;&gt;&gt;PARA QUE APAREZCAN PRIMERO!!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sz="1600" b="1" u="sng" dirty="0">
              <a:solidFill>
                <a:srgbClr val="FFFFFF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1" u="sng" dirty="0">
                <a:solidFill>
                  <a:srgbClr val="FFFFFF"/>
                </a:solidFill>
                <a:latin typeface="-apple-system"/>
              </a:rPr>
              <a:t>GET /</a:t>
            </a:r>
            <a:r>
              <a:rPr lang="es-ES" sz="1600" b="1" u="sng" dirty="0" err="1">
                <a:solidFill>
                  <a:srgbClr val="FFFFFF"/>
                </a:solidFill>
                <a:latin typeface="-apple-system"/>
              </a:rPr>
              <a:t>pokemon?morePoke</a:t>
            </a:r>
            <a:r>
              <a:rPr lang="es-ES" sz="1600" b="1" u="sng" dirty="0">
                <a:solidFill>
                  <a:srgbClr val="FFFFFF"/>
                </a:solidFill>
                <a:latin typeface="-apple-system"/>
              </a:rPr>
              <a:t>=true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sz="1600" b="1" i="0" u="sng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[ ] </a:t>
            </a:r>
            <a:r>
              <a:rPr lang="es-ES" sz="1600" b="1" i="0" dirty="0">
                <a:solidFill>
                  <a:srgbClr val="D4D4D4"/>
                </a:solidFill>
                <a:effectLst/>
                <a:latin typeface="-apple-system"/>
              </a:rPr>
              <a:t>GET /</a:t>
            </a:r>
            <a:r>
              <a:rPr lang="es-ES" sz="1600" b="1" i="0" dirty="0" err="1">
                <a:solidFill>
                  <a:srgbClr val="D4D4D4"/>
                </a:solidFill>
                <a:effectLst/>
                <a:latin typeface="-apple-system"/>
              </a:rPr>
              <a:t>pokemons</a:t>
            </a:r>
            <a:r>
              <a:rPr lang="es-ES" sz="1600" b="1" i="0" dirty="0">
                <a:solidFill>
                  <a:srgbClr val="D4D4D4"/>
                </a:solidFill>
                <a:effectLst/>
                <a:latin typeface="-apple-system"/>
              </a:rPr>
              <a:t>/{</a:t>
            </a:r>
            <a:r>
              <a:rPr lang="es-ES" sz="1600" b="1" i="0" dirty="0" err="1">
                <a:solidFill>
                  <a:srgbClr val="D4D4D4"/>
                </a:solidFill>
                <a:effectLst/>
                <a:latin typeface="-apple-system"/>
              </a:rPr>
              <a:t>idPokemon</a:t>
            </a:r>
            <a:r>
              <a:rPr lang="es-ES" sz="1600" b="1" i="0" dirty="0">
                <a:solidFill>
                  <a:srgbClr val="D4D4D4"/>
                </a:solidFill>
                <a:effectLst/>
                <a:latin typeface="-apple-system"/>
              </a:rPr>
              <a:t>}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Obtener el detalle de un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en particular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Debe traer solo los datos pedidos en la ruta de detalle de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</a:t>
            </a:r>
            <a:endParaRPr lang="es-ES" sz="1600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Tener en cuenta que tiene que funcionar tanto para un id de un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existente en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pokeapi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o uno creado por ustedes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[ ] </a:t>
            </a:r>
            <a:r>
              <a:rPr lang="es-ES" sz="1600" b="1" i="0" dirty="0">
                <a:solidFill>
                  <a:srgbClr val="D4D4D4"/>
                </a:solidFill>
                <a:effectLst/>
                <a:latin typeface="-apple-system"/>
              </a:rPr>
              <a:t>GET /</a:t>
            </a:r>
            <a:r>
              <a:rPr lang="es-ES" sz="1600" b="1" i="0" dirty="0" err="1">
                <a:solidFill>
                  <a:srgbClr val="D4D4D4"/>
                </a:solidFill>
                <a:effectLst/>
                <a:latin typeface="-apple-system"/>
              </a:rPr>
              <a:t>pokemons?name</a:t>
            </a:r>
            <a:r>
              <a:rPr lang="es-ES" sz="1600" b="1" i="0" dirty="0">
                <a:solidFill>
                  <a:srgbClr val="D4D4D4"/>
                </a:solidFill>
                <a:effectLst/>
                <a:latin typeface="-apple-system"/>
              </a:rPr>
              <a:t>="..."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Obtener el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que coincida exactamente con el nombre pasado como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query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parameter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(Puede ser de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pokeapi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o creado por nosotros)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Si no existe ningún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mostrar un mensaje adecuado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[ ] </a:t>
            </a:r>
            <a:r>
              <a:rPr lang="es-ES" sz="1600" b="1" i="0" dirty="0">
                <a:solidFill>
                  <a:srgbClr val="D4D4D4"/>
                </a:solidFill>
                <a:effectLst/>
                <a:latin typeface="-apple-system"/>
              </a:rPr>
              <a:t>POST /</a:t>
            </a:r>
            <a:r>
              <a:rPr lang="es-ES" sz="1600" b="1" i="0" dirty="0" err="1">
                <a:solidFill>
                  <a:srgbClr val="D4D4D4"/>
                </a:solidFill>
                <a:effectLst/>
                <a:latin typeface="-apple-system"/>
              </a:rPr>
              <a:t>pokemons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Recibe los datos recolectados desde el formulario controlado de la ruta de creación de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pokemons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por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body</a:t>
            </a:r>
            <a:endParaRPr lang="es-ES" sz="1600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Crea un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en la base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[ ] </a:t>
            </a:r>
            <a:r>
              <a:rPr lang="es-ES" sz="1600" b="1" i="0" dirty="0">
                <a:solidFill>
                  <a:srgbClr val="D4D4D4"/>
                </a:solidFill>
                <a:effectLst/>
                <a:latin typeface="-apple-system"/>
              </a:rPr>
              <a:t>GET /</a:t>
            </a:r>
            <a:r>
              <a:rPr lang="es-ES" sz="1600" b="1" i="0" dirty="0" err="1">
                <a:solidFill>
                  <a:srgbClr val="D4D4D4"/>
                </a:solidFill>
                <a:effectLst/>
                <a:latin typeface="-apple-system"/>
              </a:rPr>
              <a:t>types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Obtener todos los tipos de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pokemons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posibles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En una primera instancia deberán traerlos desde </a:t>
            </a:r>
            <a:r>
              <a:rPr lang="es-ES" sz="1600" b="0" i="0" dirty="0" err="1">
                <a:solidFill>
                  <a:srgbClr val="D4D4D4"/>
                </a:solidFill>
                <a:effectLst/>
                <a:latin typeface="-apple-system"/>
              </a:rPr>
              <a:t>pokeapi</a:t>
            </a:r>
            <a:r>
              <a:rPr lang="es-ES" sz="1600" b="0" i="0" dirty="0">
                <a:solidFill>
                  <a:srgbClr val="D4D4D4"/>
                </a:solidFill>
                <a:effectLst/>
                <a:latin typeface="-apple-system"/>
              </a:rPr>
              <a:t> y guardarlos en su propia base de datos y luego ya utilizarlos desde allí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5B2E17-475D-4388-8628-00492454280D}"/>
              </a:ext>
            </a:extLst>
          </p:cNvPr>
          <p:cNvSpPr txBox="1"/>
          <p:nvPr/>
        </p:nvSpPr>
        <p:spPr>
          <a:xfrm>
            <a:off x="508246" y="591682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https://sequelize.org/v3/api/datatypes/</a:t>
            </a:r>
          </a:p>
        </p:txBody>
      </p:sp>
    </p:spTree>
    <p:extLst>
      <p:ext uri="{BB962C8B-B14F-4D97-AF65-F5344CB8AC3E}">
        <p14:creationId xmlns:p14="http://schemas.microsoft.com/office/powerpoint/2010/main" val="27251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BD0DF2E-D0B1-4BAF-A037-B4BF9AACFB7E}"/>
              </a:ext>
            </a:extLst>
          </p:cNvPr>
          <p:cNvSpPr/>
          <p:nvPr/>
        </p:nvSpPr>
        <p:spPr>
          <a:xfrm>
            <a:off x="5039395" y="2676545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F65B47-ADBC-48D1-ACE9-FC4BBEB5A0F1}"/>
              </a:ext>
            </a:extLst>
          </p:cNvPr>
          <p:cNvSpPr/>
          <p:nvPr/>
        </p:nvSpPr>
        <p:spPr>
          <a:xfrm>
            <a:off x="1409017" y="2676544"/>
            <a:ext cx="1718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8B416A-D4AE-45A3-ACD0-EBC6D3DC3C09}"/>
              </a:ext>
            </a:extLst>
          </p:cNvPr>
          <p:cNvSpPr/>
          <p:nvPr/>
        </p:nvSpPr>
        <p:spPr>
          <a:xfrm>
            <a:off x="9166972" y="654553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Db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42C4EE-34B9-4BF5-8A32-E5022BA5F63E}"/>
              </a:ext>
            </a:extLst>
          </p:cNvPr>
          <p:cNvSpPr/>
          <p:nvPr/>
        </p:nvSpPr>
        <p:spPr>
          <a:xfrm>
            <a:off x="8055901" y="5065380"/>
            <a:ext cx="3843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ApiPokemon</a:t>
            </a:r>
            <a:endParaRPr lang="es-E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A7F57840-A20B-4672-9323-40122279B059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>
            <a:off x="3127309" y="3138210"/>
            <a:ext cx="1912086" cy="1"/>
          </a:xfrm>
          <a:prstGeom prst="curvedConnector3">
            <a:avLst>
              <a:gd name="adj1" fmla="val 50000"/>
            </a:avLst>
          </a:prstGeom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D37C6D97-F4B7-4587-9892-43D0B9FCE835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rot="10800000" flipV="1">
            <a:off x="6575394" y="1116218"/>
            <a:ext cx="2591579" cy="2021992"/>
          </a:xfrm>
          <a:prstGeom prst="curvedConnector3">
            <a:avLst>
              <a:gd name="adj1" fmla="val 50000"/>
            </a:avLst>
          </a:prstGeom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99B1F9D9-F4BC-45FC-9709-F567E5BFEA66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rot="16200000" flipV="1">
            <a:off x="7312838" y="2400765"/>
            <a:ext cx="1927170" cy="3402060"/>
          </a:xfrm>
          <a:prstGeom prst="curvedConnector2">
            <a:avLst/>
          </a:prstGeom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B381CCE4-4811-4646-8AE7-E902AD2EA5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575393" y="1116218"/>
            <a:ext cx="2591579" cy="2021992"/>
          </a:xfrm>
          <a:prstGeom prst="curvedConnector3">
            <a:avLst>
              <a:gd name="adj1" fmla="val -6454"/>
            </a:avLst>
          </a:prstGeom>
          <a:ln w="222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40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</TotalTime>
  <Words>383</Words>
  <Application>Microsoft Office PowerPoint</Application>
  <PresentationFormat>Panorámica</PresentationFormat>
  <Paragraphs>87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 Aguilera</dc:creator>
  <cp:lastModifiedBy>Ezequiel Aguilera</cp:lastModifiedBy>
  <cp:revision>434</cp:revision>
  <dcterms:created xsi:type="dcterms:W3CDTF">2021-05-14T08:46:32Z</dcterms:created>
  <dcterms:modified xsi:type="dcterms:W3CDTF">2021-08-04T21:40:00Z</dcterms:modified>
</cp:coreProperties>
</file>