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Oswald Medium"/>
      <p:regular r:id="rId32"/>
      <p:bold r:id="rId33"/>
    </p:embeddedFont>
    <p:embeddedFont>
      <p:font typeface="Oswald Light"/>
      <p:regular r:id="rId34"/>
      <p:bold r:id="rId35"/>
    </p:embeddedFont>
    <p:embeddedFont>
      <p:font typeface="Average"/>
      <p:regular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96220F-382C-40DB-8491-842A72F6B1EB}">
  <a:tblStyle styleId="{B696220F-382C-40DB-8491-842A72F6B1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6D5D5ED-D754-4531-804F-1041F419116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swaldMedium-bold.fntdata"/><Relationship Id="rId10" Type="http://schemas.openxmlformats.org/officeDocument/2006/relationships/slide" Target="slides/slide4.xml"/><Relationship Id="rId32" Type="http://schemas.openxmlformats.org/officeDocument/2006/relationships/font" Target="fonts/OswaldMedium-regular.fntdata"/><Relationship Id="rId13" Type="http://schemas.openxmlformats.org/officeDocument/2006/relationships/slide" Target="slides/slide7.xml"/><Relationship Id="rId35" Type="http://schemas.openxmlformats.org/officeDocument/2006/relationships/font" Target="fonts/OswaldLight-bold.fntdata"/><Relationship Id="rId12" Type="http://schemas.openxmlformats.org/officeDocument/2006/relationships/slide" Target="slides/slide6.xml"/><Relationship Id="rId34" Type="http://schemas.openxmlformats.org/officeDocument/2006/relationships/font" Target="fonts/OswaldLight-regular.fntdata"/><Relationship Id="rId15" Type="http://schemas.openxmlformats.org/officeDocument/2006/relationships/slide" Target="slides/slide9.xml"/><Relationship Id="rId37" Type="http://schemas.openxmlformats.org/officeDocument/2006/relationships/font" Target="fonts/Oswald-regular.fntdata"/><Relationship Id="rId14" Type="http://schemas.openxmlformats.org/officeDocument/2006/relationships/slide" Target="slides/slide8.xml"/><Relationship Id="rId36" Type="http://schemas.openxmlformats.org/officeDocument/2006/relationships/font" Target="fonts/Averag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swa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e0fb969d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e0fb969d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7b51aa49d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7b51aa49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7b51aa49d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7b51aa49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e0fb969d3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e0fb969d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7b51aa49d_0_1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7b51aa49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7b51aa49d_0_2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7b51aa49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e0fb969d3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7e0fb969d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e0fb969d3_0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e0fb969d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7b51aa4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7b51aa4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e0fb969d3_0_1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7e0fb969d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7e0fb969d3_0_1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7e0fb969d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7e0fb969d3_0_1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7e0fb969d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7e0fb969d3_0_2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7e0fb969d3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e0fb969d3_0_2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7e0fb969d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7b51aa49d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7b51aa4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7b51aa49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7b51aa4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7b51aa49d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7b51aa49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7b51aa49d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7b51aa49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7b51aa49d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7b51aa49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7b51aa49d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7b51aa49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 Light"/>
                <a:ea typeface="Oswald Light"/>
                <a:cs typeface="Oswald Light"/>
                <a:sym typeface="Oswald Light"/>
              </a:rPr>
              <a:t>DOCUMENTACIÓN TÉCNICA</a:t>
            </a:r>
            <a:endParaRPr sz="12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422902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swald Light"/>
                <a:ea typeface="Oswald Light"/>
                <a:cs typeface="Oswald Light"/>
                <a:sym typeface="Oswald Light"/>
              </a:rPr>
              <a:t>Autor: Ezequiel Izquierdo</a:t>
            </a:r>
            <a:endParaRPr sz="9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swald Light"/>
                <a:ea typeface="Oswald Light"/>
                <a:cs typeface="Oswald Light"/>
                <a:sym typeface="Oswald Light"/>
              </a:rPr>
              <a:t>Documentación sobre el desarrollo de la base de datos clubsocial</a:t>
            </a:r>
            <a:endParaRPr sz="9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swald Light"/>
                <a:ea typeface="Oswald Light"/>
                <a:cs typeface="Oswald Light"/>
                <a:sym typeface="Oswald Light"/>
              </a:rPr>
              <a:t>v.1.0</a:t>
            </a:r>
            <a:endParaRPr sz="9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 amt="42000"/>
          </a:blip>
          <a:srcRect b="0" l="1474" r="51121" t="0"/>
          <a:stretch/>
        </p:blipFill>
        <p:spPr>
          <a:xfrm rot="-5400000">
            <a:off x="1343788" y="-1352600"/>
            <a:ext cx="24383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 amt="42000"/>
          </a:blip>
          <a:srcRect b="21881" l="1474" r="51121" t="0"/>
          <a:stretch/>
        </p:blipFill>
        <p:spPr>
          <a:xfrm rot="-5400000">
            <a:off x="5924600" y="-789912"/>
            <a:ext cx="2438300" cy="40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ctrTitle"/>
          </p:nvPr>
        </p:nvSpPr>
        <p:spPr>
          <a:xfrm>
            <a:off x="671250" y="914600"/>
            <a:ext cx="7801500" cy="17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Light"/>
                <a:ea typeface="Oswald Light"/>
                <a:cs typeface="Oswald Light"/>
                <a:sym typeface="Oswald Light"/>
              </a:rPr>
              <a:t>CLUBSOCIAL</a:t>
            </a:r>
            <a:r>
              <a:rPr lang="en"/>
              <a:t>.</a:t>
            </a:r>
            <a:r>
              <a:rPr b="1" lang="en"/>
              <a:t>DB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 amt="20000"/>
          </a:blip>
          <a:srcRect b="0" l="1474" r="51121" t="0"/>
          <a:stretch/>
        </p:blipFill>
        <p:spPr>
          <a:xfrm>
            <a:off x="6705700" y="-12"/>
            <a:ext cx="24383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550" y="438113"/>
            <a:ext cx="6400901" cy="4267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 amt="20000"/>
          </a:blip>
          <a:srcRect b="0" l="1474" r="51121" t="0"/>
          <a:stretch/>
        </p:blipFill>
        <p:spPr>
          <a:xfrm>
            <a:off x="6705700" y="-12"/>
            <a:ext cx="24383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550" y="430825"/>
            <a:ext cx="6400899" cy="4281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 amt="20000"/>
          </a:blip>
          <a:srcRect b="0" l="1474" r="51121" t="0"/>
          <a:stretch/>
        </p:blipFill>
        <p:spPr>
          <a:xfrm>
            <a:off x="6705700" y="-12"/>
            <a:ext cx="24383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550" y="1356275"/>
            <a:ext cx="6400901" cy="2430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Funcionalidades</a:t>
            </a:r>
            <a:endParaRPr/>
          </a:p>
        </p:txBody>
      </p:sp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crearon elementos a partir de la estructura de la base de datos para asistir en el trabajo con la misma.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Stored procedures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Triggers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Vistas </a:t>
            </a:r>
            <a:r>
              <a:rPr lang="en" sz="1200">
                <a:latin typeface="Oswald Medium"/>
                <a:ea typeface="Oswald Medium"/>
                <a:cs typeface="Oswald Medium"/>
                <a:sym typeface="Oswald Medium"/>
              </a:rPr>
              <a:t>(</a:t>
            </a:r>
            <a:r>
              <a:rPr lang="en" sz="1200">
                <a:latin typeface="Oswald Medium"/>
                <a:ea typeface="Oswald Medium"/>
                <a:cs typeface="Oswald Medium"/>
                <a:sym typeface="Oswald Medium"/>
              </a:rPr>
              <a:t>1/2</a:t>
            </a:r>
            <a:r>
              <a:rPr lang="en" sz="1200">
                <a:latin typeface="Oswald Medium"/>
                <a:ea typeface="Oswald Medium"/>
                <a:cs typeface="Oswald Medium"/>
                <a:sym typeface="Oswald Medium"/>
              </a:rPr>
              <a:t>)</a:t>
            </a:r>
            <a:endParaRPr sz="12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pSp>
        <p:nvGrpSpPr>
          <p:cNvPr id="146" name="Google Shape;146;p26"/>
          <p:cNvGrpSpPr/>
          <p:nvPr/>
        </p:nvGrpSpPr>
        <p:grpSpPr>
          <a:xfrm>
            <a:off x="424825" y="1874264"/>
            <a:ext cx="8294372" cy="491242"/>
            <a:chOff x="424813" y="1177875"/>
            <a:chExt cx="8294372" cy="849900"/>
          </a:xfrm>
        </p:grpSpPr>
        <p:sp>
          <p:nvSpPr>
            <p:cNvPr id="147" name="Google Shape;147;p26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6"/>
          <p:cNvSpPr txBox="1"/>
          <p:nvPr>
            <p:ph idx="4294967295" type="body"/>
          </p:nvPr>
        </p:nvSpPr>
        <p:spPr>
          <a:xfrm>
            <a:off x="539675" y="1874507"/>
            <a:ext cx="24225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socios_hombres_vw</a:t>
            </a:r>
            <a:endParaRPr sz="12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50" name="Google Shape;150;p26"/>
          <p:cNvSpPr txBox="1"/>
          <p:nvPr>
            <p:ph idx="4294967295" type="body"/>
          </p:nvPr>
        </p:nvSpPr>
        <p:spPr>
          <a:xfrm>
            <a:off x="3480450" y="1874460"/>
            <a:ext cx="5111700" cy="4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Vista de socios hombres que no sean profesores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151" name="Google Shape;151;p26"/>
          <p:cNvGrpSpPr/>
          <p:nvPr/>
        </p:nvGrpSpPr>
        <p:grpSpPr>
          <a:xfrm>
            <a:off x="424812" y="2433539"/>
            <a:ext cx="8294371" cy="491242"/>
            <a:chOff x="424813" y="1177875"/>
            <a:chExt cx="8294371" cy="849900"/>
          </a:xfrm>
        </p:grpSpPr>
        <p:sp>
          <p:nvSpPr>
            <p:cNvPr id="152" name="Google Shape;152;p26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6"/>
          <p:cNvSpPr txBox="1"/>
          <p:nvPr>
            <p:ph idx="4294967295" type="body"/>
          </p:nvPr>
        </p:nvSpPr>
        <p:spPr>
          <a:xfrm>
            <a:off x="539663" y="2433782"/>
            <a:ext cx="24225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socios_mujeres_vw</a:t>
            </a:r>
            <a:endParaRPr sz="12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55" name="Google Shape;155;p26"/>
          <p:cNvSpPr txBox="1"/>
          <p:nvPr>
            <p:ph idx="4294967295" type="body"/>
          </p:nvPr>
        </p:nvSpPr>
        <p:spPr>
          <a:xfrm>
            <a:off x="3480438" y="2433735"/>
            <a:ext cx="5111700" cy="4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Vista de socias mujeres que no sean profesoras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156" name="Google Shape;156;p26"/>
          <p:cNvGrpSpPr/>
          <p:nvPr/>
        </p:nvGrpSpPr>
        <p:grpSpPr>
          <a:xfrm>
            <a:off x="424825" y="2993014"/>
            <a:ext cx="8294371" cy="491242"/>
            <a:chOff x="424813" y="1177875"/>
            <a:chExt cx="8294371" cy="849900"/>
          </a:xfrm>
        </p:grpSpPr>
        <p:sp>
          <p:nvSpPr>
            <p:cNvPr id="157" name="Google Shape;157;p26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6"/>
          <p:cNvSpPr txBox="1"/>
          <p:nvPr>
            <p:ph idx="4294967295" type="body"/>
          </p:nvPr>
        </p:nvSpPr>
        <p:spPr>
          <a:xfrm>
            <a:off x="539675" y="2993257"/>
            <a:ext cx="24225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plantel_futbol_vw</a:t>
            </a:r>
            <a:endParaRPr sz="12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60" name="Google Shape;160;p26"/>
          <p:cNvSpPr txBox="1"/>
          <p:nvPr>
            <p:ph idx="4294967295" type="body"/>
          </p:nvPr>
        </p:nvSpPr>
        <p:spPr>
          <a:xfrm>
            <a:off x="3480450" y="2993210"/>
            <a:ext cx="5111700" cy="4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Vista del plantel de fútbol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311700" y="1093925"/>
            <a:ext cx="829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Las vistas nos permiten consultar y presentar información de una manera específica, sin modificar la estructura de la base de datos subyacente.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62" name="Google Shape;162;p26"/>
          <p:cNvGrpSpPr/>
          <p:nvPr/>
        </p:nvGrpSpPr>
        <p:grpSpPr>
          <a:xfrm>
            <a:off x="424800" y="3552664"/>
            <a:ext cx="8294371" cy="491242"/>
            <a:chOff x="424813" y="1177875"/>
            <a:chExt cx="8294371" cy="849900"/>
          </a:xfrm>
        </p:grpSpPr>
        <p:sp>
          <p:nvSpPr>
            <p:cNvPr id="163" name="Google Shape;163;p26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26"/>
          <p:cNvSpPr txBox="1"/>
          <p:nvPr>
            <p:ph idx="4294967295" type="body"/>
          </p:nvPr>
        </p:nvSpPr>
        <p:spPr>
          <a:xfrm>
            <a:off x="539650" y="3552907"/>
            <a:ext cx="24225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s</a:t>
            </a:r>
            <a:r>
              <a:rPr lang="en" sz="12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ocios</a:t>
            </a:r>
            <a:r>
              <a:rPr lang="en" sz="12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_por_barrio_vw</a:t>
            </a:r>
            <a:endParaRPr sz="12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66" name="Google Shape;166;p26"/>
          <p:cNvSpPr txBox="1"/>
          <p:nvPr>
            <p:ph idx="4294967295" type="body"/>
          </p:nvPr>
        </p:nvSpPr>
        <p:spPr>
          <a:xfrm>
            <a:off x="3480425" y="3552860"/>
            <a:ext cx="5111700" cy="4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Vista de los socios agrupados de acuerdo al barrio de residencia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167" name="Google Shape;167;p26"/>
          <p:cNvGrpSpPr/>
          <p:nvPr/>
        </p:nvGrpSpPr>
        <p:grpSpPr>
          <a:xfrm>
            <a:off x="424825" y="4112489"/>
            <a:ext cx="8294371" cy="491242"/>
            <a:chOff x="424813" y="1177875"/>
            <a:chExt cx="8294371" cy="849900"/>
          </a:xfrm>
        </p:grpSpPr>
        <p:sp>
          <p:nvSpPr>
            <p:cNvPr id="168" name="Google Shape;168;p26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6"/>
          <p:cNvSpPr txBox="1"/>
          <p:nvPr>
            <p:ph idx="4294967295" type="body"/>
          </p:nvPr>
        </p:nvSpPr>
        <p:spPr>
          <a:xfrm>
            <a:off x="539675" y="4112732"/>
            <a:ext cx="24225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socios</a:t>
            </a:r>
            <a:r>
              <a:rPr lang="en" sz="12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_por_genero_vw</a:t>
            </a:r>
            <a:endParaRPr sz="12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71" name="Google Shape;171;p26"/>
          <p:cNvSpPr txBox="1"/>
          <p:nvPr>
            <p:ph idx="4294967295" type="body"/>
          </p:nvPr>
        </p:nvSpPr>
        <p:spPr>
          <a:xfrm>
            <a:off x="3480450" y="4112685"/>
            <a:ext cx="5111700" cy="4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Vista del socios agrupados por género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Vistas </a:t>
            </a:r>
            <a:r>
              <a:rPr lang="en" sz="1200">
                <a:latin typeface="Oswald Medium"/>
                <a:ea typeface="Oswald Medium"/>
                <a:cs typeface="Oswald Medium"/>
                <a:sym typeface="Oswald Medium"/>
              </a:rPr>
              <a:t>(2/2)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pSp>
        <p:nvGrpSpPr>
          <p:cNvPr id="177" name="Google Shape;177;p27"/>
          <p:cNvGrpSpPr/>
          <p:nvPr/>
        </p:nvGrpSpPr>
        <p:grpSpPr>
          <a:xfrm>
            <a:off x="424825" y="1941782"/>
            <a:ext cx="8294371" cy="491242"/>
            <a:chOff x="424813" y="1177875"/>
            <a:chExt cx="8294371" cy="849900"/>
          </a:xfrm>
        </p:grpSpPr>
        <p:sp>
          <p:nvSpPr>
            <p:cNvPr id="178" name="Google Shape;178;p27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27"/>
          <p:cNvSpPr txBox="1"/>
          <p:nvPr>
            <p:ph idx="4294967295" type="body"/>
          </p:nvPr>
        </p:nvSpPr>
        <p:spPr>
          <a:xfrm>
            <a:off x="539675" y="1942025"/>
            <a:ext cx="24225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socios_por_edad_vw</a:t>
            </a:r>
            <a:endParaRPr sz="12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81" name="Google Shape;181;p27"/>
          <p:cNvSpPr txBox="1"/>
          <p:nvPr>
            <p:ph idx="4294967295" type="body"/>
          </p:nvPr>
        </p:nvSpPr>
        <p:spPr>
          <a:xfrm>
            <a:off x="3480450" y="1941978"/>
            <a:ext cx="5111700" cy="4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Vista de socios por edad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182" name="Google Shape;182;p27"/>
          <p:cNvGrpSpPr/>
          <p:nvPr/>
        </p:nvGrpSpPr>
        <p:grpSpPr>
          <a:xfrm>
            <a:off x="424825" y="2501657"/>
            <a:ext cx="8294371" cy="491242"/>
            <a:chOff x="424813" y="1177875"/>
            <a:chExt cx="8294371" cy="849900"/>
          </a:xfrm>
        </p:grpSpPr>
        <p:sp>
          <p:nvSpPr>
            <p:cNvPr id="183" name="Google Shape;183;p27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27"/>
          <p:cNvSpPr txBox="1"/>
          <p:nvPr>
            <p:ph idx="4294967295" type="body"/>
          </p:nvPr>
        </p:nvSpPr>
        <p:spPr>
          <a:xfrm>
            <a:off x="539675" y="2501900"/>
            <a:ext cx="24225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socios_villa_del_parque_vw</a:t>
            </a:r>
            <a:endParaRPr sz="12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86" name="Google Shape;186;p27"/>
          <p:cNvSpPr txBox="1"/>
          <p:nvPr>
            <p:ph idx="4294967295" type="body"/>
          </p:nvPr>
        </p:nvSpPr>
        <p:spPr>
          <a:xfrm>
            <a:off x="3480450" y="2501853"/>
            <a:ext cx="5111700" cy="4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Vista de socios que viven en Villa del Parque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187" name="Google Shape;187;p27"/>
          <p:cNvGrpSpPr/>
          <p:nvPr/>
        </p:nvGrpSpPr>
        <p:grpSpPr>
          <a:xfrm>
            <a:off x="424800" y="3061732"/>
            <a:ext cx="8294371" cy="491242"/>
            <a:chOff x="424813" y="1177875"/>
            <a:chExt cx="8294371" cy="849900"/>
          </a:xfrm>
        </p:grpSpPr>
        <p:sp>
          <p:nvSpPr>
            <p:cNvPr id="188" name="Google Shape;188;p27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7"/>
          <p:cNvSpPr txBox="1"/>
          <p:nvPr>
            <p:ph idx="4294967295" type="body"/>
          </p:nvPr>
        </p:nvSpPr>
        <p:spPr>
          <a:xfrm>
            <a:off x="539650" y="3061975"/>
            <a:ext cx="24225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socios_medicos_vw</a:t>
            </a:r>
            <a:endParaRPr sz="12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91" name="Google Shape;191;p27"/>
          <p:cNvSpPr txBox="1"/>
          <p:nvPr>
            <p:ph idx="4294967295" type="body"/>
          </p:nvPr>
        </p:nvSpPr>
        <p:spPr>
          <a:xfrm>
            <a:off x="3480425" y="3061928"/>
            <a:ext cx="5111700" cy="4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Vista de socios médicos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192" name="Google Shape;192;p27"/>
          <p:cNvGrpSpPr/>
          <p:nvPr/>
        </p:nvGrpSpPr>
        <p:grpSpPr>
          <a:xfrm>
            <a:off x="424825" y="3622007"/>
            <a:ext cx="8294371" cy="491242"/>
            <a:chOff x="424813" y="1177875"/>
            <a:chExt cx="8294371" cy="849900"/>
          </a:xfrm>
        </p:grpSpPr>
        <p:sp>
          <p:nvSpPr>
            <p:cNvPr id="193" name="Google Shape;193;p27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27"/>
          <p:cNvSpPr txBox="1"/>
          <p:nvPr>
            <p:ph idx="4294967295" type="body"/>
          </p:nvPr>
        </p:nvSpPr>
        <p:spPr>
          <a:xfrm>
            <a:off x="539675" y="3622250"/>
            <a:ext cx="24225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socios_profesores_vw</a:t>
            </a:r>
            <a:endParaRPr sz="12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96" name="Google Shape;196;p27"/>
          <p:cNvSpPr txBox="1"/>
          <p:nvPr>
            <p:ph idx="4294967295" type="body"/>
          </p:nvPr>
        </p:nvSpPr>
        <p:spPr>
          <a:xfrm>
            <a:off x="3480450" y="3622203"/>
            <a:ext cx="5111700" cy="4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Vista de socios profesores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311700" y="1093925"/>
            <a:ext cx="829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Las vistas nos permiten consultar y presentar información de una manera específica, sin modificar la estructura de la base de datos subyacente.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98" name="Google Shape;198;p27"/>
          <p:cNvGrpSpPr/>
          <p:nvPr/>
        </p:nvGrpSpPr>
        <p:grpSpPr>
          <a:xfrm>
            <a:off x="424825" y="4155407"/>
            <a:ext cx="8294371" cy="491242"/>
            <a:chOff x="424813" y="1177875"/>
            <a:chExt cx="8294371" cy="849900"/>
          </a:xfrm>
        </p:grpSpPr>
        <p:sp>
          <p:nvSpPr>
            <p:cNvPr id="199" name="Google Shape;199;p27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7"/>
          <p:cNvSpPr txBox="1"/>
          <p:nvPr>
            <p:ph idx="4294967295" type="body"/>
          </p:nvPr>
        </p:nvSpPr>
        <p:spPr>
          <a:xfrm>
            <a:off x="539675" y="4155650"/>
            <a:ext cx="24225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socios_por_estado_vw</a:t>
            </a:r>
            <a:endParaRPr sz="12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02" name="Google Shape;202;p27"/>
          <p:cNvSpPr txBox="1"/>
          <p:nvPr>
            <p:ph idx="4294967295" type="body"/>
          </p:nvPr>
        </p:nvSpPr>
        <p:spPr>
          <a:xfrm>
            <a:off x="3480450" y="4155603"/>
            <a:ext cx="5111700" cy="4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Vista de socios por estado de morosidad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Stored Procedures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pSp>
        <p:nvGrpSpPr>
          <p:cNvPr id="208" name="Google Shape;208;p28"/>
          <p:cNvGrpSpPr/>
          <p:nvPr/>
        </p:nvGrpSpPr>
        <p:grpSpPr>
          <a:xfrm>
            <a:off x="424825" y="1939773"/>
            <a:ext cx="8294371" cy="799416"/>
            <a:chOff x="424813" y="1177875"/>
            <a:chExt cx="8294371" cy="849900"/>
          </a:xfrm>
        </p:grpSpPr>
        <p:sp>
          <p:nvSpPr>
            <p:cNvPr id="209" name="Google Shape;209;p28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8"/>
          <p:cNvSpPr txBox="1"/>
          <p:nvPr>
            <p:ph idx="4294967295" type="body"/>
          </p:nvPr>
        </p:nvSpPr>
        <p:spPr>
          <a:xfrm>
            <a:off x="539675" y="19400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sp_ordenamiento_socios</a:t>
            </a:r>
            <a:endParaRPr sz="12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pSp>
        <p:nvGrpSpPr>
          <p:cNvPr id="212" name="Google Shape;212;p28"/>
          <p:cNvGrpSpPr/>
          <p:nvPr/>
        </p:nvGrpSpPr>
        <p:grpSpPr>
          <a:xfrm>
            <a:off x="424825" y="2813139"/>
            <a:ext cx="8294360" cy="799416"/>
            <a:chOff x="424813" y="2075689"/>
            <a:chExt cx="8294360" cy="849900"/>
          </a:xfrm>
        </p:grpSpPr>
        <p:sp>
          <p:nvSpPr>
            <p:cNvPr id="213" name="Google Shape;213;p28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8"/>
          <p:cNvSpPr txBox="1"/>
          <p:nvPr>
            <p:ph idx="4294967295" type="body"/>
          </p:nvPr>
        </p:nvSpPr>
        <p:spPr>
          <a:xfrm>
            <a:off x="539675" y="28132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sp_nueva_profesion</a:t>
            </a:r>
            <a:endParaRPr sz="12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16" name="Google Shape;216;p28"/>
          <p:cNvSpPr txBox="1"/>
          <p:nvPr>
            <p:ph idx="4294967295" type="body"/>
          </p:nvPr>
        </p:nvSpPr>
        <p:spPr>
          <a:xfrm>
            <a:off x="3480453" y="19399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Ordenamiento de socios de manera ascendente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28"/>
          <p:cNvSpPr txBox="1"/>
          <p:nvPr>
            <p:ph idx="4294967295" type="body"/>
          </p:nvPr>
        </p:nvSpPr>
        <p:spPr>
          <a:xfrm>
            <a:off x="3480453" y="28132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Incorporar una nueva profesión al club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311700" y="1093925"/>
            <a:ext cx="829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continuación, se presentan procedimientos almacenados concebidos con la finalidad de emular la operación cotidiana con la base de datos, dado que no se dispone de una aplicación externa dedicada a llevar a cabo las consultas requeridas: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/>
        </p:nvSpPr>
        <p:spPr>
          <a:xfrm>
            <a:off x="311700" y="1093925"/>
            <a:ext cx="829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Las siguientes funciones están preestablecidas para solicitudes frecuentes.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4" name="Google Shape;2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Funciones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pSp>
        <p:nvGrpSpPr>
          <p:cNvPr id="225" name="Google Shape;225;p29"/>
          <p:cNvGrpSpPr/>
          <p:nvPr/>
        </p:nvGrpSpPr>
        <p:grpSpPr>
          <a:xfrm>
            <a:off x="424825" y="1634973"/>
            <a:ext cx="8294371" cy="799416"/>
            <a:chOff x="424813" y="1177875"/>
            <a:chExt cx="8294371" cy="849900"/>
          </a:xfrm>
        </p:grpSpPr>
        <p:sp>
          <p:nvSpPr>
            <p:cNvPr id="226" name="Google Shape;226;p29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9"/>
          <p:cNvSpPr txBox="1"/>
          <p:nvPr>
            <p:ph idx="4294967295" type="body"/>
          </p:nvPr>
        </p:nvSpPr>
        <p:spPr>
          <a:xfrm>
            <a:off x="539675" y="1635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obtener_socio</a:t>
            </a:r>
            <a:endParaRPr sz="12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pSp>
        <p:nvGrpSpPr>
          <p:cNvPr id="229" name="Google Shape;229;p29"/>
          <p:cNvGrpSpPr/>
          <p:nvPr/>
        </p:nvGrpSpPr>
        <p:grpSpPr>
          <a:xfrm>
            <a:off x="424825" y="2508339"/>
            <a:ext cx="8294360" cy="799416"/>
            <a:chOff x="424813" y="2075689"/>
            <a:chExt cx="8294360" cy="849900"/>
          </a:xfrm>
        </p:grpSpPr>
        <p:sp>
          <p:nvSpPr>
            <p:cNvPr id="230" name="Google Shape;230;p29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9"/>
          <p:cNvSpPr txBox="1"/>
          <p:nvPr>
            <p:ph idx="4294967295" type="body"/>
          </p:nvPr>
        </p:nvSpPr>
        <p:spPr>
          <a:xfrm>
            <a:off x="539675" y="2508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obtener_socio_dni</a:t>
            </a:r>
            <a:endParaRPr sz="12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33" name="Google Shape;233;p29"/>
          <p:cNvSpPr txBox="1"/>
          <p:nvPr>
            <p:ph idx="4294967295" type="body"/>
          </p:nvPr>
        </p:nvSpPr>
        <p:spPr>
          <a:xfrm>
            <a:off x="3480453" y="1635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Obtener socio por su ID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" name="Google Shape;234;p29"/>
          <p:cNvSpPr txBox="1"/>
          <p:nvPr>
            <p:ph idx="4294967295" type="body"/>
          </p:nvPr>
        </p:nvSpPr>
        <p:spPr>
          <a:xfrm>
            <a:off x="3480453" y="2508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Obtener socio por su DNI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35" name="Google Shape;235;p29"/>
          <p:cNvGrpSpPr/>
          <p:nvPr/>
        </p:nvGrpSpPr>
        <p:grpSpPr>
          <a:xfrm>
            <a:off x="424812" y="3381698"/>
            <a:ext cx="8294371" cy="799416"/>
            <a:chOff x="424813" y="1177875"/>
            <a:chExt cx="8294371" cy="849900"/>
          </a:xfrm>
        </p:grpSpPr>
        <p:sp>
          <p:nvSpPr>
            <p:cNvPr id="236" name="Google Shape;236;p29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29"/>
          <p:cNvSpPr txBox="1"/>
          <p:nvPr>
            <p:ph idx="4294967295" type="body"/>
          </p:nvPr>
        </p:nvSpPr>
        <p:spPr>
          <a:xfrm>
            <a:off x="539663" y="338192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obtener_estado_socio</a:t>
            </a:r>
            <a:endParaRPr sz="12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39" name="Google Shape;239;p29"/>
          <p:cNvSpPr txBox="1"/>
          <p:nvPr>
            <p:ph idx="4294967295" type="body"/>
          </p:nvPr>
        </p:nvSpPr>
        <p:spPr>
          <a:xfrm>
            <a:off x="3480440" y="3381883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Obtener estado del socio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Triggers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pSp>
        <p:nvGrpSpPr>
          <p:cNvPr id="245" name="Google Shape;245;p30"/>
          <p:cNvGrpSpPr/>
          <p:nvPr/>
        </p:nvGrpSpPr>
        <p:grpSpPr>
          <a:xfrm>
            <a:off x="424825" y="1634973"/>
            <a:ext cx="8294371" cy="799416"/>
            <a:chOff x="424813" y="1177875"/>
            <a:chExt cx="8294371" cy="849900"/>
          </a:xfrm>
        </p:grpSpPr>
        <p:sp>
          <p:nvSpPr>
            <p:cNvPr id="246" name="Google Shape;246;p30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30"/>
          <p:cNvSpPr txBox="1"/>
          <p:nvPr>
            <p:ph idx="4294967295" type="body"/>
          </p:nvPr>
        </p:nvSpPr>
        <p:spPr>
          <a:xfrm>
            <a:off x="539675" y="1635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tr_agregar_nuevo_socio</a:t>
            </a:r>
            <a:endParaRPr sz="12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49" name="Google Shape;249;p30"/>
          <p:cNvSpPr txBox="1"/>
          <p:nvPr>
            <p:ph idx="4294967295" type="body"/>
          </p:nvPr>
        </p:nvSpPr>
        <p:spPr>
          <a:xfrm>
            <a:off x="3480453" y="1635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Agregar nuevo socio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0" name="Google Shape;250;p30"/>
          <p:cNvSpPr txBox="1"/>
          <p:nvPr>
            <p:ph idx="4294967295" type="body"/>
          </p:nvPr>
        </p:nvSpPr>
        <p:spPr>
          <a:xfrm>
            <a:off x="3480453" y="2508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Incorporar una nueva sede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424813" y="2508475"/>
            <a:ext cx="8294400" cy="203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311700" y="1093925"/>
            <a:ext cx="829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 los triggers establecidos, llevaremos la auditoría de ciertos eventos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53" name="Google Shape;253;p30"/>
          <p:cNvGraphicFramePr/>
          <p:nvPr/>
        </p:nvGraphicFramePr>
        <p:xfrm>
          <a:off x="703500" y="291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{B696220F-382C-40DB-8491-842A72F6B1EB}</a:tableStyleId>
              </a:tblPr>
              <a:tblGrid>
                <a:gridCol w="1543100"/>
                <a:gridCol w="1543100"/>
                <a:gridCol w="1543100"/>
                <a:gridCol w="1543100"/>
                <a:gridCol w="154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Trigger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Tabla para monitorear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Acción que monitorea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Nueva tabla de registro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Descripción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tr_agregar_nuevo_socio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socios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AFTER 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log_nuevo_socio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Registra la inserción de un nuevo socio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Triggers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pSp>
        <p:nvGrpSpPr>
          <p:cNvPr id="259" name="Google Shape;259;p31"/>
          <p:cNvGrpSpPr/>
          <p:nvPr/>
        </p:nvGrpSpPr>
        <p:grpSpPr>
          <a:xfrm>
            <a:off x="424825" y="1634973"/>
            <a:ext cx="8294371" cy="799416"/>
            <a:chOff x="424813" y="1177875"/>
            <a:chExt cx="8294371" cy="849900"/>
          </a:xfrm>
        </p:grpSpPr>
        <p:sp>
          <p:nvSpPr>
            <p:cNvPr id="260" name="Google Shape;260;p3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31"/>
          <p:cNvSpPr txBox="1"/>
          <p:nvPr>
            <p:ph idx="4294967295" type="body"/>
          </p:nvPr>
        </p:nvSpPr>
        <p:spPr>
          <a:xfrm>
            <a:off x="539675" y="1635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tr_agregar_nueva_sede</a:t>
            </a:r>
            <a:endParaRPr sz="12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63" name="Google Shape;263;p31"/>
          <p:cNvSpPr txBox="1"/>
          <p:nvPr>
            <p:ph idx="4294967295" type="body"/>
          </p:nvPr>
        </p:nvSpPr>
        <p:spPr>
          <a:xfrm>
            <a:off x="3480453" y="1635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Incorporar una nueva sede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4" name="Google Shape;264;p31"/>
          <p:cNvSpPr txBox="1"/>
          <p:nvPr>
            <p:ph idx="4294967295" type="body"/>
          </p:nvPr>
        </p:nvSpPr>
        <p:spPr>
          <a:xfrm>
            <a:off x="3480453" y="2508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Incorporar una nueva sede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" name="Google Shape;265;p31"/>
          <p:cNvSpPr/>
          <p:nvPr/>
        </p:nvSpPr>
        <p:spPr>
          <a:xfrm>
            <a:off x="424813" y="2508475"/>
            <a:ext cx="8294400" cy="203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311700" y="1093925"/>
            <a:ext cx="829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 los triggers establecidos, llevaremos la auditoría de ciertos eventos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67" name="Google Shape;267;p31"/>
          <p:cNvGraphicFramePr/>
          <p:nvPr/>
        </p:nvGraphicFramePr>
        <p:xfrm>
          <a:off x="703500" y="291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{B696220F-382C-40DB-8491-842A72F6B1EB}</a:tableStyleId>
              </a:tblPr>
              <a:tblGrid>
                <a:gridCol w="1545250"/>
                <a:gridCol w="1545250"/>
                <a:gridCol w="1545250"/>
                <a:gridCol w="1545250"/>
                <a:gridCol w="1545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Trigger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Tabla para monitorear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Acción que monitorea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Nueva tabla de registro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Descripción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tr_agregar_nueva_sede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sede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AFTER 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log_nueva_sede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Registra la incorporación de una nueva sede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691850"/>
            <a:ext cx="8520600" cy="23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56792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En el presente documento se expone de manera exhaustiva el modelo de negocio abordado, se identifica la problemática subyacente, y se establece el propósito fundamental de este trabajo.</a:t>
            </a:r>
            <a:endParaRPr sz="1600">
              <a:solidFill>
                <a:schemeClr val="dk1"/>
              </a:solidFill>
            </a:endParaRPr>
          </a:p>
          <a:p>
            <a:pPr indent="0" lvl="0" marL="514350" marR="567927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Asimismo, se incluirá información relevante de naturaleza técnica relacionada con su desarrollo, englobando aspectos como los Diagramas de Entidad-Relación, las tablas, funciones, procedimientos, vistas y disparadores que desempeñan un papel esencial en el proceso.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Introducción</a:t>
            </a:r>
            <a:r>
              <a:rPr b="1" lang="en" sz="3600"/>
              <a:t>: 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Triggers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pSp>
        <p:nvGrpSpPr>
          <p:cNvPr id="273" name="Google Shape;273;p32"/>
          <p:cNvGrpSpPr/>
          <p:nvPr/>
        </p:nvGrpSpPr>
        <p:grpSpPr>
          <a:xfrm>
            <a:off x="424825" y="1634973"/>
            <a:ext cx="8294371" cy="799416"/>
            <a:chOff x="424813" y="1177875"/>
            <a:chExt cx="8294371" cy="849900"/>
          </a:xfrm>
        </p:grpSpPr>
        <p:sp>
          <p:nvSpPr>
            <p:cNvPr id="274" name="Google Shape;274;p32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32"/>
          <p:cNvSpPr txBox="1"/>
          <p:nvPr>
            <p:ph idx="4294967295" type="body"/>
          </p:nvPr>
        </p:nvSpPr>
        <p:spPr>
          <a:xfrm>
            <a:off x="539675" y="1635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tr_agregar_nueva_cuota</a:t>
            </a:r>
            <a:endParaRPr sz="12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77" name="Google Shape;277;p32"/>
          <p:cNvSpPr txBox="1"/>
          <p:nvPr>
            <p:ph idx="4294967295" type="body"/>
          </p:nvPr>
        </p:nvSpPr>
        <p:spPr>
          <a:xfrm>
            <a:off x="3480453" y="1635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Agregar nuevas cuotas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8" name="Google Shape;278;p32"/>
          <p:cNvSpPr txBox="1"/>
          <p:nvPr>
            <p:ph idx="4294967295" type="body"/>
          </p:nvPr>
        </p:nvSpPr>
        <p:spPr>
          <a:xfrm>
            <a:off x="3480453" y="2508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Incorporar una nueva sede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424813" y="2508475"/>
            <a:ext cx="8294400" cy="203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311700" y="1093925"/>
            <a:ext cx="829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 los triggers establecidos, llevaremos la auditoría de ciertos eventos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81" name="Google Shape;281;p32"/>
          <p:cNvGraphicFramePr/>
          <p:nvPr/>
        </p:nvGraphicFramePr>
        <p:xfrm>
          <a:off x="703500" y="291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{B696220F-382C-40DB-8491-842A72F6B1EB}</a:tableStyleId>
              </a:tblPr>
              <a:tblGrid>
                <a:gridCol w="1545250"/>
                <a:gridCol w="1545250"/>
                <a:gridCol w="1545250"/>
                <a:gridCol w="1545250"/>
                <a:gridCol w="1545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Trigger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Tabla para monitorear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Acción que monitorea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Nueva tabla de registro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Descripción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tr_agregar_nueva_cuota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cuotas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AFTER 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l</a:t>
                      </a:r>
                      <a:r>
                        <a:rPr lang="en" sz="1100">
                          <a:solidFill>
                            <a:schemeClr val="lt1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og_registro_de_cuotas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Registra la aplicación de nuevas cuotas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/>
        </p:nvSpPr>
        <p:spPr>
          <a:xfrm>
            <a:off x="424800" y="4373250"/>
            <a:ext cx="82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 estos datos, se tomarán acciones. En las sedes con mayor concurrencia, desde nuevas actividades deportivas a desarrollo de locaciones gastronómicas y en las sedes de menor concurrencia campañas para atraer socios.</a:t>
            </a:r>
            <a:endParaRPr i="1"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7" name="Google Shape;287;p33"/>
          <p:cNvSpPr/>
          <p:nvPr/>
        </p:nvSpPr>
        <p:spPr>
          <a:xfrm>
            <a:off x="311700" y="1528650"/>
            <a:ext cx="8520600" cy="28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8" name="Google Shape;2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Business Analysis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311700" y="1093925"/>
            <a:ext cx="829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 las vistas creadas, tenemos la posibilidad de obtener datos relevantes que nos permitirán tomar acciones.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290" name="Google Shape;290;p33"/>
          <p:cNvGraphicFramePr/>
          <p:nvPr/>
        </p:nvGraphicFramePr>
        <p:xfrm>
          <a:off x="612850" y="189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{46D5D5ED-D754-4531-804F-1041F4191165}</a:tableStyleId>
              </a:tblPr>
              <a:tblGrid>
                <a:gridCol w="1381125"/>
                <a:gridCol w="1485900"/>
              </a:tblGrid>
              <a:tr h="21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nombre_barrio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cantidad_socios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1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Colegiales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Palermo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Recoleta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San Cristobal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San Telmo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Villa del Parque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Villa Devoto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Villa Urquiza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pic>
        <p:nvPicPr>
          <p:cNvPr id="291" name="Google Shape;291;p3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725" y="1604850"/>
            <a:ext cx="4363750" cy="27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3"/>
          <p:cNvSpPr/>
          <p:nvPr/>
        </p:nvSpPr>
        <p:spPr>
          <a:xfrm>
            <a:off x="621025" y="3972400"/>
            <a:ext cx="2867100" cy="253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1288722" y="3918400"/>
            <a:ext cx="145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socios_por_barrio_vw</a:t>
            </a:r>
            <a:endParaRPr sz="12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>
            <a:off x="311700" y="1528650"/>
            <a:ext cx="8520600" cy="28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99" name="Google Shape;299;p3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719" y="1604850"/>
            <a:ext cx="4363755" cy="27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Business Analysis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311700" y="1093925"/>
            <a:ext cx="829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 las vistas creadas, tenemos la posibilidad de obtener datos relevantes que nos permitirán tomar acciones.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424800" y="4373250"/>
            <a:ext cx="82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tendrá en cuenta que la mayoría de los socios son hombres. Se realizarán acciones para desarrollar y proponer nuevas actividades para ellos y se realizará una campaña para atraer más cantidad de mujeres.</a:t>
            </a:r>
            <a:endParaRPr i="1"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303" name="Google Shape;303;p34"/>
          <p:cNvGraphicFramePr/>
          <p:nvPr/>
        </p:nvGraphicFramePr>
        <p:xfrm>
          <a:off x="636725" y="2381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{46D5D5ED-D754-4531-804F-1041F4191165}</a:tableStyleId>
              </a:tblPr>
              <a:tblGrid>
                <a:gridCol w="1381125"/>
                <a:gridCol w="14859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sexo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cantidad_socios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4" name="Google Shape;304;p34"/>
          <p:cNvSpPr/>
          <p:nvPr/>
        </p:nvSpPr>
        <p:spPr>
          <a:xfrm>
            <a:off x="621025" y="3134200"/>
            <a:ext cx="2867100" cy="253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1252750" y="3080200"/>
            <a:ext cx="165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socios_por_genero_vw</a:t>
            </a:r>
            <a:endParaRPr sz="12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/>
        </p:nvSpPr>
        <p:spPr>
          <a:xfrm>
            <a:off x="424800" y="4373250"/>
            <a:ext cx="82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 esta información se podrá pensar alguna campaña para atraer socios inactivos, o algún plan de pago para los socios morosos.</a:t>
            </a:r>
            <a:endParaRPr i="1"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1" name="Google Shape;311;p35"/>
          <p:cNvSpPr/>
          <p:nvPr/>
        </p:nvSpPr>
        <p:spPr>
          <a:xfrm>
            <a:off x="311700" y="1528650"/>
            <a:ext cx="8520600" cy="28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2" name="Google Shape;3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Business Analysis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311700" y="1093925"/>
            <a:ext cx="829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 las vistas creadas, tenemos la posibilidad de obtener datos relevantes que nos permitirán tomar acciones.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314" name="Google Shape;314;p35"/>
          <p:cNvGraphicFramePr/>
          <p:nvPr/>
        </p:nvGraphicFramePr>
        <p:xfrm>
          <a:off x="580700" y="235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{46D5D5ED-D754-4531-804F-1041F4191165}</a:tableStyleId>
              </a:tblPr>
              <a:tblGrid>
                <a:gridCol w="1381125"/>
                <a:gridCol w="14859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estado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cantidad_socios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Baja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Moroso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15" name="Google Shape;315;p3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043" y="1608775"/>
            <a:ext cx="4322058" cy="26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5"/>
          <p:cNvSpPr/>
          <p:nvPr/>
        </p:nvSpPr>
        <p:spPr>
          <a:xfrm>
            <a:off x="621025" y="3286600"/>
            <a:ext cx="2867100" cy="253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1252750" y="3232600"/>
            <a:ext cx="165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socios_por_estado_vw</a:t>
            </a:r>
            <a:endParaRPr sz="12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Tecnologías utilizadas</a:t>
            </a:r>
            <a:endParaRPr/>
          </a:p>
        </p:txBody>
      </p:sp>
      <p:graphicFrame>
        <p:nvGraphicFramePr>
          <p:cNvPr id="323" name="Google Shape;323;p36"/>
          <p:cNvGraphicFramePr/>
          <p:nvPr/>
        </p:nvGraphicFramePr>
        <p:xfrm>
          <a:off x="4860575" y="33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{B696220F-382C-40DB-8491-842A72F6B1EB}</a:tableStyleId>
              </a:tblPr>
              <a:tblGrid>
                <a:gridCol w="1263775"/>
                <a:gridCol w="1263775"/>
                <a:gridCol w="1263775"/>
              </a:tblGrid>
              <a:tr h="36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Herramienta</a:t>
                      </a:r>
                      <a:endParaRPr sz="1000">
                        <a:solidFill>
                          <a:srgbClr val="374151"/>
                        </a:solidFill>
                        <a:latin typeface="Oswald Medium"/>
                        <a:ea typeface="Oswald Medium"/>
                        <a:cs typeface="Oswald Medium"/>
                        <a:sym typeface="Oswald Medium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Versión</a:t>
                      </a:r>
                      <a:endParaRPr sz="1000">
                        <a:solidFill>
                          <a:srgbClr val="374151"/>
                        </a:solidFill>
                        <a:latin typeface="Oswald Medium"/>
                        <a:ea typeface="Oswald Medium"/>
                        <a:cs typeface="Oswald Medium"/>
                        <a:sym typeface="Oswald Medium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Utilidad</a:t>
                      </a:r>
                      <a:endParaRPr sz="1000">
                        <a:solidFill>
                          <a:srgbClr val="374151"/>
                        </a:solidFill>
                        <a:latin typeface="Oswald Medium"/>
                        <a:ea typeface="Oswald Medium"/>
                        <a:cs typeface="Oswald Medium"/>
                        <a:sym typeface="Oswald Medium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91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Servidor</a:t>
                      </a:r>
                      <a:endParaRPr sz="10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macOS</a:t>
                      </a:r>
                      <a:endParaRPr sz="10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Servidor donde se ejecuta y desarrolla el motor de la base de datos</a:t>
                      </a:r>
                      <a:endParaRPr sz="10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53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Base de Datos MySQL</a:t>
                      </a:r>
                      <a:endParaRPr sz="10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8.0.33</a:t>
                      </a:r>
                      <a:endParaRPr sz="10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Sistema de DB</a:t>
                      </a:r>
                      <a:endParaRPr sz="10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6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Draw.io</a:t>
                      </a:r>
                      <a:endParaRPr sz="10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21.6.8</a:t>
                      </a:r>
                      <a:endParaRPr sz="10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Diagrama DER</a:t>
                      </a:r>
                      <a:endParaRPr sz="10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53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Google Spreadsheets</a:t>
                      </a:r>
                      <a:endParaRPr sz="10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online</a:t>
                      </a:r>
                      <a:endParaRPr sz="10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Armado de gráficos</a:t>
                      </a:r>
                      <a:endParaRPr sz="10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53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MySQL Workbench</a:t>
                      </a:r>
                      <a:endParaRPr sz="10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8.0.33</a:t>
                      </a:r>
                      <a:endParaRPr sz="10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Administración de base de datos</a:t>
                      </a:r>
                      <a:endParaRPr sz="10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53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Visual Studio Code</a:t>
                      </a:r>
                      <a:endParaRPr sz="10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1.82.0</a:t>
                      </a:r>
                      <a:endParaRPr sz="10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Entorno de desarrollo</a:t>
                      </a:r>
                      <a:endParaRPr sz="10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70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Github</a:t>
                      </a:r>
                      <a:endParaRPr sz="10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online</a:t>
                      </a:r>
                      <a:endParaRPr sz="10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Control de versiones del desarrollo</a:t>
                      </a:r>
                      <a:endParaRPr sz="10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idx="4294967295" type="body"/>
          </p:nvPr>
        </p:nvSpPr>
        <p:spPr>
          <a:xfrm>
            <a:off x="35175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Ezequiel Izquierdo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29" name="Google Shape;329;p37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 p</a:t>
            </a:r>
            <a:r>
              <a:rPr lang="en">
                <a:solidFill>
                  <a:schemeClr val="lt1"/>
                </a:solidFill>
              </a:rPr>
              <a:t>erfil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1" name="Google Shape;331;p37"/>
          <p:cNvPicPr preferRelativeResize="0"/>
          <p:nvPr/>
        </p:nvPicPr>
        <p:blipFill rotWithShape="1">
          <a:blip r:embed="rId3">
            <a:alphaModFix/>
          </a:blip>
          <a:srcRect b="9" l="0" r="0" t="9"/>
          <a:stretch/>
        </p:blipFill>
        <p:spPr>
          <a:xfrm>
            <a:off x="3792421" y="1322375"/>
            <a:ext cx="1644300" cy="16440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332" name="Google Shape;332;p37"/>
          <p:cNvCxnSpPr/>
          <p:nvPr/>
        </p:nvCxnSpPr>
        <p:spPr>
          <a:xfrm>
            <a:off x="4470800" y="35619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p37"/>
          <p:cNvSpPr txBox="1"/>
          <p:nvPr>
            <p:ph idx="4294967295" type="body"/>
          </p:nvPr>
        </p:nvSpPr>
        <p:spPr>
          <a:xfrm>
            <a:off x="311695" y="3641650"/>
            <a:ext cx="85206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Soy desarrollador front-end y </a:t>
            </a:r>
            <a:r>
              <a:rPr lang="en" sz="1200">
                <a:solidFill>
                  <a:schemeClr val="dk1"/>
                </a:solidFill>
              </a:rPr>
              <a:t>diseñador gráfico queriendo hacer experiencia</a:t>
            </a:r>
            <a:r>
              <a:rPr lang="en" sz="1200">
                <a:solidFill>
                  <a:schemeClr val="dk1"/>
                </a:solidFill>
              </a:rPr>
              <a:t> en bases de datos relacionales y no relacionales. Mi enfoque une la creatividad del diseño con la funcionalidad del desarrollo, creando interfaces atractivas y usables. Trabajo con HTML, CSS, JavaScript, React y he implementado soluciones interactivas en entornos ágiles. Mi destreza en bases de datos agrega profundidad a mis proyectos, permitiendo una gestión eficiente de la información. Mi mayor interés es aportar esta combinación interesante a proyectos desafiantes y colaborativos. 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 amt="12000"/>
          </a:blip>
          <a:srcRect b="0" l="1474" r="51121" t="0"/>
          <a:stretch/>
        </p:blipFill>
        <p:spPr>
          <a:xfrm>
            <a:off x="6705700" y="-12"/>
            <a:ext cx="2438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Objetivo: </a:t>
            </a:r>
            <a:endParaRPr sz="3600"/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444900" y="1714350"/>
            <a:ext cx="8254200" cy="17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1600" lvl="0" marL="457200" marR="300037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374151"/>
                </a:solidFill>
              </a:rPr>
              <a:t>El objetivo consiste en establecer un sistema de gestión y almacenamiento digital de datos generados diariamente por los miembros y las actividades del club, con un enfoque en la organización y robustez de la información. Además, se busca emplear de manera eficiente estos datos con fines productivos para contribuir al desarrollo de la organización.</a:t>
            </a:r>
            <a:endParaRPr sz="1600">
              <a:solidFill>
                <a:schemeClr val="lt1"/>
              </a:solidFill>
            </a:endParaRPr>
          </a:p>
          <a:p>
            <a:pPr indent="-342900" lvl="0" marL="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394250"/>
            <a:ext cx="8520600" cy="23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56792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La organización social y el armado de las estructuras no siempre es lo primero en lo que se enfoca un club. La idea es poder cubrir ciertas </a:t>
            </a:r>
            <a:r>
              <a:rPr lang="en" sz="1600">
                <a:solidFill>
                  <a:schemeClr val="dk1"/>
                </a:solidFill>
              </a:rPr>
              <a:t>casuísticas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típicas</a:t>
            </a:r>
            <a:r>
              <a:rPr lang="en" sz="1600">
                <a:solidFill>
                  <a:schemeClr val="dk1"/>
                </a:solidFill>
              </a:rPr>
              <a:t>, para poder crecer como organización de manera estructurada.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Falta de registros de los socios.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Sin control del pago de los aranceles mensuales.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Estructura de armado de staffs a cargo de las actividades.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Poco control y mala asignación de sedes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Situación problemática</a:t>
            </a:r>
            <a:r>
              <a:rPr b="1" lang="en" sz="3600"/>
              <a:t>: 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0" lvl="0" marL="457200" marR="5411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En este caso, se presenta una estructura inicial que contempla las siguientes secciones, con la posibilidad de expandirlas:</a:t>
            </a:r>
            <a:endParaRPr sz="1600">
              <a:solidFill>
                <a:schemeClr val="dk1"/>
              </a:solidFill>
            </a:endParaRPr>
          </a:p>
          <a:p>
            <a:pPr indent="-101600" lvl="0" marL="457200" marR="541139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 Base de Socios: </a:t>
            </a:r>
            <a:r>
              <a:rPr lang="en" sz="1600">
                <a:solidFill>
                  <a:schemeClr val="dk1"/>
                </a:solidFill>
              </a:rPr>
              <a:t>Registro y gestión de los miembros del club.</a:t>
            </a:r>
            <a:endParaRPr sz="1600">
              <a:solidFill>
                <a:schemeClr val="dk1"/>
              </a:solidFill>
            </a:endParaRPr>
          </a:p>
          <a:p>
            <a:pPr indent="-101600" lvl="0" marL="457200" marR="5411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 Cuotas Sociales:</a:t>
            </a:r>
            <a:r>
              <a:rPr lang="en" sz="1600">
                <a:solidFill>
                  <a:schemeClr val="dk1"/>
                </a:solidFill>
              </a:rPr>
              <a:t> Administración de las tarifas y pagos de membresía.</a:t>
            </a:r>
            <a:endParaRPr sz="1600">
              <a:solidFill>
                <a:schemeClr val="dk1"/>
              </a:solidFill>
            </a:endParaRPr>
          </a:p>
          <a:p>
            <a:pPr indent="-101600" lvl="0" marL="457200" marR="5411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 Actividades Deportivas y Sociales: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Planificación y ejecución de eventos y programas.</a:t>
            </a:r>
            <a:endParaRPr sz="1600">
              <a:solidFill>
                <a:schemeClr val="dk1"/>
              </a:solidFill>
            </a:endParaRPr>
          </a:p>
          <a:p>
            <a:pPr indent="-101600" lvl="0" marL="457200" marR="5411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 Profesores: </a:t>
            </a:r>
            <a:r>
              <a:rPr lang="en" sz="1600">
                <a:solidFill>
                  <a:schemeClr val="dk1"/>
                </a:solidFill>
              </a:rPr>
              <a:t>Contratación y gestión de instructores y entrenadores.</a:t>
            </a:r>
            <a:endParaRPr sz="1600">
              <a:solidFill>
                <a:schemeClr val="dk1"/>
              </a:solidFill>
            </a:endParaRPr>
          </a:p>
          <a:p>
            <a:pPr indent="-101600" lvl="0" marL="457200" marR="5411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 Profesionales de la Salud</a:t>
            </a:r>
            <a:r>
              <a:rPr lang="en" sz="1600">
                <a:solidFill>
                  <a:schemeClr val="dk1"/>
                </a:solidFill>
              </a:rPr>
              <a:t>: Integración de servicios médicos y de salud para los miembros.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541139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A medida que se desarrolle el modelo de negocio, se considerarán las oportunidades de expansión y secciones adicionales que puedan ser relevantes para el club social.</a:t>
            </a:r>
            <a:endParaRPr i="1" sz="1600"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Modelo de negocio</a:t>
            </a:r>
            <a:r>
              <a:rPr b="1" lang="en" sz="3600"/>
              <a:t>: 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4294967295" type="body"/>
          </p:nvPr>
        </p:nvSpPr>
        <p:spPr>
          <a:xfrm>
            <a:off x="0" y="2659625"/>
            <a:ext cx="9144000" cy="15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DER esquemático (de ingeniería) con las relaciones entre tablas.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 amt="20000"/>
          </a:blip>
          <a:srcRect b="0" l="1474" r="51121" t="0"/>
          <a:stretch/>
        </p:blipFill>
        <p:spPr>
          <a:xfrm rot="-5400000">
            <a:off x="1343788" y="-1352600"/>
            <a:ext cx="24383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 amt="20000"/>
          </a:blip>
          <a:srcRect b="21881" l="1474" r="51121" t="0"/>
          <a:stretch/>
        </p:blipFill>
        <p:spPr>
          <a:xfrm rot="-5400000">
            <a:off x="5924600" y="-789912"/>
            <a:ext cx="2438300" cy="40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type="title"/>
          </p:nvPr>
        </p:nvSpPr>
        <p:spPr>
          <a:xfrm>
            <a:off x="-8800" y="1798625"/>
            <a:ext cx="91440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Diagrama Entidad-Relación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 amt="42000"/>
          </a:blip>
          <a:srcRect b="0" l="1474" r="51121" t="0"/>
          <a:stretch/>
        </p:blipFill>
        <p:spPr>
          <a:xfrm>
            <a:off x="6705700" y="-12"/>
            <a:ext cx="24383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7800" y="152400"/>
            <a:ext cx="546839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4294967295" type="body"/>
          </p:nvPr>
        </p:nvSpPr>
        <p:spPr>
          <a:xfrm>
            <a:off x="0" y="2659625"/>
            <a:ext cx="9144000" cy="15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Tablas creadas con sus atributos correspondientes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 amt="20000"/>
          </a:blip>
          <a:srcRect b="0" l="1474" r="51121" t="0"/>
          <a:stretch/>
        </p:blipFill>
        <p:spPr>
          <a:xfrm rot="-5400000">
            <a:off x="1343788" y="-1352600"/>
            <a:ext cx="24383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 amt="20000"/>
          </a:blip>
          <a:srcRect b="21881" l="1474" r="51121" t="0"/>
          <a:stretch/>
        </p:blipFill>
        <p:spPr>
          <a:xfrm rot="-5400000">
            <a:off x="5924600" y="-789912"/>
            <a:ext cx="2438300" cy="40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-8800" y="1798625"/>
            <a:ext cx="91440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Listado de tablas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 amt="20000"/>
          </a:blip>
          <a:srcRect b="0" l="1474" r="51121" t="0"/>
          <a:stretch/>
        </p:blipFill>
        <p:spPr>
          <a:xfrm>
            <a:off x="6705700" y="-12"/>
            <a:ext cx="24383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550" y="225050"/>
            <a:ext cx="6400899" cy="4693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