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>
        <p:scale>
          <a:sx n="100" d="100"/>
          <a:sy n="100" d="100"/>
        </p:scale>
        <p:origin x="10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E9A63-7424-0D4B-A619-FA6606FC7121}" type="datetimeFigureOut">
              <a:rPr lang="es-ES" smtClean="0"/>
              <a:t>9/1/19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3BA3-2F9E-4040-92FF-FF94349C43D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44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409FD-03FF-4E4F-A2B0-66062E79CE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0076D3-FA34-6744-A601-41D792F409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F634C-C770-1146-8637-FBCFE2089A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22F585-ACBC-1F4B-BC31-C07349F947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1952F-517E-404F-9B59-D55771B3B6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2A5880-E634-9640-A4A9-2331C7DEEDBA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05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ACD3-16D2-DB43-AECC-5F880696AA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F1FB77-FC15-7849-BF09-B2751C4E664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A250F-9803-8346-BBA8-1190134CEC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01F57-5C0B-C740-AA71-851E8A4B68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0F53B-CCC2-9148-A891-F43D8F6560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16C241-63D3-D745-848F-D8621DFB4B5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3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DA7AF7-4260-AB45-933B-86CEA6626DF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8A7FB8-5323-9F40-BD46-263E85D7FA6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B1058-690C-5C4A-99B6-E56B5E05FB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B2C5C-7B05-1140-9C0F-C97B4AC3C5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3D439-9E97-BA4F-AC08-6A449A1B3B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B0D3B8-56E0-4847-8FE2-E892535BE81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02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1A405-378E-BB4D-9698-024EC34E28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7EBC5-0875-2745-B98D-8302D6B40C2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0F04E-4F34-3947-99CF-C26010CF53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B333C-6A07-FE48-90E7-F0F0925C8C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94991-F1CB-4440-8282-51A9BB580F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A91C61-4774-324C-AF51-3B347E9B0F3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09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81E59-FF0A-2248-A999-BF9D83CF5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1436F7-6E01-6044-9250-5D88B25F6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5DAEC1-75BE-AC41-A263-C92A4ADCE7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12C2D-51C3-ED4A-B795-43EA6A45E8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FFF10-28C6-7245-A702-1454BFB395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DE0D49-BB4E-E947-9E7E-9EC1AF79B6BC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3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C44F0-4AC6-0345-A3E6-CACBED6888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2E3CB-6E24-DE43-9239-F013C879F5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5A5CE8-BB60-004A-81CC-75A6F85E89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FE5C01-10C1-FA43-A2EC-909A37DEA5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988F99-A61B-4B4E-86E9-0B943CD9CE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B94B1B-626B-FD4E-9EF4-CB9C523721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8AB631-7E77-9E40-A457-AAF9D8B23397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46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FDB23-449B-0C40-AC22-0B741C527F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8D0ED-4044-4E43-B86A-E1300301DD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0A2A51-1414-CE44-8259-7BAC536E1A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6F2485-DBCA-A04F-9D5C-AB0D6923634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66894F-DC4F-E44D-A235-158723F326E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7410D3-914A-0D43-B8C1-EDADC196D9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96A15C-ABA0-4A4C-A826-10194D3B44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E4D74D-196A-2D41-B859-103B1A65C7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2728B6-071D-BD4B-BF2D-FA23C876FCD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21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E87BE-4461-A04E-9BF7-0B0FFF8863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2C1CAF-953D-904B-9EF7-3047BBF25A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9E0F1E-4426-224A-B15D-DFA73779F8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9C937D-D6E1-3645-9E7D-558DAF5DCB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976823-B4FC-2940-B3EE-E9485B51F9A7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3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B175A4-57C1-3B44-923C-0548E893B0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4A1CA4-1630-CF4F-AAB3-BB2E41B7F8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F3759E-2571-3F4A-8264-AFBB41A017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2E8D42-D501-3945-A223-9D5B90E3330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36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CF801-97F9-784C-ACD2-E8CD444FD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F494D-1A46-A943-ADA8-ABD86E0CCC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898BA9-57C5-6D4E-B1D9-C808CE12CAC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26708D-64D4-3C49-8DAD-62AB618B6C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8B087F-81F8-4E42-9A7B-6943CB1F78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130FB-25EB-DC4A-BA82-6E544A0655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3EBC54-15EF-FF49-B0C4-704E22D254C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97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7F452-CC72-5F4C-812F-668D67290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30BEA2-E1D3-AC4D-9B15-30C3E96095E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E2515F-20B9-864F-9FAA-FF001F4B69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875611-513C-A944-8A10-9EFD7D15DB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F6F7C-D82E-B848-9141-497F594DAB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3F2DF-B1E8-884D-8249-156CAE24FA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92328E-D0B4-664C-AC7B-34358F6A6BCD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05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16A94F-3CF0-D440-B56F-B8D314A0E5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325A3B-789F-2A42-B442-E8A7405607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9B5DB-D3F6-CD45-9D76-536D35812B4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es-ES_tradnl"/>
              <a:t>9/1/19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22626-6FAD-D945-AF23-4FBA9AF62A5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0C13A-6AF1-0C49-99B9-6A263027FCD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B0DD0BE-BFBD-7542-9BD1-E6FD1A16EFE0}" type="slidenum"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5A2918B-4473-BF41-99C5-905BF692599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37F05BF-BFEA-CF44-88DE-3590CC17BC2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92165" y="1300359"/>
            <a:ext cx="5074938" cy="2889110"/>
          </a:xfrm>
        </p:spPr>
        <p:txBody>
          <a:bodyPr>
            <a:normAutofit fontScale="90000"/>
          </a:bodyPr>
          <a:lstStyle/>
          <a:p>
            <a:pPr lvl="0"/>
            <a:r>
              <a:rPr lang="es-ES" sz="5400">
                <a:solidFill>
                  <a:srgbClr val="FFFFFF"/>
                </a:solidFill>
              </a:rPr>
              <a:t>Fundamentos de Ingeniería del Software para Cloud</a:t>
            </a:r>
          </a:p>
        </p:txBody>
      </p:sp>
      <p:sp>
        <p:nvSpPr>
          <p:cNvPr id="4" name="Freeform: Shape 10">
            <a:extLst>
              <a:ext uri="{FF2B5EF4-FFF2-40B4-BE49-F238E27FC236}">
                <a16:creationId xmlns:a16="http://schemas.microsoft.com/office/drawing/2014/main" id="{F5F12404-57DC-CC42-AA42-7A947FBE2330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0"/>
            <a:ext cx="6172785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72782"/>
              <a:gd name="f7" fmla="val 6858000"/>
              <a:gd name="f8" fmla="val 69075"/>
              <a:gd name="f9" fmla="val 35131"/>
              <a:gd name="f10" fmla="val 267128"/>
              <a:gd name="f11" fmla="val 11901"/>
              <a:gd name="f12" fmla="val 495874"/>
              <a:gd name="f13" fmla="val 727970"/>
              <a:gd name="f14" fmla="val 962845"/>
              <a:gd name="f15" fmla="val 3429034"/>
              <a:gd name="f16" fmla="val 1312002"/>
              <a:gd name="f17" fmla="val 5588789"/>
              <a:gd name="f18" fmla="val 3276103"/>
              <a:gd name="f19" fmla="val 6782205"/>
              <a:gd name="f20" fmla="val 3407923"/>
              <a:gd name="f21" fmla="+- 0 0 -90"/>
              <a:gd name="f22" fmla="*/ f3 1 6172782"/>
              <a:gd name="f23" fmla="*/ f4 1 6858000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6172782"/>
              <a:gd name="f32" fmla="*/ f28 1 6858000"/>
              <a:gd name="f33" fmla="*/ 6172782 f29 1"/>
              <a:gd name="f34" fmla="*/ 0 f28 1"/>
              <a:gd name="f35" fmla="*/ 69075 f29 1"/>
              <a:gd name="f36" fmla="*/ 35131 f29 1"/>
              <a:gd name="f37" fmla="*/ 267128 f28 1"/>
              <a:gd name="f38" fmla="*/ 0 f29 1"/>
              <a:gd name="f39" fmla="*/ 962845 f28 1"/>
              <a:gd name="f40" fmla="*/ 3276103 f29 1"/>
              <a:gd name="f41" fmla="*/ 6782205 f28 1"/>
              <a:gd name="f42" fmla="*/ 3407923 f29 1"/>
              <a:gd name="f43" fmla="*/ 6858000 f28 1"/>
              <a:gd name="f44" fmla="+- f30 0 f1"/>
              <a:gd name="f45" fmla="*/ f33 1 6172782"/>
              <a:gd name="f46" fmla="*/ f34 1 6858000"/>
              <a:gd name="f47" fmla="*/ f35 1 6172782"/>
              <a:gd name="f48" fmla="*/ f36 1 6172782"/>
              <a:gd name="f49" fmla="*/ f37 1 6858000"/>
              <a:gd name="f50" fmla="*/ f38 1 6172782"/>
              <a:gd name="f51" fmla="*/ f39 1 6858000"/>
              <a:gd name="f52" fmla="*/ f40 1 6172782"/>
              <a:gd name="f53" fmla="*/ f41 1 6858000"/>
              <a:gd name="f54" fmla="*/ f42 1 6172782"/>
              <a:gd name="f55" fmla="*/ f43 1 6858000"/>
              <a:gd name="f56" fmla="*/ f24 1 f31"/>
              <a:gd name="f57" fmla="*/ f25 1 f31"/>
              <a:gd name="f58" fmla="*/ f24 1 f32"/>
              <a:gd name="f59" fmla="*/ f26 1 f32"/>
              <a:gd name="f60" fmla="*/ f45 1 f31"/>
              <a:gd name="f61" fmla="*/ f46 1 f32"/>
              <a:gd name="f62" fmla="*/ f47 1 f31"/>
              <a:gd name="f63" fmla="*/ f48 1 f31"/>
              <a:gd name="f64" fmla="*/ f49 1 f32"/>
              <a:gd name="f65" fmla="*/ f50 1 f31"/>
              <a:gd name="f66" fmla="*/ f51 1 f32"/>
              <a:gd name="f67" fmla="*/ f52 1 f31"/>
              <a:gd name="f68" fmla="*/ f53 1 f32"/>
              <a:gd name="f69" fmla="*/ f54 1 f31"/>
              <a:gd name="f70" fmla="*/ f55 1 f32"/>
              <a:gd name="f71" fmla="*/ f56 f22 1"/>
              <a:gd name="f72" fmla="*/ f57 f22 1"/>
              <a:gd name="f73" fmla="*/ f59 f23 1"/>
              <a:gd name="f74" fmla="*/ f58 f23 1"/>
              <a:gd name="f75" fmla="*/ f60 f22 1"/>
              <a:gd name="f76" fmla="*/ f61 f23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2 1"/>
              <a:gd name="f83" fmla="*/ f68 f23 1"/>
              <a:gd name="f84" fmla="*/ f69 f22 1"/>
              <a:gd name="f85" fmla="*/ f7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5" y="f76"/>
              </a:cxn>
              <a:cxn ang="f44">
                <a:pos x="f77" y="f76"/>
              </a:cxn>
              <a:cxn ang="f44">
                <a:pos x="f78" y="f79"/>
              </a:cxn>
              <a:cxn ang="f44">
                <a:pos x="f80" y="f81"/>
              </a:cxn>
              <a:cxn ang="f44">
                <a:pos x="f82" y="f83"/>
              </a:cxn>
              <a:cxn ang="f44">
                <a:pos x="f84" y="f85"/>
              </a:cxn>
              <a:cxn ang="f44">
                <a:pos x="f75" y="f85"/>
              </a:cxn>
            </a:cxnLst>
            <a:rect l="f71" t="f74" r="f72" b="f73"/>
            <a:pathLst>
              <a:path w="6172782" h="6858000">
                <a:moveTo>
                  <a:pt x="f6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5" y="f13"/>
                  <a:pt x="f5" y="f14"/>
                </a:cubicBezTo>
                <a:cubicBezTo>
                  <a:pt x="f5" y="f15"/>
                  <a:pt x="f16" y="f17"/>
                  <a:pt x="f18" y="f19"/>
                </a:cubicBezTo>
                <a:lnTo>
                  <a:pt x="f20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78884668-0896-594F-905F-1757F5F9165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6024149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24154"/>
              <a:gd name="f7" fmla="val 6858000"/>
              <a:gd name="f8" fmla="val 5953780"/>
              <a:gd name="f9" fmla="val 5989880"/>
              <a:gd name="f10" fmla="val 284091"/>
              <a:gd name="f11" fmla="val 6012544"/>
              <a:gd name="f12" fmla="val 507260"/>
              <a:gd name="f13" fmla="val 733696"/>
              <a:gd name="f14" fmla="val 962844"/>
              <a:gd name="f15" fmla="val 3483472"/>
              <a:gd name="f16" fmla="val 4619336"/>
              <a:gd name="f17" fmla="val 5675986"/>
              <a:gd name="f18" fmla="val 2549934"/>
              <a:gd name="f19" fmla="val 6800152"/>
              <a:gd name="f20" fmla="val 2436987"/>
              <a:gd name="f21" fmla="+- 0 0 -90"/>
              <a:gd name="f22" fmla="*/ f3 1 6024154"/>
              <a:gd name="f23" fmla="*/ f4 1 6858000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6024154"/>
              <a:gd name="f32" fmla="*/ f28 1 6858000"/>
              <a:gd name="f33" fmla="*/ 0 f29 1"/>
              <a:gd name="f34" fmla="*/ 0 f28 1"/>
              <a:gd name="f35" fmla="*/ 5953780 f29 1"/>
              <a:gd name="f36" fmla="*/ 5989880 f29 1"/>
              <a:gd name="f37" fmla="*/ 284091 f28 1"/>
              <a:gd name="f38" fmla="*/ 6024154 f29 1"/>
              <a:gd name="f39" fmla="*/ 962844 f28 1"/>
              <a:gd name="f40" fmla="*/ 2549934 f29 1"/>
              <a:gd name="f41" fmla="*/ 6800152 f28 1"/>
              <a:gd name="f42" fmla="*/ 2436987 f29 1"/>
              <a:gd name="f43" fmla="*/ 6858000 f28 1"/>
              <a:gd name="f44" fmla="+- f30 0 f1"/>
              <a:gd name="f45" fmla="*/ f33 1 6024154"/>
              <a:gd name="f46" fmla="*/ f34 1 6858000"/>
              <a:gd name="f47" fmla="*/ f35 1 6024154"/>
              <a:gd name="f48" fmla="*/ f36 1 6024154"/>
              <a:gd name="f49" fmla="*/ f37 1 6858000"/>
              <a:gd name="f50" fmla="*/ f38 1 6024154"/>
              <a:gd name="f51" fmla="*/ f39 1 6858000"/>
              <a:gd name="f52" fmla="*/ f40 1 6024154"/>
              <a:gd name="f53" fmla="*/ f41 1 6858000"/>
              <a:gd name="f54" fmla="*/ f42 1 6024154"/>
              <a:gd name="f55" fmla="*/ f43 1 6858000"/>
              <a:gd name="f56" fmla="*/ f24 1 f31"/>
              <a:gd name="f57" fmla="*/ f25 1 f31"/>
              <a:gd name="f58" fmla="*/ f24 1 f32"/>
              <a:gd name="f59" fmla="*/ f26 1 f32"/>
              <a:gd name="f60" fmla="*/ f45 1 f31"/>
              <a:gd name="f61" fmla="*/ f46 1 f32"/>
              <a:gd name="f62" fmla="*/ f47 1 f31"/>
              <a:gd name="f63" fmla="*/ f48 1 f31"/>
              <a:gd name="f64" fmla="*/ f49 1 f32"/>
              <a:gd name="f65" fmla="*/ f50 1 f31"/>
              <a:gd name="f66" fmla="*/ f51 1 f32"/>
              <a:gd name="f67" fmla="*/ f52 1 f31"/>
              <a:gd name="f68" fmla="*/ f53 1 f32"/>
              <a:gd name="f69" fmla="*/ f54 1 f31"/>
              <a:gd name="f70" fmla="*/ f55 1 f32"/>
              <a:gd name="f71" fmla="*/ f56 f22 1"/>
              <a:gd name="f72" fmla="*/ f57 f22 1"/>
              <a:gd name="f73" fmla="*/ f59 f23 1"/>
              <a:gd name="f74" fmla="*/ f58 f23 1"/>
              <a:gd name="f75" fmla="*/ f60 f22 1"/>
              <a:gd name="f76" fmla="*/ f61 f23 1"/>
              <a:gd name="f77" fmla="*/ f62 f22 1"/>
              <a:gd name="f78" fmla="*/ f63 f22 1"/>
              <a:gd name="f79" fmla="*/ f64 f23 1"/>
              <a:gd name="f80" fmla="*/ f65 f22 1"/>
              <a:gd name="f81" fmla="*/ f66 f23 1"/>
              <a:gd name="f82" fmla="*/ f67 f22 1"/>
              <a:gd name="f83" fmla="*/ f68 f23 1"/>
              <a:gd name="f84" fmla="*/ f69 f22 1"/>
              <a:gd name="f85" fmla="*/ f7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5" y="f76"/>
              </a:cxn>
              <a:cxn ang="f44">
                <a:pos x="f77" y="f76"/>
              </a:cxn>
              <a:cxn ang="f44">
                <a:pos x="f78" y="f79"/>
              </a:cxn>
              <a:cxn ang="f44">
                <a:pos x="f80" y="f81"/>
              </a:cxn>
              <a:cxn ang="f44">
                <a:pos x="f82" y="f83"/>
              </a:cxn>
              <a:cxn ang="f44">
                <a:pos x="f84" y="f85"/>
              </a:cxn>
              <a:cxn ang="f44">
                <a:pos x="f75" y="f85"/>
              </a:cxn>
            </a:cxnLst>
            <a:rect l="f71" t="f74" r="f72" b="f73"/>
            <a:pathLst>
              <a:path w="6024154" h="6858000">
                <a:moveTo>
                  <a:pt x="f5" y="f5"/>
                </a:moveTo>
                <a:lnTo>
                  <a:pt x="f8" y="f5"/>
                </a:lnTo>
                <a:lnTo>
                  <a:pt x="f9" y="f10"/>
                </a:lnTo>
                <a:cubicBezTo>
                  <a:pt x="f11" y="f12"/>
                  <a:pt x="f6" y="f13"/>
                  <a:pt x="f6" y="f14"/>
                </a:cubicBezTo>
                <a:cubicBezTo>
                  <a:pt x="f6" y="f15"/>
                  <a:pt x="f16" y="f17"/>
                  <a:pt x="f18" y="f19"/>
                </a:cubicBezTo>
                <a:lnTo>
                  <a:pt x="f20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Picture 4" descr="Resultado de imagen de logo universidad de sevilla transparente">
            <a:extLst>
              <a:ext uri="{FF2B5EF4-FFF2-40B4-BE49-F238E27FC236}">
                <a16:creationId xmlns:a16="http://schemas.microsoft.com/office/drawing/2014/main" id="{67207BBF-B347-2D4B-8700-9AA2F21C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9380" y="977356"/>
            <a:ext cx="4047838" cy="35351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CuadroTexto 4">
            <a:extLst>
              <a:ext uri="{FF2B5EF4-FFF2-40B4-BE49-F238E27FC236}">
                <a16:creationId xmlns:a16="http://schemas.microsoft.com/office/drawing/2014/main" id="{EA0783AA-C37C-9041-85DD-236A9CD9299E}"/>
              </a:ext>
            </a:extLst>
          </p:cNvPr>
          <p:cNvSpPr txBox="1"/>
          <p:nvPr/>
        </p:nvSpPr>
        <p:spPr>
          <a:xfrm>
            <a:off x="6445184" y="4598636"/>
            <a:ext cx="522191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Grupo 8: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Ezequiel Rodríguez </a:t>
            </a:r>
            <a:r>
              <a:rPr lang="es-ES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Atencia</a:t>
            </a: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Inmaculada Toral Dueñas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F73B9-3622-5144-9FAC-311FC7B008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7023" y="1092199"/>
            <a:ext cx="3214027" cy="5188403"/>
          </a:xfrm>
        </p:spPr>
        <p:txBody>
          <a:bodyPr>
            <a:normAutofit/>
          </a:bodyPr>
          <a:lstStyle/>
          <a:p>
            <a:pPr lvl="0"/>
            <a:r>
              <a:rPr lang="es-ES" dirty="0" err="1"/>
              <a:t>Microservicio</a:t>
            </a:r>
            <a:r>
              <a:rPr lang="es-ES" dirty="0"/>
              <a:t>  de créditos disponible para los proyectos</a:t>
            </a:r>
          </a:p>
          <a:p>
            <a:pPr lvl="0"/>
            <a:r>
              <a:rPr lang="es-ES" dirty="0"/>
              <a:t>Interfaz asociada basada en angular</a:t>
            </a:r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08910FA-C27C-1645-B90E-DA561D6E2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30"/>
            <a:ext cx="10515600" cy="574670"/>
          </a:xfrm>
        </p:spPr>
        <p:txBody>
          <a:bodyPr>
            <a:normAutofit fontScale="90000"/>
          </a:bodyPr>
          <a:lstStyle/>
          <a:p>
            <a:pPr lvl="0" algn="ctr"/>
            <a:r>
              <a:rPr lang="es-ES" b="1" dirty="0"/>
              <a:t>Trabajo realizado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E570CD-EED6-2A41-A646-C13011E4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1" y="875561"/>
            <a:ext cx="7296150" cy="598243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365D073-56DC-9C48-9ABE-4DBF082D9B2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1A91C61-4774-324C-AF51-3B347E9B0F32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E24FB6F-64A5-1D4D-A9B7-A436DCC456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9623" y="939799"/>
            <a:ext cx="11107077" cy="5366204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JSON crédito:</a:t>
            </a:r>
          </a:p>
          <a:p>
            <a:pPr marL="0" lv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 "_id": "5c35d2661be0fa0012737d9e", </a:t>
            </a:r>
          </a:p>
          <a:p>
            <a:pPr marL="0" lv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projectId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": "1",</a:t>
            </a:r>
          </a:p>
          <a:p>
            <a:pPr marL="0" lv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 "created": "2019-01-09T10:52:22.590Z",</a:t>
            </a:r>
          </a:p>
          <a:p>
            <a:pPr marL="0" lv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personnelExpenses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": 100,</a:t>
            </a:r>
            <a:endParaRPr lang="en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executionExpenses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": 100,</a:t>
            </a:r>
            <a:endParaRPr lang="en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 "income": 3000,</a:t>
            </a:r>
          </a:p>
          <a:p>
            <a:pPr marL="0" lv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 "total": 2800</a:t>
            </a:r>
            <a:endParaRPr lang="en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A8BCE4-5C13-A548-8552-4ED9DB65F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30"/>
            <a:ext cx="10515600" cy="574670"/>
          </a:xfrm>
        </p:spPr>
        <p:txBody>
          <a:bodyPr>
            <a:normAutofit fontScale="90000"/>
          </a:bodyPr>
          <a:lstStyle/>
          <a:p>
            <a:pPr lvl="0" algn="ctr"/>
            <a:r>
              <a:rPr lang="es-ES" b="1" dirty="0"/>
              <a:t>Diseño del recurso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F2021A-E9FA-B244-92FE-34BB1E3DA6D6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/>
          <a:p>
            <a:pPr lvl="0"/>
            <a:r>
              <a:rPr lang="es-ES" dirty="0"/>
              <a:t>Grupo 8 - Fundamentos de Ingeniería del Software para Sistemas Cloud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5AE852-8F2A-E942-AD70-C1A96DD0E11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1A91C61-4774-324C-AF51-3B347E9B0F32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5F2087D8-DBE6-D048-A7A1-5080FB0C9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10465"/>
              </p:ext>
            </p:extLst>
          </p:nvPr>
        </p:nvGraphicFramePr>
        <p:xfrm>
          <a:off x="119743" y="939799"/>
          <a:ext cx="11723914" cy="572151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24857">
                  <a:extLst>
                    <a:ext uri="{9D8B030D-6E8A-4147-A177-3AD203B41FA5}">
                      <a16:colId xmlns:a16="http://schemas.microsoft.com/office/drawing/2014/main" val="320695166"/>
                    </a:ext>
                  </a:extLst>
                </a:gridCol>
                <a:gridCol w="1123717">
                  <a:extLst>
                    <a:ext uri="{9D8B030D-6E8A-4147-A177-3AD203B41FA5}">
                      <a16:colId xmlns:a16="http://schemas.microsoft.com/office/drawing/2014/main" val="92430313"/>
                    </a:ext>
                  </a:extLst>
                </a:gridCol>
                <a:gridCol w="2382818">
                  <a:extLst>
                    <a:ext uri="{9D8B030D-6E8A-4147-A177-3AD203B41FA5}">
                      <a16:colId xmlns:a16="http://schemas.microsoft.com/office/drawing/2014/main" val="3885991436"/>
                    </a:ext>
                  </a:extLst>
                </a:gridCol>
                <a:gridCol w="3288961">
                  <a:extLst>
                    <a:ext uri="{9D8B030D-6E8A-4147-A177-3AD203B41FA5}">
                      <a16:colId xmlns:a16="http://schemas.microsoft.com/office/drawing/2014/main" val="592817026"/>
                    </a:ext>
                  </a:extLst>
                </a:gridCol>
                <a:gridCol w="2897418">
                  <a:extLst>
                    <a:ext uri="{9D8B030D-6E8A-4147-A177-3AD203B41FA5}">
                      <a16:colId xmlns:a16="http://schemas.microsoft.com/office/drawing/2014/main" val="4269152713"/>
                    </a:ext>
                  </a:extLst>
                </a:gridCol>
                <a:gridCol w="906143">
                  <a:extLst>
                    <a:ext uri="{9D8B030D-6E8A-4147-A177-3AD203B41FA5}">
                      <a16:colId xmlns:a16="http://schemas.microsoft.com/office/drawing/2014/main" val="1325551316"/>
                    </a:ext>
                  </a:extLst>
                </a:gridCol>
              </a:tblGrid>
              <a:tr h="428903">
                <a:tc>
                  <a:txBody>
                    <a:bodyPr/>
                    <a:lstStyle/>
                    <a:p>
                      <a:pPr lvl="0" algn="ctr"/>
                      <a:r>
                        <a:rPr lang="es-ES" dirty="0" err="1"/>
                        <a:t>Resource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 err="1"/>
                        <a:t>Method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 err="1"/>
                        <a:t>Body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275302"/>
                  </a:ext>
                </a:extLst>
              </a:tr>
              <a:tr h="740296">
                <a:tc>
                  <a:txBody>
                    <a:bodyPr/>
                    <a:lstStyle/>
                    <a:p>
                      <a:pPr lvl="0" algn="ctr"/>
                      <a:r>
                        <a:rPr lang="es-ES" dirty="0" err="1"/>
                        <a:t>Login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dirty="0"/>
                        <a:t>api/v1/</a:t>
                      </a:r>
                      <a:r>
                        <a:rPr lang="es-ES" dirty="0" err="1"/>
                        <a:t>login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{“</a:t>
                      </a:r>
                      <a:r>
                        <a:rPr lang="es-E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</a:t>
                      </a:r>
                      <a:r>
                        <a:rPr lang="es-E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”: “fis”,</a:t>
                      </a:r>
                    </a:p>
                    <a:p>
                      <a:pPr lvl="0" algn="l"/>
                      <a:r>
                        <a:rPr lang="es-E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</a:t>
                      </a:r>
                      <a:r>
                        <a:rPr lang="es-E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password</a:t>
                      </a:r>
                      <a:r>
                        <a:rPr lang="es-E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”: “</a:t>
                      </a:r>
                      <a:r>
                        <a:rPr lang="es-E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asdf</a:t>
                      </a:r>
                      <a:r>
                        <a:rPr lang="es-E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“</a:t>
                      </a:r>
                      <a:r>
                        <a:rPr lang="es-E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</a:t>
                      </a:r>
                      <a:r>
                        <a:rPr lang="es-E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”: “fis”,</a:t>
                      </a:r>
                    </a:p>
                    <a:p>
                      <a:pPr lvl="0" algn="l"/>
                      <a:r>
                        <a:rPr lang="es-E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“</a:t>
                      </a:r>
                      <a:r>
                        <a:rPr lang="es-E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token</a:t>
                      </a:r>
                      <a:r>
                        <a:rPr lang="es-E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”: “</a:t>
                      </a:r>
                      <a:r>
                        <a:rPr lang="es-E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mytoken</a:t>
                      </a:r>
                      <a:r>
                        <a:rPr lang="es-E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772049"/>
                  </a:ext>
                </a:extLst>
              </a:tr>
              <a:tr h="428903">
                <a:tc rowSpan="5">
                  <a:txBody>
                    <a:bodyPr/>
                    <a:lstStyle/>
                    <a:p>
                      <a:pPr lvl="0" algn="ctr"/>
                      <a:r>
                        <a:rPr lang="es-ES" dirty="0" err="1"/>
                        <a:t>Credit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dirty="0"/>
                        <a:t>api/v1/</a:t>
                      </a:r>
                      <a:r>
                        <a:rPr lang="es-ES" dirty="0" err="1"/>
                        <a:t>credits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ES" sz="1800" kern="1200" dirty="0"/>
                        <a:t>Lista de créditos</a:t>
                      </a:r>
                      <a:endParaRPr lang="es-ES" sz="1800" b="0" kern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424519"/>
                  </a:ext>
                </a:extLst>
              </a:tr>
              <a:tr h="568803">
                <a:tc vMerge="1">
                  <a:txBody>
                    <a:bodyPr/>
                    <a:lstStyle/>
                    <a:p>
                      <a:pPr lvl="0"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ES" dirty="0"/>
                        <a:t>api/v1/</a:t>
                      </a:r>
                      <a:r>
                        <a:rPr lang="es-ES" dirty="0" err="1"/>
                        <a:t>credits</a:t>
                      </a:r>
                      <a:r>
                        <a:rPr lang="es-ES" dirty="0"/>
                        <a:t>/&lt;id&gt;</a:t>
                      </a:r>
                    </a:p>
                    <a:p>
                      <a:pPr lvl="0" algn="l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ES" dirty="0"/>
                        <a:t>Un crédito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802929"/>
                  </a:ext>
                </a:extLst>
              </a:tr>
              <a:tr h="522148">
                <a:tc vMerge="1">
                  <a:txBody>
                    <a:bodyPr/>
                    <a:lstStyle/>
                    <a:p>
                      <a:pPr lvl="0"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ES" dirty="0"/>
                        <a:t>api/v1/</a:t>
                      </a:r>
                      <a:r>
                        <a:rPr lang="es-ES" dirty="0" err="1"/>
                        <a:t>credits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ES" sz="1800" kern="1200" dirty="0"/>
                        <a:t>Nuevo crédito</a:t>
                      </a:r>
                      <a:endParaRPr lang="es-ES" sz="1800" b="0" kern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Crédito creado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181794"/>
                  </a:ext>
                </a:extLst>
              </a:tr>
              <a:tr h="740296">
                <a:tc vMerge="1">
                  <a:txBody>
                    <a:bodyPr/>
                    <a:lstStyle/>
                    <a:p>
                      <a:pPr lvl="0"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ES" dirty="0"/>
                        <a:t>api/v1/</a:t>
                      </a:r>
                      <a:r>
                        <a:rPr lang="es-ES" dirty="0" err="1"/>
                        <a:t>credits</a:t>
                      </a:r>
                      <a:r>
                        <a:rPr lang="es-ES" dirty="0"/>
                        <a:t>/&lt;id&gt;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Crédito modificado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ES" sz="1800" kern="1200" dirty="0"/>
                        <a:t>Crédito </a:t>
                      </a:r>
                      <a:r>
                        <a:rPr lang="es-ES" dirty="0"/>
                        <a:t>actualizado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08107"/>
                  </a:ext>
                </a:extLst>
              </a:tr>
              <a:tr h="740296">
                <a:tc vMerge="1">
                  <a:txBody>
                    <a:bodyPr/>
                    <a:lstStyle/>
                    <a:p>
                      <a:pPr lvl="0"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ES" dirty="0"/>
                        <a:t>api/v1/</a:t>
                      </a:r>
                      <a:r>
                        <a:rPr lang="es-ES" dirty="0" err="1"/>
                        <a:t>credits</a:t>
                      </a:r>
                      <a:r>
                        <a:rPr lang="es-ES" dirty="0"/>
                        <a:t>/&lt;id&gt;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Crédito eliminado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34352"/>
                  </a:ext>
                </a:extLst>
              </a:tr>
              <a:tr h="740296">
                <a:tc rowSpan="2"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Externas</a:t>
                      </a:r>
                      <a:endParaRPr lang="es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ES" dirty="0"/>
                        <a:t>api/v1/</a:t>
                      </a:r>
                      <a:r>
                        <a:rPr lang="es-ES" dirty="0" err="1"/>
                        <a:t>projects</a:t>
                      </a:r>
                      <a:r>
                        <a:rPr lang="es-ES" dirty="0"/>
                        <a:t>/&lt;id&gt;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Un proyecto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03057"/>
                  </a:ext>
                </a:extLst>
              </a:tr>
              <a:tr h="740296">
                <a:tc vMerge="1">
                  <a:txBody>
                    <a:bodyPr/>
                    <a:lstStyle/>
                    <a:p>
                      <a:pPr lvl="0"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ES" dirty="0"/>
                        <a:t>api/v1/</a:t>
                      </a:r>
                      <a:r>
                        <a:rPr lang="es-ES" dirty="0" err="1"/>
                        <a:t>rates</a:t>
                      </a:r>
                      <a:r>
                        <a:rPr lang="es-ES" dirty="0"/>
                        <a:t>/&lt;symbol&gt;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{"rate":1.144}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49475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2951C17C-6567-0C40-89D9-FFCAA68AAD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30"/>
            <a:ext cx="10515600" cy="574670"/>
          </a:xfrm>
        </p:spPr>
        <p:txBody>
          <a:bodyPr>
            <a:normAutofit fontScale="90000"/>
          </a:bodyPr>
          <a:lstStyle/>
          <a:p>
            <a:pPr lvl="0" algn="ctr"/>
            <a:r>
              <a:rPr lang="es-ES" b="1" dirty="0"/>
              <a:t>Diseño del recurso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D53A-90DC-BD40-B1D2-CD512A2F025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1A91C61-4774-324C-AF51-3B347E9B0F3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6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B07A539-1647-9745-ACFC-A05B4CA361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30"/>
            <a:ext cx="10515600" cy="574670"/>
          </a:xfrm>
        </p:spPr>
        <p:txBody>
          <a:bodyPr>
            <a:normAutofit fontScale="90000"/>
          </a:bodyPr>
          <a:lstStyle/>
          <a:p>
            <a:pPr lvl="0" algn="ctr"/>
            <a:r>
              <a:rPr lang="es-ES" b="1" dirty="0"/>
              <a:t>Aspectos relevantes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4BF6C3F-9823-0A4B-8964-7F44556DE25F}"/>
              </a:ext>
            </a:extLst>
          </p:cNvPr>
          <p:cNvSpPr txBox="1">
            <a:spLocks/>
          </p:cNvSpPr>
          <p:nvPr/>
        </p:nvSpPr>
        <p:spPr>
          <a:xfrm>
            <a:off x="6096003" y="1104900"/>
            <a:ext cx="5257800" cy="52371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Otros aspectos avanzados</a:t>
            </a:r>
          </a:p>
          <a:p>
            <a:r>
              <a:rPr lang="es-ES" dirty="0" err="1"/>
              <a:t>Login</a:t>
            </a:r>
            <a:r>
              <a:rPr lang="es-ES" dirty="0"/>
              <a:t> API</a:t>
            </a:r>
          </a:p>
          <a:p>
            <a:r>
              <a:rPr lang="es-ES" dirty="0"/>
              <a:t>Otros aspectos de Angular:</a:t>
            </a:r>
          </a:p>
          <a:p>
            <a:pPr lvl="1"/>
            <a:r>
              <a:rPr lang="es-ES" dirty="0" err="1"/>
              <a:t>Routes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 </a:t>
            </a:r>
            <a:r>
              <a:rPr lang="es-ES" dirty="0" err="1"/>
              <a:t>routes</a:t>
            </a:r>
            <a:endParaRPr lang="es-ES" dirty="0"/>
          </a:p>
          <a:p>
            <a:r>
              <a:rPr lang="es-ES" dirty="0"/>
              <a:t>Integraciones</a:t>
            </a:r>
          </a:p>
          <a:p>
            <a:pPr lvl="1"/>
            <a:r>
              <a:rPr lang="es-ES" dirty="0" err="1"/>
              <a:t>Codeclimate</a:t>
            </a:r>
            <a:endParaRPr lang="es-ES" dirty="0"/>
          </a:p>
          <a:p>
            <a:pPr lvl="1"/>
            <a:r>
              <a:rPr lang="es-ES" dirty="0" err="1"/>
              <a:t>Coveralls</a:t>
            </a:r>
            <a:endParaRPr lang="es-ES" dirty="0"/>
          </a:p>
          <a:p>
            <a:r>
              <a:rPr lang="es-ES" dirty="0"/>
              <a:t>Documentación del API publicado con </a:t>
            </a:r>
            <a:r>
              <a:rPr lang="es-ES" dirty="0" err="1"/>
              <a:t>Postman</a:t>
            </a:r>
            <a:endParaRPr lang="es-ES" dirty="0"/>
          </a:p>
          <a:p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2DCD053-1616-D940-B801-95F59EB96BF9}"/>
              </a:ext>
            </a:extLst>
          </p:cNvPr>
          <p:cNvSpPr txBox="1">
            <a:spLocks/>
          </p:cNvSpPr>
          <p:nvPr/>
        </p:nvSpPr>
        <p:spPr>
          <a:xfrm>
            <a:off x="838203" y="1104900"/>
            <a:ext cx="5257800" cy="52371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err="1"/>
              <a:t>Microservicio</a:t>
            </a:r>
            <a:r>
              <a:rPr lang="es-ES" b="1" dirty="0"/>
              <a:t> avanzado</a:t>
            </a:r>
          </a:p>
          <a:p>
            <a:r>
              <a:rPr lang="es-ES" dirty="0" err="1"/>
              <a:t>Tests</a:t>
            </a:r>
            <a:r>
              <a:rPr lang="es-ES" dirty="0"/>
              <a:t> usando </a:t>
            </a:r>
            <a:r>
              <a:rPr lang="es-ES" dirty="0" err="1"/>
              <a:t>mocks</a:t>
            </a:r>
            <a:r>
              <a:rPr lang="es-ES" dirty="0"/>
              <a:t> y </a:t>
            </a:r>
            <a:r>
              <a:rPr lang="es-ES" dirty="0" err="1"/>
              <a:t>stubs</a:t>
            </a:r>
            <a:endParaRPr lang="es-ES" dirty="0"/>
          </a:p>
          <a:p>
            <a:r>
              <a:rPr lang="es-ES" dirty="0"/>
              <a:t>Consumo de un api externa</a:t>
            </a:r>
          </a:p>
          <a:p>
            <a:r>
              <a:rPr lang="es-ES" dirty="0"/>
              <a:t>Pactos con otros MS</a:t>
            </a:r>
          </a:p>
          <a:p>
            <a:r>
              <a:rPr lang="es-ES" dirty="0"/>
              <a:t>Implementación de cachés</a:t>
            </a:r>
          </a:p>
          <a:p>
            <a:r>
              <a:rPr lang="es-ES" dirty="0"/>
              <a:t>Validación de formularios</a:t>
            </a:r>
          </a:p>
          <a:p>
            <a:r>
              <a:rPr lang="es-ES" dirty="0" err="1"/>
              <a:t>Circuit</a:t>
            </a:r>
            <a:r>
              <a:rPr lang="es-ES" dirty="0"/>
              <a:t> </a:t>
            </a:r>
            <a:r>
              <a:rPr lang="es-ES" dirty="0" err="1"/>
              <a:t>breaker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898EBE0-413F-9E49-9928-1C7060F0527D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95024EE-A521-4847-A63A-26A19FE740C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1A91C61-4774-324C-AF51-3B347E9B0F32}" type="slidenum">
              <a:rPr lang="es-ES" smtClean="0"/>
              <a:t>5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4">
            <a:extLst>
              <a:ext uri="{FF2B5EF4-FFF2-40B4-BE49-F238E27FC236}">
                <a16:creationId xmlns:a16="http://schemas.microsoft.com/office/drawing/2014/main" id="{CF648421-E4C3-1743-A667-4B26E321E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11240"/>
              </p:ext>
            </p:extLst>
          </p:nvPr>
        </p:nvGraphicFramePr>
        <p:xfrm>
          <a:off x="336553" y="1485900"/>
          <a:ext cx="11518900" cy="33515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39382">
                  <a:extLst>
                    <a:ext uri="{9D8B030D-6E8A-4147-A177-3AD203B41FA5}">
                      <a16:colId xmlns:a16="http://schemas.microsoft.com/office/drawing/2014/main" val="2018786778"/>
                    </a:ext>
                  </a:extLst>
                </a:gridCol>
                <a:gridCol w="1974111">
                  <a:extLst>
                    <a:ext uri="{9D8B030D-6E8A-4147-A177-3AD203B41FA5}">
                      <a16:colId xmlns:a16="http://schemas.microsoft.com/office/drawing/2014/main" val="3716771503"/>
                    </a:ext>
                  </a:extLst>
                </a:gridCol>
                <a:gridCol w="2605407">
                  <a:extLst>
                    <a:ext uri="{9D8B030D-6E8A-4147-A177-3AD203B41FA5}">
                      <a16:colId xmlns:a16="http://schemas.microsoft.com/office/drawing/2014/main" val="251242456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REALIZADO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5117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lvl="0"/>
                      <a:r>
                        <a:rPr lang="es-ES" dirty="0"/>
                        <a:t>Creación del API REST implementando GET, POST, PUT,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10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Ezequiel, Inma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1629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lvl="0"/>
                      <a:r>
                        <a:rPr lang="es-ES" dirty="0"/>
                        <a:t>Despliegue en </a:t>
                      </a:r>
                      <a:r>
                        <a:rPr lang="es-ES" dirty="0" err="1"/>
                        <a:t>Heroku</a:t>
                      </a:r>
                      <a:r>
                        <a:rPr lang="es-E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2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Ezequiel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7754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lvl="0"/>
                      <a:r>
                        <a:rPr lang="es-ES" dirty="0"/>
                        <a:t>Conexión con </a:t>
                      </a:r>
                      <a:r>
                        <a:rPr lang="es-ES" dirty="0" err="1"/>
                        <a:t>MongoDB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5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Ezequiel, Inma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9771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lvl="0"/>
                      <a:r>
                        <a:rPr lang="es-ES"/>
                        <a:t>Pruebas unitarias y de integración con BBDD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15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Ezequiel, Inma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16652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lvl="0"/>
                      <a:r>
                        <a:rPr lang="es-ES" dirty="0"/>
                        <a:t>Consumo de una API de otro grupo y externa (Incluido pactos y </a:t>
                      </a:r>
                      <a:r>
                        <a:rPr lang="es-ES" dirty="0" err="1"/>
                        <a:t>circuit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breaker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Ezequiel, Inma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48618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lvl="0"/>
                      <a:r>
                        <a:rPr lang="es-ES" dirty="0"/>
                        <a:t>Autenticación de la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10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Ezequiel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7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lvl="0"/>
                      <a:r>
                        <a:rPr lang="es-ES" dirty="0"/>
                        <a:t>Implementación de cachés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/>
                        <a:t>20 minutos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Ezequiel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74626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FF8910B5-AFF5-8341-B0F8-32DBDB3B8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30"/>
            <a:ext cx="10515600" cy="574670"/>
          </a:xfrm>
        </p:spPr>
        <p:txBody>
          <a:bodyPr>
            <a:normAutofit fontScale="90000"/>
          </a:bodyPr>
          <a:lstStyle/>
          <a:p>
            <a:pPr lvl="0" algn="ctr"/>
            <a:r>
              <a:rPr lang="es-ES" b="1" dirty="0"/>
              <a:t>Análisis de esfuerzos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ED87F3-2607-E545-AB9D-E15C8416CADC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7160AB-E390-FB4B-B03C-C7C2211B7FA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1A91C61-4774-324C-AF51-3B347E9B0F32}" type="slidenum">
              <a:rPr lang="es-ES" smtClean="0"/>
              <a:t>6</a:t>
            </a:fld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850EC-A870-DA4C-8820-A6FA55BF53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219200"/>
            <a:ext cx="5092697" cy="4957763"/>
          </a:xfrm>
        </p:spPr>
        <p:txBody>
          <a:bodyPr/>
          <a:lstStyle/>
          <a:p>
            <a:pPr marL="0" lvl="0" indent="0">
              <a:buNone/>
            </a:pPr>
            <a:r>
              <a:rPr lang="es-ES" b="1" dirty="0"/>
              <a:t>Aspectos positivos</a:t>
            </a:r>
          </a:p>
          <a:p>
            <a:pPr lvl="0"/>
            <a:r>
              <a:rPr lang="es-ES" dirty="0"/>
              <a:t>Es un proyecto donde se tocan muchos aspectos del software</a:t>
            </a:r>
          </a:p>
          <a:p>
            <a:pPr lvl="0"/>
            <a:r>
              <a:rPr lang="es-ES" dirty="0"/>
              <a:t>Las tecnologías y herramientas interesantes y actualizadas</a:t>
            </a:r>
          </a:p>
          <a:p>
            <a:pPr lvl="0"/>
            <a:r>
              <a:rPr lang="es-ES" dirty="0"/>
              <a:t>Nuevos patrones</a:t>
            </a:r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B07A539-1647-9745-ACFC-A05B4CA361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30"/>
            <a:ext cx="10515600" cy="574670"/>
          </a:xfrm>
        </p:spPr>
        <p:txBody>
          <a:bodyPr>
            <a:normAutofit fontScale="90000"/>
          </a:bodyPr>
          <a:lstStyle/>
          <a:p>
            <a:pPr lvl="0" algn="ctr"/>
            <a:r>
              <a:rPr lang="es-ES" b="1" dirty="0"/>
              <a:t>Conclusiones / Lecciones aprendidas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CF63334-68E9-2B4C-B37D-31D1BDD9ABCE}"/>
              </a:ext>
            </a:extLst>
          </p:cNvPr>
          <p:cNvSpPr txBox="1">
            <a:spLocks/>
          </p:cNvSpPr>
          <p:nvPr/>
        </p:nvSpPr>
        <p:spPr>
          <a:xfrm>
            <a:off x="6261106" y="1219200"/>
            <a:ext cx="5092697" cy="49577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Aspectos negativos</a:t>
            </a:r>
          </a:p>
          <a:p>
            <a:r>
              <a:rPr lang="es-ES" dirty="0"/>
              <a:t>Muy poco tiempo para hacer el trabajo</a:t>
            </a:r>
          </a:p>
          <a:p>
            <a:r>
              <a:rPr lang="es-ES" dirty="0"/>
              <a:t>El trabajo toca demasiados aspectos al mismo tiempo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0C620-B254-0F40-927B-43A1A59BC831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s-ES"/>
              <a:t>Grupo 8 - Fundamentos de Ingeniería del Software para Sistemas Cloud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95D8C-8454-2B47-B1D5-F3AF1CEB1FC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1A91C61-4774-324C-AF51-3B347E9B0F3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358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442</Words>
  <Application>Microsoft Macintosh PowerPoint</Application>
  <PresentationFormat>Widescreen</PresentationFormat>
  <Paragraphs>134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Fundamentos de Ingeniería del Software para Cloud</vt:lpstr>
      <vt:lpstr>Trabajo realizado</vt:lpstr>
      <vt:lpstr>Diseño del recurso</vt:lpstr>
      <vt:lpstr>Diseño del recurso</vt:lpstr>
      <vt:lpstr>Aspectos relevantes</vt:lpstr>
      <vt:lpstr>Análisis de esfuerzos</vt:lpstr>
      <vt:lpstr>Conclusiones / Lecciones aprendidas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Ingeniería del Software para Cloud</dc:title>
  <dc:creator>Inmaculada Toral Dueñas</dc:creator>
  <cp:lastModifiedBy>Ezequiel R</cp:lastModifiedBy>
  <cp:revision>42</cp:revision>
  <cp:lastPrinted>2019-01-09T12:39:51Z</cp:lastPrinted>
  <dcterms:created xsi:type="dcterms:W3CDTF">2019-01-07T20:54:39Z</dcterms:created>
  <dcterms:modified xsi:type="dcterms:W3CDTF">2019-01-09T12:46:36Z</dcterms:modified>
</cp:coreProperties>
</file>