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63" r:id="rId3"/>
    <p:sldId id="296" r:id="rId4"/>
    <p:sldId id="259" r:id="rId5"/>
    <p:sldId id="295" r:id="rId6"/>
    <p:sldId id="300" r:id="rId7"/>
    <p:sldId id="278" r:id="rId8"/>
    <p:sldId id="279" r:id="rId9"/>
    <p:sldId id="304" r:id="rId10"/>
    <p:sldId id="305" r:id="rId11"/>
    <p:sldId id="310" r:id="rId12"/>
    <p:sldId id="306" r:id="rId13"/>
    <p:sldId id="307" r:id="rId14"/>
    <p:sldId id="308" r:id="rId15"/>
    <p:sldId id="299" r:id="rId16"/>
    <p:sldId id="303" r:id="rId17"/>
    <p:sldId id="309" r:id="rId18"/>
    <p:sldId id="30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9AEC-2D71-49AB-9D5B-AE163E640623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541F5-FB7C-4F73-A700-636C44FDC9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541F5-FB7C-4F73-A700-636C44FDC913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541F5-FB7C-4F73-A700-636C44FDC913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C1B2EC-2F3C-4C26-BED7-873064E6F9BE}" type="datetime1">
              <a:rPr lang="ru-RU" smtClean="0"/>
              <a:t>11.06.2019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CF34-49BE-4920-964E-CC2D94F8C12F}" type="datetime1">
              <a:rPr lang="ru-RU" smtClean="0"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5DB-3D1D-487F-BF89-0BC5CC59DE8B}" type="datetime1">
              <a:rPr lang="ru-RU" smtClean="0"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C8D2-2D36-4E5A-B832-C3E5D16805B7}" type="datetime1">
              <a:rPr lang="ru-RU" smtClean="0"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4A5D-A13D-4491-861B-C1565EC67B27}" type="datetime1">
              <a:rPr lang="ru-RU" smtClean="0"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E44B-EB09-4AB1-971B-E255E7038E60}" type="datetime1">
              <a:rPr lang="ru-RU" smtClean="0"/>
              <a:t>11.06.2019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E384-E72A-4D6D-8678-769A91C0A862}" type="datetime1">
              <a:rPr lang="ru-RU" smtClean="0"/>
              <a:t>11.06.2019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65ED-B5B7-43CD-A3C1-FFF9669733B3}" type="datetime1">
              <a:rPr lang="ru-RU" smtClean="0"/>
              <a:t>11.06.2019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1E27-DE88-435C-8868-682655CB5C69}" type="datetime1">
              <a:rPr lang="ru-RU" smtClean="0"/>
              <a:t>11.06.2019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CB7ADA6-C8A2-48E7-8998-94E72719B4EC}" type="datetime1">
              <a:rPr lang="ru-RU" smtClean="0"/>
              <a:t>11.06.2019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57B2FA-1FC6-43E1-B5A4-18F0FC832760}" type="datetime1">
              <a:rPr lang="ru-RU" smtClean="0"/>
              <a:t>11.06.2019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FBF5C2-6EEB-4EB0-88A3-0F6A61B243F8}" type="datetime1">
              <a:rPr lang="ru-RU" smtClean="0"/>
              <a:t>11.06.2019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5D5969-C93E-4864-A344-3D85B22B5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1829761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Century Gothic" pitchFamily="34" charset="0"/>
              </a:rPr>
              <a:t>Разработка программного обеспечения информационной системы</a:t>
            </a:r>
            <a:br>
              <a:rPr lang="ru-RU" sz="3200" dirty="0" smtClean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ru-RU" sz="3200" dirty="0" smtClean="0">
                <a:solidFill>
                  <a:schemeClr val="tx1"/>
                </a:solidFill>
                <a:latin typeface="Century Gothic" pitchFamily="34" charset="0"/>
              </a:rPr>
              <a:t>«Контроль содержания </a:t>
            </a:r>
            <a:br>
              <a:rPr lang="ru-RU" sz="3200" dirty="0" smtClean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ru-RU" sz="3200" dirty="0" smtClean="0">
                <a:solidFill>
                  <a:schemeClr val="tx1"/>
                </a:solidFill>
                <a:latin typeface="Century Gothic" pitchFamily="34" charset="0"/>
              </a:rPr>
              <a:t>городских территорий»</a:t>
            </a:r>
            <a:endParaRPr lang="ru-RU" sz="32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7696200" cy="18288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Разработчик:</a:t>
            </a:r>
          </a:p>
          <a:p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Климов А.Г. </a:t>
            </a:r>
          </a:p>
          <a:p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1ИВТпб-01-41оп</a:t>
            </a:r>
          </a:p>
          <a:p>
            <a:endParaRPr lang="ru-RU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Научный руководитель:</a:t>
            </a:r>
          </a:p>
          <a:p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доцент </a:t>
            </a:r>
            <a:r>
              <a:rPr lang="ru-RU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Селяничев</a:t>
            </a:r>
            <a:r>
              <a:rPr lang="ru-RU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О.Л.</a:t>
            </a:r>
            <a:endParaRPr lang="ru-RU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Century Gothic" pitchFamily="34" charset="0"/>
              </a:rPr>
              <a:t>Контекстная диаграмма классов</a:t>
            </a:r>
            <a:endParaRPr lang="ru-RU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2050" name="Рисунок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85318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Century Gothic" pitchFamily="34" charset="0"/>
              </a:rPr>
              <a:t>Диаграмма пакетов</a:t>
            </a:r>
            <a:endParaRPr lang="ru-RU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1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270919"/>
            <a:ext cx="2944813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Century Gothic" pitchFamily="34" charset="0"/>
              </a:rPr>
              <a:t>Полная диаграмма </a:t>
            </a:r>
            <a:r>
              <a:rPr lang="ru-RU" sz="3600" dirty="0" smtClean="0">
                <a:solidFill>
                  <a:schemeClr val="tx1"/>
                </a:solidFill>
                <a:latin typeface="Century Gothic" pitchFamily="34" charset="0"/>
              </a:rPr>
              <a:t>классов пакета</a:t>
            </a:r>
            <a:r>
              <a:rPr lang="ru-RU" sz="3600" dirty="0" smtClean="0">
                <a:solidFill>
                  <a:schemeClr val="tx1"/>
                </a:solidFill>
                <a:latin typeface="Century Gothic" pitchFamily="34" charset="0"/>
              </a:rPr>
              <a:t/>
            </a:r>
            <a:br>
              <a:rPr lang="ru-RU" sz="3600" dirty="0" smtClean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ru-RU" sz="3600" dirty="0" smtClean="0">
                <a:solidFill>
                  <a:schemeClr val="tx1"/>
                </a:solidFill>
                <a:latin typeface="Century Gothic" pitchFamily="34" charset="0"/>
              </a:rPr>
              <a:t> «Мобильное приложение»</a:t>
            </a:r>
          </a:p>
        </p:txBody>
      </p:sp>
      <p:pic>
        <p:nvPicPr>
          <p:cNvPr id="3074" name="Picture 2" descr="new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090" y="1447800"/>
            <a:ext cx="655890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Century Gothic" pitchFamily="34" charset="0"/>
              </a:rPr>
              <a:t>Диаграмма компонентов</a:t>
            </a:r>
            <a:endParaRPr lang="ru-RU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815997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Century Gothic" pitchFamily="34" charset="0"/>
              </a:rPr>
              <a:t>Граф диалога </a:t>
            </a:r>
            <a:br>
              <a:rPr lang="ru-RU" sz="4000" dirty="0" smtClean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Century Gothic" pitchFamily="34" charset="0"/>
              </a:rPr>
              <a:t>мобильного приложения</a:t>
            </a:r>
            <a:endParaRPr lang="ru-RU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5122" name="Picture 2" descr="Untitled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578731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Интерфейс пользователя</a:t>
            </a:r>
            <a:endParaRPr lang="ru-RU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8400"/>
            <a:ext cx="2015447" cy="3352800"/>
          </a:xfrm>
          <a:prstGeom prst="rect">
            <a:avLst/>
          </a:prstGeom>
          <a:noFill/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209800"/>
            <a:ext cx="2006029" cy="335280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3848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406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04800" y="1447800"/>
            <a:ext cx="4114800" cy="576072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Century Gothic" pitchFamily="34" charset="0"/>
              </a:rPr>
              <a:t>Авторизация и главное меню пользователя</a:t>
            </a:r>
            <a:endParaRPr lang="ru-RU" sz="2000" dirty="0">
              <a:latin typeface="Century Gothic" pitchFamily="34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438400"/>
            <a:ext cx="2053781" cy="3429000"/>
          </a:xfrm>
          <a:prstGeom prst="rect">
            <a:avLst/>
          </a:prstGeom>
          <a:noFill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286000"/>
            <a:ext cx="2016989" cy="33528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800600" y="14478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Century Gothic" pitchFamily="34" charset="0"/>
              </a:rPr>
              <a:t>Просмотр планов и выполнение обхода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99872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Century Gothic" pitchFamily="34" charset="0"/>
              </a:rPr>
              <a:t>Добавление правонарушения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Интерфейс пользователя</a:t>
            </a:r>
            <a:endParaRPr lang="ru-RU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981200"/>
            <a:ext cx="2514600" cy="418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981200"/>
            <a:ext cx="2514600" cy="42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6528370"/>
              </p:ext>
            </p:extLst>
          </p:nvPr>
        </p:nvGraphicFramePr>
        <p:xfrm>
          <a:off x="152400" y="1219200"/>
          <a:ext cx="88392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3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4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932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89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Дата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Тестолог</a:t>
                      </a:r>
                      <a:endParaRPr lang="ru-RU" sz="120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Наименование теста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Описание теста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Результат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05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10.04.19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Заказчик</a:t>
                      </a:r>
                      <a:endParaRPr lang="ru-RU" sz="120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Авторизация в системе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Не удалось авторизоваться в системе, т.к. неправильно распознаётся </a:t>
                      </a:r>
                      <a:r>
                        <a:rPr lang="ru-RU" sz="1200" dirty="0" err="1">
                          <a:latin typeface="Century Gothic" pitchFamily="34" charset="0"/>
                        </a:rPr>
                        <a:t>хэш</a:t>
                      </a:r>
                      <a:r>
                        <a:rPr lang="ru-RU" sz="1200" dirty="0">
                          <a:latin typeface="Century Gothic" pitchFamily="34" charset="0"/>
                        </a:rPr>
                        <a:t> пароля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Century Gothic" pitchFamily="34" charset="0"/>
                        </a:rPr>
                        <a:t>Ошибка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05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11.04.19</a:t>
                      </a:r>
                      <a:endParaRPr lang="ru-RU" sz="120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Разработчик</a:t>
                      </a:r>
                      <a:endParaRPr lang="ru-RU" sz="120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Авторизация в системе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Авторизация пользователя в системе с помощью уникального логина и пароля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Успех</a:t>
                      </a:r>
                      <a:endParaRPr lang="ru-RU" sz="1200" dirty="0">
                        <a:latin typeface="Century Gothic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71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22.04.19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Заказчик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Выполнение проверки по выбранному подконтрольному объекту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При добавлении нарушения поле с описанием нарушения  и поле со временем не заполняются автоматически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Century Gothic" pitchFamily="34" charset="0"/>
                        </a:rPr>
                        <a:t>Ошибка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671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25.04.19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Разработчик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Выполнение проверки по выбранному подконтрольному объекту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При добавлении нарушения поле с описанием нарушения  и поле со временем заполняются автоматически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Успех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10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08.05.19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Заказчик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Выгрузка результата обхода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При добавлении нового результата обхода в базу данных не перезаписывается старый, а также не изменяется признак обхода для нарушений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Century Gothic" pitchFamily="34" charset="0"/>
                        </a:rPr>
                        <a:t>Ошибка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946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13.05.19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Разработчик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Выгрузка результата обхода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При добавлении нового результата обхода в базу данных перезаписывается старый, а также изменяется признак обхода для нарушений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Успех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46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17.05.19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Заказчик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Автоматическое обновление списка подконтрольных объектов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После выполнения проверки не обновляется её статус (выделение цветом и соответствующая надпись) в списке объектов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Century Gothic" pitchFamily="34" charset="0"/>
                        </a:rPr>
                        <a:t>Ошибка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5469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20.05.19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Century Gothic" pitchFamily="34" charset="0"/>
                        </a:rPr>
                        <a:t>Разработчик</a:t>
                      </a:r>
                      <a:endParaRPr lang="ru-RU" sz="120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Автоматическое обновление списка подконтрольных объектов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После выполнения проверки обновляется её статус (выделение цветом и соответствующая надпись) в списке объектов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Century Gothic" pitchFamily="34" charset="0"/>
                        </a:rPr>
                        <a:t>Успех</a:t>
                      </a:r>
                      <a:endParaRPr lang="ru-RU" sz="12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ru-RU" sz="4100" b="1" dirty="0" smtClean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entury Gothic" pitchFamily="34" charset="0"/>
                <a:ea typeface="+mj-ea"/>
                <a:cs typeface="+mj-cs"/>
              </a:rPr>
              <a:t>Тестирование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Century Gothic" pitchFamily="34" charset="0"/>
              </a:rPr>
              <a:t>повышается качество учета фактов нарушения содержания и благоустройства территории города Череповца; </a:t>
            </a:r>
          </a:p>
          <a:p>
            <a:r>
              <a:rPr lang="ru-RU" sz="2000" dirty="0" smtClean="0">
                <a:latin typeface="Century Gothic" pitchFamily="34" charset="0"/>
              </a:rPr>
              <a:t>обеспечивается оперативный поиск подконтрольных объектов на местности; </a:t>
            </a:r>
          </a:p>
          <a:p>
            <a:r>
              <a:rPr lang="ru-RU" sz="2000" dirty="0" smtClean="0">
                <a:latin typeface="Century Gothic" pitchFamily="34" charset="0"/>
              </a:rPr>
              <a:t>сокращается время на формирование входной документации;</a:t>
            </a:r>
          </a:p>
          <a:p>
            <a:r>
              <a:rPr lang="ru-RU" sz="2000" dirty="0" smtClean="0">
                <a:latin typeface="Century Gothic" pitchFamily="34" charset="0"/>
              </a:rPr>
              <a:t>сокращается время обхода территории города.</a:t>
            </a:r>
          </a:p>
          <a:p>
            <a:endParaRPr lang="ru-RU" sz="2000" dirty="0" smtClean="0">
              <a:latin typeface="Century Gothi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entury Gothic" pitchFamily="34" charset="0"/>
              </a:rPr>
              <a:t>Результаты </a:t>
            </a:r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внедрения</a:t>
            </a:r>
            <a:endParaRPr lang="ru-RU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50292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ru-RU" sz="2000" dirty="0" smtClean="0">
                <a:latin typeface="Century Gothic" pitchFamily="34" charset="0"/>
              </a:rPr>
              <a:t>В г. Череповце организован контроль содержания и благоустройства городских территорий, которым занимаются специализированные подразделения мэрии. </a:t>
            </a:r>
          </a:p>
          <a:p>
            <a:pPr>
              <a:lnSpc>
                <a:spcPct val="110000"/>
              </a:lnSpc>
              <a:buNone/>
            </a:pPr>
            <a:endParaRPr lang="ru-RU" sz="2000" dirty="0" smtClean="0">
              <a:latin typeface="Century Gothic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u-RU" sz="2000" dirty="0" smtClean="0">
                <a:latin typeface="Century Gothic" pitchFamily="34" charset="0"/>
              </a:rPr>
              <a:t>Перед обходом сотрудник подготавливает документацию со списком подконтрольных объектов, закреплённых за ним, а после выполнения обхода он заносит результаты в базу данных. Эти процессы занимают много времени и требуют оптимизации.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Описание проблемы</a:t>
            </a:r>
            <a:endParaRPr lang="ru-RU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2052" name="Picture 4" descr="ÐÐµÑÐ±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447800"/>
            <a:ext cx="3429000" cy="4380547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Century Gothic" pitchFamily="34" charset="0"/>
              </a:rPr>
              <a:t>Повышение качества учета фактов нарушения содержания и благоустройства территории города Череповца.</a:t>
            </a:r>
          </a:p>
          <a:p>
            <a:r>
              <a:rPr lang="ru-RU" sz="2000" dirty="0" smtClean="0">
                <a:latin typeface="Century Gothic" pitchFamily="34" charset="0"/>
              </a:rPr>
              <a:t>Оперативный поиск подконтрольных объектов на местности. </a:t>
            </a:r>
          </a:p>
          <a:p>
            <a:r>
              <a:rPr lang="ru-RU" sz="2000" dirty="0" smtClean="0">
                <a:latin typeface="Century Gothic" pitchFamily="34" charset="0"/>
              </a:rPr>
              <a:t>Сокращение времени на формирование входной документации.</a:t>
            </a:r>
          </a:p>
          <a:p>
            <a:r>
              <a:rPr lang="ru-RU" sz="2000" dirty="0" smtClean="0">
                <a:latin typeface="Century Gothic" pitchFamily="34" charset="0"/>
              </a:rPr>
              <a:t>Сокращение времени на проведение обхода территории города.</a:t>
            </a:r>
          </a:p>
          <a:p>
            <a:endParaRPr lang="ru-RU" sz="2400" dirty="0">
              <a:latin typeface="Century Gothi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Цели</a:t>
            </a:r>
            <a:endParaRPr lang="ru-RU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latin typeface="Century Gothic" pitchFamily="34" charset="0"/>
              </a:rPr>
              <a:t>Перечень функций, подлежащих автоматизации:</a:t>
            </a:r>
          </a:p>
          <a:p>
            <a:r>
              <a:rPr lang="ru-RU" sz="2000" dirty="0" smtClean="0">
                <a:latin typeface="Century Gothic" pitchFamily="34" charset="0"/>
              </a:rPr>
              <a:t>Поиск и загрузка плана обхода.</a:t>
            </a:r>
          </a:p>
          <a:p>
            <a:r>
              <a:rPr lang="ru-RU" sz="2000" dirty="0" smtClean="0">
                <a:latin typeface="Century Gothic" pitchFamily="34" charset="0"/>
              </a:rPr>
              <a:t>Отображение плановых подконтрольных объектов.</a:t>
            </a:r>
          </a:p>
          <a:p>
            <a:pPr lvl="0"/>
            <a:r>
              <a:rPr lang="ru-RU" sz="2000" dirty="0" smtClean="0">
                <a:latin typeface="Century Gothic" pitchFamily="34" charset="0"/>
              </a:rPr>
              <a:t>По каждому подконтрольному объекту обеспечить ведение отметки «Обход выполнен».</a:t>
            </a:r>
          </a:p>
          <a:p>
            <a:pPr lvl="0"/>
            <a:r>
              <a:rPr lang="ru-RU" sz="2000" dirty="0" smtClean="0">
                <a:latin typeface="Century Gothic" pitchFamily="34" charset="0"/>
              </a:rPr>
              <a:t>По каждому подконтрольному объекту обеспечить ведение выявленных нарушений.</a:t>
            </a:r>
          </a:p>
          <a:p>
            <a:pPr lvl="0"/>
            <a:r>
              <a:rPr lang="ru-RU" sz="2000" dirty="0" smtClean="0">
                <a:latin typeface="Century Gothic" pitchFamily="34" charset="0"/>
              </a:rPr>
              <a:t>Выгрузка результатов обходов в ИС «Контроль</a:t>
            </a: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ru-RU" sz="2000" dirty="0" smtClean="0">
                <a:latin typeface="Century Gothic" pitchFamily="34" charset="0"/>
              </a:rPr>
              <a:t>содержания городских территорий».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Постановка задачи</a:t>
            </a:r>
            <a:endParaRPr lang="ru-RU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1"/>
            <a:ext cx="2971800" cy="144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>
                <a:latin typeface="Century Gothic" pitchFamily="34" charset="0"/>
              </a:rPr>
              <a:t>Автоматизированная информационная система (АИС) «Народный контроль», разработанная МБУ </a:t>
            </a:r>
            <a:r>
              <a:rPr lang="ru-RU" sz="1400" dirty="0" err="1" smtClean="0">
                <a:latin typeface="Century Gothic" pitchFamily="34" charset="0"/>
              </a:rPr>
              <a:t>ЦМИРиТ</a:t>
            </a:r>
            <a:r>
              <a:rPr lang="ru-RU" sz="1400" dirty="0" smtClean="0">
                <a:latin typeface="Century Gothic" pitchFamily="34" charset="0"/>
              </a:rPr>
              <a:t>.</a:t>
            </a:r>
          </a:p>
          <a:p>
            <a:pPr>
              <a:buNone/>
            </a:pPr>
            <a:endParaRPr lang="ru-RU" sz="1400" dirty="0" smtClean="0">
              <a:latin typeface="Century Gothic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Century Gothic" pitchFamily="34" charset="0"/>
              </a:rPr>
              <a:t>Сравнительный анализ отечественных и зарубежных аналогов проектируемого объекта</a:t>
            </a:r>
            <a:endParaRPr lang="ru-RU" sz="28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399" y="3429000"/>
            <a:ext cx="238740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95600"/>
            <a:ext cx="155634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pic>
        <p:nvPicPr>
          <p:cNvPr id="6" name="Picture 2" descr="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971800"/>
            <a:ext cx="1664664" cy="297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524000"/>
            <a:ext cx="2590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 dirty="0" smtClean="0">
                <a:latin typeface="Century Gothic" pitchFamily="34" charset="0"/>
              </a:rPr>
              <a:t>Мобильное приложение «ОНФ: Народный контроль», разработанное в ОНФ (Общероссийский Народный Фронт).</a:t>
            </a:r>
          </a:p>
        </p:txBody>
      </p:sp>
      <p:pic>
        <p:nvPicPr>
          <p:cNvPr id="8" name="Picture 2" descr="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048000"/>
            <a:ext cx="286733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657600"/>
            <a:ext cx="1551953" cy="278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sp>
        <p:nvSpPr>
          <p:cNvPr id="10" name="Rectangle 9"/>
          <p:cNvSpPr/>
          <p:nvPr/>
        </p:nvSpPr>
        <p:spPr>
          <a:xfrm>
            <a:off x="5943600" y="1524000"/>
            <a:ext cx="281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 dirty="0" smtClean="0">
                <a:latin typeface="Century Gothic" pitchFamily="34" charset="0"/>
              </a:rPr>
              <a:t>ГИС (Географическая информационная система) РТ (Республики Татарстан) «Народный контроль».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latin typeface="Century Gothic" pitchFamily="34" charset="0"/>
              </a:rPr>
              <a:t>Система должна быть реализована в виде трехзвенной архитектуры Клиент-Сервер.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Планирование требований</a:t>
            </a:r>
          </a:p>
        </p:txBody>
      </p:sp>
      <p:pic>
        <p:nvPicPr>
          <p:cNvPr id="4" name="Picture 1" descr="ÐÐ°ÑÑÐ¸Ð½ÐºÐ¸ Ð¿Ð¾ Ð·Ð°Ð¿ÑÐ¾ÑÑ ÑÑÐµÑÐ·Ð²ÐµÐ½Ð½Ð°Ñ Ð°ÑÑÐ¸ÑÐµÐºÑÑÑÐ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590800"/>
            <a:ext cx="58102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Century Gothic" pitchFamily="34" charset="0"/>
              </a:rPr>
              <a:t>Инкрементная модель — это метод, в котором проект проектируется, реализуется и тестируется </a:t>
            </a:r>
            <a:r>
              <a:rPr lang="ru-RU" sz="2000" dirty="0" err="1" smtClean="0">
                <a:latin typeface="Century Gothic" pitchFamily="34" charset="0"/>
              </a:rPr>
              <a:t>инкрементно</a:t>
            </a:r>
            <a:r>
              <a:rPr lang="ru-RU" sz="2000" dirty="0" smtClean="0">
                <a:latin typeface="Century Gothic" pitchFamily="34" charset="0"/>
              </a:rPr>
              <a:t> (то есть каждый раз с небольшими добавлениями) до самого окончания разработки.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Выбор модели ЖЦ</a:t>
            </a:r>
            <a:endParaRPr lang="ru-RU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5122" name="Picture 2" descr="ÐÐ°ÑÑÐ¸Ð½ÐºÐ¸ Ð¿Ð¾ Ð·Ð°Ð¿ÑÐ¾ÑÑ ÐÐ½ÐºÑÐµÐ¼ÐµÐ½ÑÐ½Ð°Ñ Ð¼Ð¾Ð´ÐµÐ»Ñ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95600"/>
            <a:ext cx="6168051" cy="254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>
                <a:latin typeface="Century Gothic" pitchFamily="34" charset="0"/>
              </a:rPr>
              <a:t>Подход к проектированию – 		объектный</a:t>
            </a:r>
          </a:p>
          <a:p>
            <a:pPr>
              <a:buNone/>
            </a:pPr>
            <a:r>
              <a:rPr lang="ru-RU" sz="2000" dirty="0" smtClean="0">
                <a:latin typeface="Century Gothic" pitchFamily="34" charset="0"/>
              </a:rPr>
              <a:t>Язык проектирования  - 			</a:t>
            </a:r>
            <a:r>
              <a:rPr lang="ru-RU" sz="2000" dirty="0" err="1" smtClean="0">
                <a:latin typeface="Century Gothic" pitchFamily="34" charset="0"/>
              </a:rPr>
              <a:t>Java</a:t>
            </a:r>
            <a:endParaRPr lang="ru-RU" sz="20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entury Gothic" pitchFamily="34" charset="0"/>
              </a:rPr>
              <a:t>Среда разработки </a:t>
            </a:r>
          </a:p>
          <a:p>
            <a:pPr>
              <a:buNone/>
            </a:pPr>
            <a:r>
              <a:rPr lang="ru-RU" sz="2000" dirty="0" smtClean="0">
                <a:latin typeface="Century Gothic" pitchFamily="34" charset="0"/>
              </a:rPr>
              <a:t>	мобильного приложения - 		</a:t>
            </a:r>
            <a:r>
              <a:rPr lang="ru-RU" sz="2000" dirty="0" err="1" smtClean="0">
                <a:latin typeface="Century Gothic" pitchFamily="34" charset="0"/>
              </a:rPr>
              <a:t>Android</a:t>
            </a:r>
            <a:r>
              <a:rPr lang="ru-RU" sz="2000" dirty="0" smtClean="0">
                <a:latin typeface="Century Gothic" pitchFamily="34" charset="0"/>
              </a:rPr>
              <a:t> </a:t>
            </a:r>
            <a:r>
              <a:rPr lang="ru-RU" sz="2000" dirty="0" err="1" smtClean="0">
                <a:latin typeface="Century Gothic" pitchFamily="34" charset="0"/>
              </a:rPr>
              <a:t>Studio</a:t>
            </a:r>
            <a:endParaRPr lang="ru-RU" sz="20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entury Gothic" pitchFamily="34" charset="0"/>
              </a:rPr>
              <a:t>Среда разработки </a:t>
            </a:r>
            <a:r>
              <a:rPr lang="en-US" sz="2000" dirty="0" smtClean="0">
                <a:latin typeface="Century Gothic" pitchFamily="34" charset="0"/>
              </a:rPr>
              <a:t>web</a:t>
            </a:r>
            <a:r>
              <a:rPr lang="ru-RU" sz="2000" dirty="0" smtClean="0">
                <a:latin typeface="Century Gothic" pitchFamily="34" charset="0"/>
              </a:rPr>
              <a:t>-сервиса - 	</a:t>
            </a:r>
            <a:r>
              <a:rPr lang="ru-RU" sz="2000" dirty="0" err="1" smtClean="0">
                <a:latin typeface="Century Gothic" pitchFamily="34" charset="0"/>
              </a:rPr>
              <a:t>NetBeans</a:t>
            </a:r>
            <a:r>
              <a:rPr lang="ru-RU" sz="2000" dirty="0" smtClean="0">
                <a:latin typeface="Century Gothic" pitchFamily="34" charset="0"/>
              </a:rPr>
              <a:t> IDE</a:t>
            </a:r>
          </a:p>
          <a:p>
            <a:pPr>
              <a:buNone/>
            </a:pPr>
            <a:r>
              <a:rPr lang="ru-RU" sz="2000" dirty="0" smtClean="0">
                <a:latin typeface="Century Gothic" pitchFamily="34" charset="0"/>
              </a:rPr>
              <a:t>СУБД хранения данных - 			</a:t>
            </a:r>
            <a:r>
              <a:rPr lang="ru-RU" sz="2000" dirty="0" err="1" smtClean="0">
                <a:latin typeface="Century Gothic" pitchFamily="34" charset="0"/>
              </a:rPr>
              <a:t>Oracle</a:t>
            </a:r>
            <a:r>
              <a:rPr lang="ru-RU" sz="2000" dirty="0" smtClean="0">
                <a:latin typeface="Century Gothic" pitchFamily="34" charset="0"/>
              </a:rPr>
              <a:t> </a:t>
            </a:r>
            <a:r>
              <a:rPr lang="ru-RU" sz="2000" dirty="0" err="1" smtClean="0">
                <a:latin typeface="Century Gothic" pitchFamily="34" charset="0"/>
              </a:rPr>
              <a:t>Database</a:t>
            </a:r>
            <a:endParaRPr lang="ru-RU" sz="20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entury Gothic" pitchFamily="34" charset="0"/>
              </a:rPr>
              <a:t>Применена технология - 			SOAP</a:t>
            </a:r>
          </a:p>
          <a:p>
            <a:pPr algn="just">
              <a:buNone/>
            </a:pPr>
            <a:r>
              <a:rPr lang="ru-RU" sz="2000" dirty="0" smtClean="0">
                <a:latin typeface="Century Gothic" pitchFamily="34" charset="0"/>
              </a:rPr>
              <a:t>CASE-средства -				</a:t>
            </a:r>
            <a:r>
              <a:rPr lang="en-US" sz="2000" dirty="0" smtClean="0">
                <a:latin typeface="Century Gothic" pitchFamily="34" charset="0"/>
              </a:rPr>
              <a:t>Rational Rose.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entury Gothic" pitchFamily="34" charset="0"/>
              </a:rPr>
              <a:t>Выбор технологии, среды и языка программирования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Century Gothic" pitchFamily="34" charset="0"/>
              </a:rPr>
              <a:t>Диаграмма вариантов использования</a:t>
            </a:r>
            <a:endParaRPr lang="ru-RU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6172200" cy="452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5969-C93E-4864-A344-3D85B22B5835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390</TotalTime>
  <Words>539</Words>
  <Application>Microsoft Office PowerPoint</Application>
  <PresentationFormat>Экран (4:3)</PresentationFormat>
  <Paragraphs>123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Concourse</vt:lpstr>
      <vt:lpstr>Разработка программного обеспечения информационной системы «Контроль содержания  городских территорий»</vt:lpstr>
      <vt:lpstr>Описание проблемы</vt:lpstr>
      <vt:lpstr>Цели</vt:lpstr>
      <vt:lpstr>Постановка задачи</vt:lpstr>
      <vt:lpstr>Сравнительный анализ отечественных и зарубежных аналогов проектируемого объекта</vt:lpstr>
      <vt:lpstr>Планирование требований</vt:lpstr>
      <vt:lpstr>Выбор модели ЖЦ</vt:lpstr>
      <vt:lpstr>Выбор технологии, среды и языка программирования</vt:lpstr>
      <vt:lpstr>Диаграмма вариантов использования</vt:lpstr>
      <vt:lpstr>Контекстная диаграмма классов</vt:lpstr>
      <vt:lpstr>Диаграмма пакетов</vt:lpstr>
      <vt:lpstr>Полная диаграмма классов пакета  «Мобильное приложение»</vt:lpstr>
      <vt:lpstr>Диаграмма компонентов</vt:lpstr>
      <vt:lpstr>Граф диалога  мобильного приложения</vt:lpstr>
      <vt:lpstr>Интерфейс пользователя</vt:lpstr>
      <vt:lpstr>Интерфейс пользователя</vt:lpstr>
      <vt:lpstr>Слайд 17</vt:lpstr>
      <vt:lpstr>Результаты внедрения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"Контроль содержания городских территорий"</dc:title>
  <dc:creator>Александр Климов</dc:creator>
  <cp:lastModifiedBy>Александр Климов</cp:lastModifiedBy>
  <cp:revision>122</cp:revision>
  <dcterms:created xsi:type="dcterms:W3CDTF">2018-10-31T17:03:41Z</dcterms:created>
  <dcterms:modified xsi:type="dcterms:W3CDTF">2019-06-11T13:32:07Z</dcterms:modified>
</cp:coreProperties>
</file>