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</p:sldIdLst>
  <p:sldSz cx="9144000" cy="5143500" type="screen16x9"/>
  <p:notesSz cx="6858000" cy="9144000"/>
  <p:embeddedFontLst>
    <p:embeddedFont>
      <p:font typeface="Raleway" panose="020B0604020202020204" charset="-94"/>
      <p:regular r:id="rId12"/>
      <p:bold r:id="rId13"/>
      <p:italic r:id="rId14"/>
      <p:boldItalic r:id="rId15"/>
    </p:embeddedFont>
    <p:embeddedFont>
      <p:font typeface="Lato" panose="020B0604020202020204" charset="-9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c06be4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c06be4c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nk-customer-churn.herokuapp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07975" y="122025"/>
            <a:ext cx="9036024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Can </a:t>
            </a:r>
            <a:r>
              <a:rPr lang="tr-TR" sz="2800" dirty="0" err="1" smtClean="0"/>
              <a:t>we</a:t>
            </a:r>
            <a:r>
              <a:rPr lang="tr-TR" sz="2800" dirty="0" smtClean="0"/>
              <a:t> </a:t>
            </a:r>
            <a:r>
              <a:rPr lang="tr-TR" sz="2800" dirty="0" err="1" smtClean="0"/>
              <a:t>predict</a:t>
            </a:r>
            <a:r>
              <a:rPr lang="tr-TR" sz="2800" dirty="0" smtClean="0"/>
              <a:t> </a:t>
            </a:r>
            <a:r>
              <a:rPr lang="tr-TR" sz="2800" dirty="0" err="1" smtClean="0"/>
              <a:t>churn</a:t>
            </a:r>
            <a:r>
              <a:rPr lang="tr-TR" sz="2800" dirty="0" smtClean="0"/>
              <a:t> </a:t>
            </a:r>
            <a:r>
              <a:rPr lang="tr-TR" sz="2800" dirty="0" err="1" smtClean="0"/>
              <a:t>decision</a:t>
            </a:r>
            <a:r>
              <a:rPr lang="tr-TR" sz="2800" dirty="0" smtClean="0"/>
              <a:t> of </a:t>
            </a:r>
            <a:r>
              <a:rPr lang="tr-TR" sz="2800" dirty="0" err="1" smtClean="0"/>
              <a:t>our</a:t>
            </a:r>
            <a:r>
              <a:rPr lang="tr-TR" sz="2800" dirty="0" smtClean="0"/>
              <a:t> </a:t>
            </a:r>
            <a:r>
              <a:rPr lang="tr-TR" sz="2800" dirty="0" err="1" smtClean="0"/>
              <a:t>customers</a:t>
            </a:r>
            <a:r>
              <a:rPr lang="en" sz="2800" dirty="0" smtClean="0"/>
              <a:t>?</a:t>
            </a:r>
            <a:endParaRPr sz="28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07975" y="4294925"/>
            <a:ext cx="63444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An international customer churn bank data</a:t>
            </a:r>
            <a:endParaRPr b="1" dirty="0"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4975" y="1145025"/>
            <a:ext cx="19287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Ezgi Nazman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2617950" y="94200"/>
            <a:ext cx="226936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23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23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hurn factors</a:t>
            </a:r>
            <a:r>
              <a:rPr lang="tr-TR" sz="23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56750" y="662200"/>
            <a:ext cx="2356200" cy="4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 Score?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Country?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Tenure?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 products?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credit card?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active member?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Estimated Salary?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075" y="5427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</a:t>
            </a:r>
            <a:endParaRPr sz="3600"/>
          </a:p>
        </p:txBody>
      </p:sp>
      <p:sp>
        <p:nvSpPr>
          <p:cNvPr id="88" name="Google Shape;88;p15"/>
          <p:cNvSpPr/>
          <p:nvPr/>
        </p:nvSpPr>
        <p:spPr>
          <a:xfrm>
            <a:off x="371775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83075" y="1988900"/>
            <a:ext cx="2395500" cy="1814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47975" y="1878775"/>
            <a:ext cx="2247000" cy="1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1800" dirty="0" smtClean="0"/>
              <a:t>Feature Engineering</a:t>
            </a:r>
            <a:endParaRPr sz="1800" dirty="0"/>
          </a:p>
        </p:txBody>
      </p:sp>
      <p:sp>
        <p:nvSpPr>
          <p:cNvPr id="91" name="Google Shape;91;p15"/>
          <p:cNvSpPr/>
          <p:nvPr/>
        </p:nvSpPr>
        <p:spPr>
          <a:xfrm>
            <a:off x="3410400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448500" y="1878800"/>
            <a:ext cx="22470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1800" dirty="0" smtClean="0"/>
              <a:t>Comparison of Machine Learning Methods</a:t>
            </a:r>
            <a:endParaRPr sz="1800" dirty="0"/>
          </a:p>
        </p:txBody>
      </p:sp>
      <p:sp>
        <p:nvSpPr>
          <p:cNvPr id="93" name="Google Shape;93;p15"/>
          <p:cNvSpPr/>
          <p:nvPr/>
        </p:nvSpPr>
        <p:spPr>
          <a:xfrm>
            <a:off x="6202250" y="1878775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tr-TR" sz="18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Flask and Heroku </a:t>
            </a:r>
            <a:r>
              <a:rPr lang="tr-TR" sz="18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tr-TR" sz="18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ebApp</a:t>
            </a:r>
            <a:endParaRPr sz="18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3077708" y="137496"/>
            <a:ext cx="2272057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tr-TR" sz="30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-TR" sz="3000" b="1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Label</a:t>
            </a:r>
            <a:endParaRPr sz="3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92" y="1103586"/>
            <a:ext cx="4361794" cy="3258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1534509" y="78575"/>
            <a:ext cx="6043449" cy="85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 dirty="0" err="1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tr-TR" sz="3000" b="1" dirty="0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-TR" sz="3000" b="1" dirty="0" err="1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tr-TR" sz="3000" b="1" dirty="0" err="1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lgorithm</a:t>
            </a:r>
            <a:r>
              <a:rPr lang="tr-TR" sz="3000" b="1" dirty="0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tr-TR" sz="3000" b="1" dirty="0" err="1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should</a:t>
            </a:r>
            <a:r>
              <a:rPr lang="tr-TR" sz="3000" b="1" dirty="0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I </a:t>
            </a:r>
            <a:r>
              <a:rPr lang="tr-TR" sz="3000" b="1" dirty="0" err="1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prefer</a:t>
            </a:r>
            <a:r>
              <a:rPr lang="en" sz="3000" b="1" dirty="0" smtClean="0">
                <a:solidFill>
                  <a:schemeClr val="accent4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000" b="1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37" y="798786"/>
            <a:ext cx="8356941" cy="406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55834" y="159327"/>
            <a:ext cx="6621517" cy="639600"/>
          </a:xfrm>
        </p:spPr>
        <p:txBody>
          <a:bodyPr/>
          <a:lstStyle/>
          <a:p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Machine Learning Methods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774733" y="1051175"/>
            <a:ext cx="3510453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Binary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Logistic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Regression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Support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Vector</a:t>
            </a:r>
            <a:r>
              <a:rPr lang="tr-TR" sz="1500" b="1" dirty="0" smtClean="0">
                <a:solidFill>
                  <a:schemeClr val="bg1"/>
                </a:solidFill>
              </a:rPr>
              <a:t> Machine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Gradient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Boosting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Bagging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Decision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Tree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Random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Forest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Extra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Tree</a:t>
            </a:r>
            <a:endParaRPr lang="tr-TR" sz="15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AdaBoost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Stochastic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Gradient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Boosting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Voting</a:t>
            </a:r>
            <a:r>
              <a:rPr lang="tr-TR" sz="1500" b="1" dirty="0" smtClean="0">
                <a:solidFill>
                  <a:schemeClr val="bg1"/>
                </a:solidFill>
              </a:rPr>
              <a:t> </a:t>
            </a:r>
            <a:r>
              <a:rPr lang="tr-TR" sz="1500" b="1" dirty="0" err="1" smtClean="0">
                <a:solidFill>
                  <a:schemeClr val="bg1"/>
                </a:solidFill>
              </a:rPr>
              <a:t>Ensemble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tr-TR" sz="1500" b="1" dirty="0" err="1" smtClean="0">
                <a:solidFill>
                  <a:schemeClr val="bg1"/>
                </a:solidFill>
              </a:rPr>
              <a:t>XGBoost</a:t>
            </a:r>
            <a:endParaRPr lang="tr-T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tr-TR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00873" y="180348"/>
            <a:ext cx="3953390" cy="639600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Comparison </a:t>
            </a:r>
            <a:r>
              <a:rPr lang="tr-TR" dirty="0" err="1" smtClean="0">
                <a:solidFill>
                  <a:schemeClr val="accent4">
                    <a:lumMod val="75000"/>
                  </a:schemeClr>
                </a:solidFill>
              </a:rPr>
              <a:t>Results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6" y="1345466"/>
            <a:ext cx="4235668" cy="271152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6" y="1345466"/>
            <a:ext cx="3914336" cy="25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9838" y="222389"/>
            <a:ext cx="6749141" cy="639600"/>
          </a:xfrm>
        </p:spPr>
        <p:txBody>
          <a:bodyPr/>
          <a:lstStyle/>
          <a:p>
            <a:r>
              <a:rPr lang="tr-TR" dirty="0" smtClean="0">
                <a:solidFill>
                  <a:schemeClr val="accent4"/>
                </a:solidFill>
              </a:rPr>
              <a:t>How </a:t>
            </a:r>
            <a:r>
              <a:rPr lang="tr-TR" dirty="0" err="1" smtClean="0">
                <a:solidFill>
                  <a:schemeClr val="accent4"/>
                </a:solidFill>
              </a:rPr>
              <a:t>to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choose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the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best</a:t>
            </a:r>
            <a:r>
              <a:rPr lang="tr-TR" dirty="0" smtClean="0">
                <a:solidFill>
                  <a:schemeClr val="accent4"/>
                </a:solidFill>
              </a:rPr>
              <a:t> </a:t>
            </a:r>
            <a:r>
              <a:rPr lang="tr-TR" dirty="0" err="1" smtClean="0">
                <a:solidFill>
                  <a:schemeClr val="accent4"/>
                </a:solidFill>
              </a:rPr>
              <a:t>algorithm</a:t>
            </a:r>
            <a:r>
              <a:rPr lang="tr-TR" dirty="0" smtClean="0">
                <a:solidFill>
                  <a:schemeClr val="accent4"/>
                </a:solidFill>
              </a:rPr>
              <a:t>?</a:t>
            </a:r>
            <a:endParaRPr lang="tr-TR" dirty="0">
              <a:solidFill>
                <a:schemeClr val="accent4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8" y="1250729"/>
            <a:ext cx="3552825" cy="310055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827283" y="3132083"/>
            <a:ext cx="683172" cy="378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11" y="1250729"/>
            <a:ext cx="3915902" cy="31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54031" y="443106"/>
            <a:ext cx="5067486" cy="639600"/>
          </a:xfrm>
        </p:spPr>
        <p:txBody>
          <a:bodyPr/>
          <a:lstStyle/>
          <a:p>
            <a:r>
              <a:rPr lang="tr-TR" dirty="0" smtClean="0">
                <a:solidFill>
                  <a:schemeClr val="accent4"/>
                </a:solidFill>
              </a:rPr>
              <a:t>Flask and Heroku WebApp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140798" y="2438882"/>
            <a:ext cx="427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>
                <a:hlinkClick r:id="rId2"/>
              </a:rPr>
              <a:t>https://bank-customer-churn.herokuapp.com/</a:t>
            </a:r>
            <a:endParaRPr lang="tr-TR" sz="1600" dirty="0"/>
          </a:p>
        </p:txBody>
      </p:sp>
      <p:sp>
        <p:nvSpPr>
          <p:cNvPr id="4" name="Aşağı Ok 3"/>
          <p:cNvSpPr/>
          <p:nvPr/>
        </p:nvSpPr>
        <p:spPr>
          <a:xfrm>
            <a:off x="3930869" y="1912883"/>
            <a:ext cx="156905" cy="525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5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113</Words>
  <Application>Microsoft Office PowerPoint</Application>
  <PresentationFormat>Ekran Gösterisi (16:9)</PresentationFormat>
  <Paragraphs>46</Paragraphs>
  <Slides>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Raleway</vt:lpstr>
      <vt:lpstr>Lato</vt:lpstr>
      <vt:lpstr>Arial</vt:lpstr>
      <vt:lpstr>Swiss</vt:lpstr>
      <vt:lpstr>Can we predict churn decision of our customers?</vt:lpstr>
      <vt:lpstr>Churn factors?</vt:lpstr>
      <vt:lpstr>Methodology</vt:lpstr>
      <vt:lpstr>PowerPoint Sunusu</vt:lpstr>
      <vt:lpstr>PowerPoint Sunusu</vt:lpstr>
      <vt:lpstr>Machine Learning Methods</vt:lpstr>
      <vt:lpstr>Comparison Results</vt:lpstr>
      <vt:lpstr>How to choose the best algorithm?</vt:lpstr>
      <vt:lpstr>Flask and Heroku WebApp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less/more loyal?</dc:title>
  <cp:lastModifiedBy>EN</cp:lastModifiedBy>
  <cp:revision>28</cp:revision>
  <dcterms:modified xsi:type="dcterms:W3CDTF">2020-09-06T10:29:54Z</dcterms:modified>
</cp:coreProperties>
</file>