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8" r:id="rId2"/>
    <p:sldId id="258" r:id="rId3"/>
    <p:sldId id="259" r:id="rId4"/>
    <p:sldId id="269" r:id="rId5"/>
    <p:sldId id="270" r:id="rId6"/>
    <p:sldId id="271" r:id="rId7"/>
    <p:sldId id="265" r:id="rId8"/>
    <p:sldId id="272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B0604020202020204" charset="-94"/>
      <p:regular r:id="rId14"/>
      <p:bold r:id="rId15"/>
      <p:italic r:id="rId16"/>
      <p:boldItalic r:id="rId17"/>
    </p:embeddedFont>
    <p:embeddedFont>
      <p:font typeface="Raleway" panose="020B0604020202020204" charset="-9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59" y="0"/>
            <a:ext cx="4309239" cy="51435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0" y="893380"/>
            <a:ext cx="504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chemeClr val="tx1">
                    <a:lumMod val="50000"/>
                  </a:schemeClr>
                </a:solidFill>
              </a:rPr>
              <a:t>Can </a:t>
            </a:r>
            <a:r>
              <a:rPr lang="tr-TR" sz="2800" b="1" dirty="0" err="1" smtClean="0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tr-TR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1">
                    <a:lumMod val="50000"/>
                  </a:schemeClr>
                </a:solidFill>
              </a:rPr>
              <a:t>predict</a:t>
            </a:r>
            <a:r>
              <a:rPr lang="tr-TR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1">
                    <a:lumMod val="50000"/>
                  </a:schemeClr>
                </a:solidFill>
              </a:rPr>
              <a:t>drunk</a:t>
            </a:r>
            <a:r>
              <a:rPr lang="tr-TR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1">
                    <a:lumMod val="50000"/>
                  </a:schemeClr>
                </a:solidFill>
              </a:rPr>
              <a:t>case</a:t>
            </a:r>
            <a:r>
              <a:rPr lang="tr-TR" sz="2800" b="1" dirty="0" smtClean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lang="tr-TR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94289" y="1996964"/>
            <a:ext cx="259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50000"/>
                  </a:schemeClr>
                </a:solidFill>
              </a:rPr>
              <a:t>Ezgi NAZMAN</a:t>
            </a:r>
            <a:endParaRPr lang="tr-TR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5" y="872500"/>
            <a:ext cx="4150350" cy="3093291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21591" y="232900"/>
            <a:ext cx="3774714" cy="639600"/>
          </a:xfrm>
        </p:spPr>
        <p:txBody>
          <a:bodyPr/>
          <a:lstStyle/>
          <a:p>
            <a:r>
              <a:rPr lang="tr-TR" dirty="0" err="1" smtClean="0">
                <a:solidFill>
                  <a:schemeClr val="accent4"/>
                </a:solidFill>
              </a:rPr>
              <a:t>Confusion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matrix</a:t>
            </a:r>
            <a:r>
              <a:rPr lang="tr-TR" dirty="0" smtClean="0">
                <a:solidFill>
                  <a:schemeClr val="accent4"/>
                </a:solidFill>
              </a:rPr>
              <a:t>?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54014" y="2732690"/>
            <a:ext cx="683172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41" y="872500"/>
            <a:ext cx="4281972" cy="30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08955" y="2114251"/>
            <a:ext cx="2271734" cy="639600"/>
          </a:xfrm>
        </p:spPr>
        <p:txBody>
          <a:bodyPr/>
          <a:lstStyle/>
          <a:p>
            <a:r>
              <a:rPr lang="tr-TR" dirty="0" err="1" smtClean="0">
                <a:solidFill>
                  <a:schemeClr val="accent4"/>
                </a:solidFill>
              </a:rPr>
              <a:t>Thank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you</a:t>
            </a:r>
            <a:r>
              <a:rPr lang="tr-TR" dirty="0" smtClean="0">
                <a:solidFill>
                  <a:schemeClr val="accent4"/>
                </a:solidFill>
              </a:rPr>
              <a:t>!</a:t>
            </a:r>
            <a:endParaRPr lang="tr-T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Methodology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smtClean="0">
                <a:latin typeface="+mn-lt"/>
              </a:rPr>
              <a:t/>
            </a:r>
            <a:br>
              <a:rPr lang="tr-TR" sz="1800" dirty="0" smtClean="0">
                <a:latin typeface="+mn-lt"/>
              </a:rPr>
            </a:br>
            <a:r>
              <a:rPr lang="tr-TR" sz="1800" dirty="0">
                <a:latin typeface="+mn-lt"/>
              </a:rPr>
              <a:t/>
            </a:r>
            <a:br>
              <a:rPr lang="tr-TR" sz="1800" dirty="0">
                <a:latin typeface="+mn-lt"/>
              </a:rPr>
            </a:br>
            <a:r>
              <a:rPr lang="tr-TR" sz="1800" dirty="0" smtClean="0">
                <a:latin typeface="+mn-lt"/>
              </a:rPr>
              <a:t>     PostgreSQL </a:t>
            </a:r>
            <a:endParaRPr sz="1800" dirty="0">
              <a:latin typeface="+mn-l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>
                <a:latin typeface="+mn-lt"/>
              </a:rPr>
              <a:t>Feature Engineering &amp; ADASYN Sampling</a:t>
            </a:r>
            <a:r>
              <a:rPr lang="tr-TR" sz="1800" dirty="0"/>
              <a:t/>
            </a:r>
            <a:br>
              <a:rPr lang="tr-TR" sz="1800" dirty="0"/>
            </a:br>
            <a:endParaRPr sz="1800" dirty="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>
                <a:solidFill>
                  <a:schemeClr val="bg1"/>
                </a:solidFill>
              </a:rPr>
              <a:t>Comparison </a:t>
            </a:r>
            <a:r>
              <a:rPr lang="en-US" sz="1800" b="1" dirty="0">
                <a:solidFill>
                  <a:schemeClr val="bg1"/>
                </a:solidFill>
              </a:rPr>
              <a:t>of Machine Learning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1290950" y="305662"/>
            <a:ext cx="2272057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Label</a:t>
            </a:r>
            <a:endParaRPr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21" y="305662"/>
            <a:ext cx="3867807" cy="451858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9" y="1103587"/>
            <a:ext cx="3829050" cy="3804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11398"/>
              </p:ext>
            </p:extLst>
          </p:nvPr>
        </p:nvGraphicFramePr>
        <p:xfrm>
          <a:off x="0" y="485382"/>
          <a:ext cx="9144000" cy="465811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56011753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3210018316"/>
                    </a:ext>
                  </a:extLst>
                </a:gridCol>
                <a:gridCol w="1302057">
                  <a:extLst>
                    <a:ext uri="{9D8B030D-6E8A-4147-A177-3AD203B41FA5}">
                      <a16:colId xmlns:a16="http://schemas.microsoft.com/office/drawing/2014/main" val="1845492532"/>
                    </a:ext>
                  </a:extLst>
                </a:gridCol>
                <a:gridCol w="3070246">
                  <a:extLst>
                    <a:ext uri="{9D8B030D-6E8A-4147-A177-3AD203B41FA5}">
                      <a16:colId xmlns:a16="http://schemas.microsoft.com/office/drawing/2014/main" val="4200695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ve_total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Number of Vehicle Forms Submitted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b="1" dirty="0" smtClean="0"/>
                        <a:t>route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Route</a:t>
                      </a:r>
                      <a:r>
                        <a:rPr lang="tr-TR" b="0" baseline="0" dirty="0" smtClean="0">
                          <a:solidFill>
                            <a:schemeClr val="bg2"/>
                          </a:solidFill>
                        </a:rPr>
                        <a:t> Signing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41487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ve_forms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Number of Motor Vehicles in Transport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harm_ev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irst </a:t>
                      </a: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njury or </a:t>
                      </a: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amage of the </a:t>
                      </a: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rash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19935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peds 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Number of Forms Submitted for Persons</a:t>
                      </a:r>
                    </a:p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Not in Motor Vehicles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man_coll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Manner of Collision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514135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pernotmvit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Number of Persons Not in Motor Vehicles</a:t>
                      </a:r>
                    </a:p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in Transport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typ_int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Type of Intersection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32362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persons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Number of Forms Submitted for Persons</a:t>
                      </a:r>
                    </a:p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in Motor Vehicles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rel_road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Relation to Trafficway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05546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county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County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lgt_cond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Light Condition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14305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day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Day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weather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Weather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43182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month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Month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tow_veh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Vehicle Trailing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574228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day_week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Day of Week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vtrafway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Trafficway Description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921047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b="1" dirty="0" smtClean="0"/>
                        <a:t>hour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Hour of Crash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vnum_lan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Total Lanes in Roadway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78806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b="1" dirty="0" smtClean="0"/>
                        <a:t>nhs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National Highway System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vspd_lim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Speed Limit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167613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b="1" dirty="0" smtClean="0"/>
                        <a:t>func_sys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Functional System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male_num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Male Frequency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38369"/>
                  </a:ext>
                </a:extLst>
              </a:tr>
              <a:tr h="310982">
                <a:tc>
                  <a:txBody>
                    <a:bodyPr/>
                    <a:lstStyle/>
                    <a:p>
                      <a:r>
                        <a:rPr lang="tr-TR" sz="1400" b="1" u="none" strike="noStrike" cap="none" dirty="0" smtClean="0">
                          <a:effectLst/>
                          <a:sym typeface="Arial"/>
                        </a:rPr>
                        <a:t>rd_owner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Ownership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female_num</a:t>
                      </a:r>
                      <a:endParaRPr lang="tr-T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err="1" smtClean="0">
                          <a:solidFill>
                            <a:schemeClr val="bg2"/>
                          </a:solidFill>
                        </a:rPr>
                        <a:t>Female</a:t>
                      </a: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tr-TR" b="0" dirty="0" smtClean="0">
                          <a:solidFill>
                            <a:schemeClr val="bg2"/>
                          </a:solidFill>
                        </a:rPr>
                        <a:t>Frequency</a:t>
                      </a:r>
                      <a:endParaRPr lang="tr-TR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127950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3573517" y="63498"/>
            <a:ext cx="1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smtClean="0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tr-T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672662"/>
            <a:ext cx="8648700" cy="4247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680139" y="241739"/>
            <a:ext cx="27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chemeClr val="accent4">
                    <a:lumMod val="75000"/>
                  </a:schemeClr>
                </a:solidFill>
              </a:rPr>
              <a:t>ACCIDENT DISTRIBUTION</a:t>
            </a:r>
            <a:endParaRPr lang="tr-T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963917" y="3531476"/>
            <a:ext cx="7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Texas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 rot="2589863">
            <a:off x="5281447" y="3913349"/>
            <a:ext cx="7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Florida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6" y="966952"/>
            <a:ext cx="7535917" cy="397939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112580" y="304800"/>
            <a:ext cx="421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accent4">
                    <a:lumMod val="75000"/>
                  </a:schemeClr>
                </a:solidFill>
              </a:rPr>
              <a:t>PostgreSQL </a:t>
            </a:r>
            <a:r>
              <a:rPr lang="tr-TR" sz="2000" b="1" dirty="0" err="1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  <a:r>
              <a:rPr lang="tr-TR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4">
                    <a:lumMod val="75000"/>
                  </a:schemeClr>
                </a:solidFill>
              </a:rPr>
              <a:t>Relations</a:t>
            </a:r>
            <a:endParaRPr lang="tr-T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35701" y="106775"/>
            <a:ext cx="5216740" cy="639600"/>
          </a:xfrm>
        </p:spPr>
        <p:txBody>
          <a:bodyPr/>
          <a:lstStyle/>
          <a:p>
            <a:r>
              <a:rPr lang="tr-TR" dirty="0" smtClean="0">
                <a:solidFill>
                  <a:schemeClr val="accent4"/>
                </a:solidFill>
              </a:rPr>
              <a:t>Machine Learning </a:t>
            </a:r>
            <a:r>
              <a:rPr lang="tr-TR" dirty="0" err="1" smtClean="0">
                <a:solidFill>
                  <a:schemeClr val="accent4"/>
                </a:solidFill>
              </a:rPr>
              <a:t>Methods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774733" y="1051175"/>
            <a:ext cx="351045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Binary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Regression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Machine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Gradient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Boosting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Decision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Extra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tr-TR"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AdaBoost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Stochastic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Gradient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Boosting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Voting</a:t>
            </a:r>
            <a:r>
              <a:rPr lang="tr-T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Ensemble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tr-T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tr-TR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2414" y="226518"/>
            <a:ext cx="8520600" cy="639600"/>
          </a:xfrm>
        </p:spPr>
        <p:txBody>
          <a:bodyPr/>
          <a:lstStyle/>
          <a:p>
            <a:r>
              <a:rPr lang="tr-TR" dirty="0" err="1" smtClean="0">
                <a:solidFill>
                  <a:schemeClr val="accent4"/>
                </a:solidFill>
              </a:rPr>
              <a:t>Results</a:t>
            </a:r>
            <a:endParaRPr lang="tr-TR" dirty="0">
              <a:solidFill>
                <a:schemeClr val="accent4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1" y="1147156"/>
            <a:ext cx="4067460" cy="329421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8" y="1147156"/>
            <a:ext cx="472547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3" y="1187669"/>
            <a:ext cx="4698124" cy="315031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" y="1187669"/>
            <a:ext cx="4286162" cy="332815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0" y="180348"/>
            <a:ext cx="5932714" cy="639600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4"/>
                </a:solidFill>
              </a:rPr>
              <a:t>ADASYN Sampling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Results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26548" y="1307412"/>
            <a:ext cx="231228" cy="5780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ol Ok 9"/>
          <p:cNvSpPr/>
          <p:nvPr/>
        </p:nvSpPr>
        <p:spPr>
          <a:xfrm>
            <a:off x="3966904" y="3468414"/>
            <a:ext cx="346841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2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189</Words>
  <Application>Microsoft Office PowerPoint</Application>
  <PresentationFormat>Ekran Gösterisi (16:9)</PresentationFormat>
  <Paragraphs>82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Swiss</vt:lpstr>
      <vt:lpstr>PowerPoint Sunusu</vt:lpstr>
      <vt:lpstr>Methodology</vt:lpstr>
      <vt:lpstr>PowerPoint Sunusu</vt:lpstr>
      <vt:lpstr>PowerPoint Sunusu</vt:lpstr>
      <vt:lpstr>PowerPoint Sunusu</vt:lpstr>
      <vt:lpstr>PowerPoint Sunusu</vt:lpstr>
      <vt:lpstr>Machine Learning Methods</vt:lpstr>
      <vt:lpstr>Results</vt:lpstr>
      <vt:lpstr>ADASYN Sampling Results</vt:lpstr>
      <vt:lpstr>Confusion matrix?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43</cp:revision>
  <dcterms:modified xsi:type="dcterms:W3CDTF">2020-09-06T12:14:03Z</dcterms:modified>
</cp:coreProperties>
</file>