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5" r:id="rId5"/>
    <p:sldId id="266" r:id="rId6"/>
    <p:sldId id="258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9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61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4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5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9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99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32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2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0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6DBF-D5D1-4CD6-A013-362C83FCB24B}" type="datetimeFigureOut">
              <a:rPr lang="tr-TR" smtClean="0"/>
              <a:t>6.11.2020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4F5E-A0CF-4E2C-8125-0DF3D1251A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90800"/>
            <a:ext cx="4128654" cy="42672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87212" y="928255"/>
            <a:ext cx="7758545" cy="637308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Credit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Card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Fraud</a:t>
            </a:r>
            <a:r>
              <a:rPr lang="tr-TR" sz="3200" b="1" dirty="0" smtClean="0">
                <a:solidFill>
                  <a:srgbClr val="FF0000"/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Detection</a:t>
            </a:r>
            <a:endParaRPr lang="tr-TR" sz="3200" b="1" dirty="0" smtClean="0">
              <a:solidFill>
                <a:srgbClr val="FF0000"/>
              </a:solidFill>
            </a:endParaRPr>
          </a:p>
          <a:p>
            <a:endParaRPr lang="tr-TR" sz="3200" b="1" dirty="0">
              <a:solidFill>
                <a:srgbClr val="FF0000"/>
              </a:solidFill>
            </a:endParaRPr>
          </a:p>
          <a:p>
            <a:endParaRPr lang="tr-TR" sz="3200" b="1" dirty="0" smtClean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9" y="2590800"/>
            <a:ext cx="4364182" cy="426720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043055" y="3145166"/>
            <a:ext cx="1646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/>
              <a:t>Ezgi NAZMAN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4528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5" y="3586787"/>
            <a:ext cx="4752110" cy="2979217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3586787"/>
            <a:ext cx="4693197" cy="29792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4" y="120491"/>
            <a:ext cx="4752110" cy="33789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29717"/>
            <a:ext cx="4571999" cy="316051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426666" y="5355736"/>
            <a:ext cx="683172" cy="3783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0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tr-TR" dirty="0" smtClean="0"/>
              <a:t>Data Set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1836" y="1714501"/>
            <a:ext cx="11208327" cy="37973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 datasets contains transactions made by credit cards in September 2013 by </a:t>
            </a:r>
            <a:r>
              <a:rPr lang="en-US" sz="2400" dirty="0" err="1"/>
              <a:t>european</a:t>
            </a:r>
            <a:r>
              <a:rPr lang="en-US" sz="2400" dirty="0"/>
              <a:t> </a:t>
            </a:r>
            <a:r>
              <a:rPr lang="en-US" sz="2400" dirty="0" smtClean="0"/>
              <a:t>cardholders.</a:t>
            </a:r>
            <a:endParaRPr lang="tr-TR" sz="2400" dirty="0" smtClean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dataset presents transactions that occurred in two days, where we have 492 frauds out of 284,807 transactions. </a:t>
            </a:r>
            <a:endParaRPr lang="tr-TR" sz="2400" dirty="0" smtClean="0"/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contains only numerical input variables which are the result of a PCA transformation. </a:t>
            </a:r>
            <a:endParaRPr lang="tr-TR" sz="2400" dirty="0"/>
          </a:p>
          <a:p>
            <a:pPr fontAlgn="base"/>
            <a:r>
              <a:rPr lang="tr-TR" sz="2400" dirty="0" smtClean="0"/>
              <a:t>D</a:t>
            </a:r>
            <a:r>
              <a:rPr lang="en-US" sz="2400" dirty="0" err="1" smtClean="0"/>
              <a:t>ue</a:t>
            </a:r>
            <a:r>
              <a:rPr lang="en-US" sz="2400" dirty="0" smtClean="0"/>
              <a:t> </a:t>
            </a:r>
            <a:r>
              <a:rPr lang="en-US" sz="2400" dirty="0"/>
              <a:t>to confidentiality issues, </a:t>
            </a:r>
            <a:r>
              <a:rPr lang="tr-TR" sz="2400" dirty="0" smtClean="0"/>
              <a:t>data </a:t>
            </a:r>
            <a:r>
              <a:rPr lang="tr-TR" sz="2400" dirty="0" err="1" smtClean="0"/>
              <a:t>does</a:t>
            </a:r>
            <a:r>
              <a:rPr lang="tr-TR" sz="2400" dirty="0" smtClean="0"/>
              <a:t> not Show </a:t>
            </a:r>
            <a:r>
              <a:rPr lang="en-US" sz="2400" dirty="0" smtClean="0"/>
              <a:t>the </a:t>
            </a:r>
            <a:r>
              <a:rPr lang="en-US" sz="2400" dirty="0"/>
              <a:t>original features and more background information about the data. </a:t>
            </a: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110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43101"/>
            <a:ext cx="4294909" cy="43053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066800" y="1180052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dataset is highly unbalanced, the positive class (frauds) account for 0.172% of all transactions.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66800" y="533721"/>
            <a:ext cx="9462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Feature 'Class' is the response variable and it takes value 1 in case of fraud and 0 otherwise.</a:t>
            </a:r>
          </a:p>
        </p:txBody>
      </p:sp>
    </p:spTree>
    <p:extLst>
      <p:ext uri="{BB962C8B-B14F-4D97-AF65-F5344CB8AC3E}">
        <p14:creationId xmlns:p14="http://schemas.microsoft.com/office/powerpoint/2010/main" val="34891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6402"/>
          </a:xfrm>
        </p:spPr>
        <p:txBody>
          <a:bodyPr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Feature 'Time' contains the seconds elapsed between each transaction and the first transaction in the </a:t>
            </a:r>
            <a:r>
              <a:rPr lang="en-US" sz="2000" dirty="0" smtClean="0"/>
              <a:t>dataset.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feature 'Amount' is the transaction Amount, this feature can be used for example-</a:t>
            </a:r>
            <a:r>
              <a:rPr lang="en-US" sz="2000" dirty="0" err="1"/>
              <a:t>dependant</a:t>
            </a:r>
            <a:r>
              <a:rPr lang="en-US" sz="2000" dirty="0"/>
              <a:t> cost-</a:t>
            </a:r>
            <a:r>
              <a:rPr lang="en-US" sz="2000" dirty="0" err="1"/>
              <a:t>senstive</a:t>
            </a:r>
            <a:r>
              <a:rPr lang="en-US" sz="2000" dirty="0"/>
              <a:t> learning. </a:t>
            </a:r>
            <a:endParaRPr lang="tr-TR" sz="2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1830"/>
            <a:ext cx="10515600" cy="3151151"/>
          </a:xfrm>
        </p:spPr>
      </p:pic>
    </p:spTree>
    <p:extLst>
      <p:ext uri="{BB962C8B-B14F-4D97-AF65-F5344CB8AC3E}">
        <p14:creationId xmlns:p14="http://schemas.microsoft.com/office/powerpoint/2010/main" val="19287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5500" y="8255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Features V1, V2, … V28 are the principal components obtained with </a:t>
            </a:r>
            <a:r>
              <a:rPr lang="en-US" dirty="0" smtClean="0"/>
              <a:t>PCA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T</a:t>
            </a:r>
            <a:r>
              <a:rPr lang="en-US" dirty="0"/>
              <a:t>he only features which have not been transformed with PCA are 'Time' and 'Amount</a:t>
            </a:r>
            <a:r>
              <a:rPr lang="en-US" dirty="0" smtClean="0"/>
              <a:t>'.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outliers</a:t>
            </a:r>
            <a:r>
              <a:rPr lang="tr-TR" dirty="0" smtClean="0"/>
              <a:t> in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Robust</a:t>
            </a:r>
            <a:r>
              <a:rPr lang="tr-TR" dirty="0" smtClean="0"/>
              <a:t> </a:t>
            </a:r>
            <a:r>
              <a:rPr lang="tr-TR" dirty="0" err="1" smtClean="0"/>
              <a:t>Scaler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in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drop</a:t>
            </a:r>
            <a:r>
              <a:rPr lang="tr-TR" dirty="0" smtClean="0"/>
              <a:t> </a:t>
            </a:r>
            <a:r>
              <a:rPr lang="tr-TR" dirty="0" err="1" smtClean="0"/>
              <a:t>outliers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521188" y="332509"/>
            <a:ext cx="11005794" cy="817418"/>
          </a:xfrm>
        </p:spPr>
        <p:txBody>
          <a:bodyPr>
            <a:noAutofit/>
          </a:bodyPr>
          <a:lstStyle/>
          <a:p>
            <a:r>
              <a:rPr lang="tr-TR" sz="2200" dirty="0" smtClean="0"/>
              <a:t/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49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8" y="666173"/>
            <a:ext cx="11005794" cy="5444835"/>
          </a:xfrm>
        </p:spPr>
      </p:pic>
    </p:spTree>
    <p:extLst>
      <p:ext uri="{BB962C8B-B14F-4D97-AF65-F5344CB8AC3E}">
        <p14:creationId xmlns:p14="http://schemas.microsoft.com/office/powerpoint/2010/main" val="39166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360218"/>
            <a:ext cx="11665527" cy="6276109"/>
          </a:xfrm>
        </p:spPr>
      </p:pic>
    </p:spTree>
    <p:extLst>
      <p:ext uri="{BB962C8B-B14F-4D97-AF65-F5344CB8AC3E}">
        <p14:creationId xmlns:p14="http://schemas.microsoft.com/office/powerpoint/2010/main" val="13928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06800" y="187325"/>
            <a:ext cx="5740400" cy="612775"/>
          </a:xfrm>
        </p:spPr>
        <p:txBody>
          <a:bodyPr>
            <a:normAutofit/>
          </a:bodyPr>
          <a:lstStyle/>
          <a:p>
            <a:r>
              <a:rPr lang="tr-TR" sz="3600" b="1" dirty="0" smtClean="0"/>
              <a:t>Machine Learning </a:t>
            </a:r>
            <a:r>
              <a:rPr lang="tr-TR" sz="3600" b="1" dirty="0" err="1" smtClean="0"/>
              <a:t>Methods</a:t>
            </a:r>
            <a:endParaRPr lang="tr-TR" sz="3600" b="1" dirty="0"/>
          </a:p>
        </p:txBody>
      </p:sp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838200" y="1371600"/>
            <a:ext cx="10515600" cy="490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Binary</a:t>
            </a:r>
            <a:r>
              <a:rPr lang="tr-TR" sz="1600" dirty="0" smtClean="0"/>
              <a:t> </a:t>
            </a:r>
            <a:r>
              <a:rPr lang="tr-TR" sz="1600" dirty="0" err="1" smtClean="0"/>
              <a:t>Logistic</a:t>
            </a:r>
            <a:r>
              <a:rPr lang="tr-TR" sz="1600" dirty="0" smtClean="0"/>
              <a:t> </a:t>
            </a:r>
            <a:r>
              <a:rPr lang="tr-TR" sz="1600" dirty="0" err="1" smtClean="0"/>
              <a:t>Regression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Support</a:t>
            </a:r>
            <a:r>
              <a:rPr lang="tr-TR" sz="1600" dirty="0" smtClean="0"/>
              <a:t> </a:t>
            </a:r>
            <a:r>
              <a:rPr lang="tr-TR" sz="1600" dirty="0" err="1" smtClean="0"/>
              <a:t>Vector</a:t>
            </a:r>
            <a:r>
              <a:rPr lang="tr-TR" sz="1600" dirty="0" smtClean="0"/>
              <a:t> Machine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Gradient</a:t>
            </a:r>
            <a:r>
              <a:rPr lang="tr-TR" sz="1600" dirty="0" smtClean="0"/>
              <a:t> </a:t>
            </a:r>
            <a:r>
              <a:rPr lang="tr-TR" sz="1600" dirty="0" err="1" smtClean="0"/>
              <a:t>Boosting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Bagging</a:t>
            </a:r>
            <a:r>
              <a:rPr lang="tr-TR" sz="1600" dirty="0" smtClean="0"/>
              <a:t> </a:t>
            </a:r>
            <a:r>
              <a:rPr lang="tr-TR" sz="1600" dirty="0" err="1" smtClean="0"/>
              <a:t>Decision</a:t>
            </a:r>
            <a:r>
              <a:rPr lang="tr-TR" sz="1600" dirty="0" smtClean="0"/>
              <a:t> </a:t>
            </a:r>
            <a:r>
              <a:rPr lang="tr-TR" sz="1600" dirty="0" err="1" smtClean="0"/>
              <a:t>Tree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Random</a:t>
            </a:r>
            <a:r>
              <a:rPr lang="tr-TR" sz="1600" dirty="0" smtClean="0"/>
              <a:t> </a:t>
            </a:r>
            <a:r>
              <a:rPr lang="tr-TR" sz="1600" dirty="0" err="1" smtClean="0"/>
              <a:t>Forest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Extra</a:t>
            </a:r>
            <a:r>
              <a:rPr lang="tr-TR" sz="1600" dirty="0" smtClean="0"/>
              <a:t> </a:t>
            </a:r>
            <a:r>
              <a:rPr lang="tr-TR" sz="1600" dirty="0" err="1" smtClean="0"/>
              <a:t>Tree</a:t>
            </a:r>
            <a:endParaRPr lang="tr-TR" sz="1600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AdaBoost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Stochastic</a:t>
            </a:r>
            <a:r>
              <a:rPr lang="tr-TR" sz="1600" dirty="0" smtClean="0"/>
              <a:t> </a:t>
            </a:r>
            <a:r>
              <a:rPr lang="tr-TR" sz="1600" dirty="0" err="1" smtClean="0"/>
              <a:t>Gradient</a:t>
            </a:r>
            <a:r>
              <a:rPr lang="tr-TR" sz="1600" dirty="0" smtClean="0"/>
              <a:t> </a:t>
            </a:r>
            <a:r>
              <a:rPr lang="tr-TR" sz="1600" dirty="0" err="1" smtClean="0"/>
              <a:t>Boosting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Voting</a:t>
            </a:r>
            <a:r>
              <a:rPr lang="tr-TR" sz="1600" dirty="0" smtClean="0"/>
              <a:t> </a:t>
            </a:r>
            <a:r>
              <a:rPr lang="tr-TR" sz="1600" dirty="0" err="1" smtClean="0"/>
              <a:t>Ensemble</a:t>
            </a:r>
            <a:endParaRPr lang="tr-TR" sz="1600" dirty="0" smtClean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tr-TR" sz="1600" dirty="0" err="1" smtClean="0"/>
              <a:t>XGBoost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6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690688"/>
            <a:ext cx="4914900" cy="4011612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257800" cy="3757612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736600" y="187325"/>
            <a:ext cx="10515600" cy="955675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Comparison </a:t>
            </a:r>
            <a:r>
              <a:rPr lang="tr-TR" dirty="0" err="1" smtClean="0">
                <a:solidFill>
                  <a:schemeClr val="accent4">
                    <a:lumMod val="75000"/>
                  </a:schemeClr>
                </a:solidFill>
              </a:rPr>
              <a:t>Results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237</Words>
  <Application>Microsoft Office PowerPoint</Application>
  <PresentationFormat>Geniş ekran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Data Set</vt:lpstr>
      <vt:lpstr>PowerPoint Sunusu</vt:lpstr>
      <vt:lpstr>Feature 'Time' contains the seconds elapsed between each transaction and the first transaction in the dataset.  The feature 'Amount' is the transaction Amount, this feature can be used for example-dependant cost-senstive learning. </vt:lpstr>
      <vt:lpstr> </vt:lpstr>
      <vt:lpstr>PowerPoint Sunusu</vt:lpstr>
      <vt:lpstr>PowerPoint Sunusu</vt:lpstr>
      <vt:lpstr>Machine Learning Methods</vt:lpstr>
      <vt:lpstr>Comparison Results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</dc:creator>
  <cp:lastModifiedBy>EN</cp:lastModifiedBy>
  <cp:revision>24</cp:revision>
  <dcterms:created xsi:type="dcterms:W3CDTF">2020-11-05T12:14:58Z</dcterms:created>
  <dcterms:modified xsi:type="dcterms:W3CDTF">2020-11-06T17:44:45Z</dcterms:modified>
</cp:coreProperties>
</file>