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72" r:id="rId9"/>
    <p:sldId id="269" r:id="rId10"/>
    <p:sldId id="273" r:id="rId11"/>
    <p:sldId id="274" r:id="rId12"/>
    <p:sldId id="275" r:id="rId13"/>
    <p:sldId id="276" r:id="rId14"/>
    <p:sldId id="277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0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5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52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1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4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3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2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74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FA05-5A62-4267-A75E-8D61264A6E1D}" type="datetimeFigureOut">
              <a:rPr lang="tr-TR" smtClean="0"/>
              <a:t>28.07.2020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E27-3AC7-4A4D-AEB5-933F79257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9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60217" y="637309"/>
            <a:ext cx="11291455" cy="72519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Covid-19 Impact on Stock Closing Price Estimation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5" y="3688468"/>
            <a:ext cx="1857375" cy="14394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26" y="4065637"/>
            <a:ext cx="2541828" cy="62345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81" y="5127898"/>
            <a:ext cx="2584820" cy="91735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07" y="5359974"/>
            <a:ext cx="2693858" cy="6852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26" y="5008701"/>
            <a:ext cx="2093063" cy="13878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7" y="4184073"/>
            <a:ext cx="2652057" cy="505018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5115864" y="2489430"/>
            <a:ext cx="2325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Ezgi </a:t>
            </a:r>
            <a:r>
              <a:rPr lang="tr-TR" sz="3200" b="1" dirty="0" err="1" smtClean="0"/>
              <a:t>Nazman</a:t>
            </a:r>
            <a:endParaRPr lang="tr-TR" sz="3200" b="1" dirty="0"/>
          </a:p>
        </p:txBody>
      </p:sp>
      <p:sp>
        <p:nvSpPr>
          <p:cNvPr id="13" name="Alt Başlık 2"/>
          <p:cNvSpPr txBox="1">
            <a:spLocks/>
          </p:cNvSpPr>
          <p:nvPr/>
        </p:nvSpPr>
        <p:spPr>
          <a:xfrm>
            <a:off x="1292943" y="1584248"/>
            <a:ext cx="9135060" cy="53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dirty="0"/>
              <a:t>500 days of Simulation for BIST-Banks</a:t>
            </a:r>
            <a:endParaRPr lang="tr-TR" dirty="0"/>
          </a:p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93965" y="1090307"/>
                <a:ext cx="11873346" cy="3157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 smtClean="0"/>
                  <a:t>ALBRKşimdi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acc>
                          <m:accPr>
                            <m:chr m:val="̂"/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log(Toplamvakasayısı)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ALBRKaçılış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ALBRKyüksek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ALBRKdüşük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AKBNKaçılış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AKBNKyüksek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AKBNKdüşük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GARANaçılış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GARANyüksek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GARANdüşük</a:t>
                </a:r>
                <a:r>
                  <a:rPr lang="tr-TR" sz="2000" dirty="0"/>
                  <a:t> </a:t>
                </a:r>
                <a:endParaRPr lang="tr-TR" sz="2000" dirty="0" smtClean="0"/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YKBNKaçılış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YKBNKyüksek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YKBNKdüşük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QNBFBdüşük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VAKBNaçılış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VAKBNyüksek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AKBNdüşük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log(Altınaçılış)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log(Altınyüksek)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log(Altındüşük)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tr-TR" sz="2000" dirty="0" smtClean="0"/>
                  <a:t>Gümüşaçılış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tr-TR" sz="2000" dirty="0" smtClean="0"/>
                  <a:t>Gümüşyüksek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tr-TR" sz="2000" dirty="0" smtClean="0"/>
                  <a:t>Gümüşdüşük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tr-TR" sz="2000" dirty="0" smtClean="0"/>
                  <a:t>Brentaçılış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tr-TR" sz="2000" dirty="0" smtClean="0"/>
                  <a:t>Brentyüksek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tr-TR" sz="2000" dirty="0" smtClean="0"/>
                  <a:t>Brentdüşük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lang="tr-TR" sz="2000" dirty="0" smtClean="0"/>
                  <a:t>Euroaçılış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tr-TR" sz="2000" dirty="0" smtClean="0"/>
                  <a:t>Euroyüksek+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Eurodüşük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GBPaçılış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GBPyüksek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GBPdüşük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BTCaçılış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BTCyüksek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BTCdüşük</a:t>
                </a:r>
              </a:p>
              <a:p>
                <a:pPr marL="0" indent="0">
                  <a:buNone/>
                </a:pPr>
                <a:endParaRPr lang="tr-TR" sz="2400" dirty="0" smtClean="0"/>
              </a:p>
              <a:p>
                <a:pPr marL="0" indent="0">
                  <a:buNone/>
                </a:pPr>
                <a:endParaRPr lang="tr-TR" sz="2000" b="1" dirty="0" smtClean="0"/>
              </a:p>
              <a:p>
                <a:pPr marL="0" indent="0">
                  <a:buNone/>
                </a:pPr>
                <a:endParaRPr lang="tr-TR" sz="2000" b="1" dirty="0"/>
              </a:p>
              <a:p>
                <a:pPr marL="0" indent="0">
                  <a:buNone/>
                </a:pPr>
                <a:endParaRPr lang="tr-TR" sz="2400" dirty="0" smtClean="0"/>
              </a:p>
              <a:p>
                <a:pPr marL="0" indent="0">
                  <a:buNone/>
                </a:pPr>
                <a:endParaRPr lang="tr-TR" sz="2400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965" y="1090307"/>
                <a:ext cx="11873346" cy="3157018"/>
              </a:xfrm>
              <a:blipFill>
                <a:blip r:embed="rId2"/>
                <a:stretch>
                  <a:fillRect l="-565" t="-1544" r="-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8230080" y="4532251"/>
            <a:ext cx="3442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smtClean="0"/>
              <a:t>Alpha: (0.01, 20,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0.51  MAE: </a:t>
            </a:r>
            <a:r>
              <a:rPr lang="tr-TR" sz="2000" dirty="0" smtClean="0"/>
              <a:t>0.02 </a:t>
            </a:r>
            <a:r>
              <a:rPr lang="tr-TR" sz="2000" dirty="0"/>
              <a:t>TL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08" y="181927"/>
            <a:ext cx="2541828" cy="62345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499754" y="4561775"/>
            <a:ext cx="308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Lasso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Alpha: (-5, 15, 2000), 10 CV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R2: 0.50  MAE: 0.13 TL</a:t>
            </a:r>
          </a:p>
        </p:txBody>
      </p:sp>
    </p:spTree>
    <p:extLst>
      <p:ext uri="{BB962C8B-B14F-4D97-AF65-F5344CB8AC3E}">
        <p14:creationId xmlns:p14="http://schemas.microsoft.com/office/powerpoint/2010/main" val="16056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63237" y="665019"/>
                <a:ext cx="11804072" cy="5943600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endParaRPr lang="tr-TR" sz="2000" dirty="0" smtClean="0"/>
              </a:p>
              <a:p>
                <a:pPr>
                  <a:buFontTx/>
                  <a:buChar char="-"/>
                </a:pPr>
                <a:r>
                  <a:rPr lang="tr-TR" sz="2000" dirty="0" smtClean="0"/>
                  <a:t>ALBRKyeni </a:t>
                </a:r>
                <a:r>
                  <a:rPr lang="tr-TR" sz="2000" dirty="0"/>
                  <a:t>= ALBRKyüksek **1/2 + ALBRKaçılış ** 3 </a:t>
                </a:r>
                <a:endParaRPr lang="tr-TR" sz="2000" dirty="0" smtClean="0"/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ALBRKşimdi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log(Toplamvakasayısı)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ALBRKaçılış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ALBRKyüksek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ALBRKdüşük</a:t>
                </a:r>
                <a:r>
                  <a:rPr lang="tr-TR" sz="2000" dirty="0"/>
                  <a:t> </a:t>
                </a:r>
              </a:p>
              <a:p>
                <a:pPr marL="0" indent="0">
                  <a:buNone/>
                </a:pP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AKBNKaçılış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GARANaçılış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GARANyüksek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GARANdüşük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YKBNKaçılış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tr-TR" sz="2000" dirty="0" smtClean="0"/>
                  <a:t>QNBFBdüşük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tr-TR" sz="2000" dirty="0" smtClean="0"/>
                  <a:t>VAKBNaçılış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tr-TR" sz="2000" dirty="0" smtClean="0"/>
                  <a:t>VAKBNyüksek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log(Altınyüksek)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tr-TR" sz="2000" dirty="0" smtClean="0"/>
                  <a:t>Gümüşaçılış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tr-TR" sz="2000" dirty="0" smtClean="0"/>
                  <a:t>Gümüşyüksek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tr-TR" sz="2000" dirty="0" smtClean="0"/>
                  <a:t>Gümüşdüşük +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tr-TR" sz="2000" dirty="0" smtClean="0"/>
                  <a:t>Brentaçılış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Brentyüksek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tr-TR" sz="2000" dirty="0" smtClean="0"/>
                  <a:t>Brentdüşük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tr-TR" sz="2000" dirty="0" smtClean="0"/>
                  <a:t>Euroaçılış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tr-TR" sz="2000" dirty="0" smtClean="0"/>
                  <a:t>GBPaçılış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tr-TR" sz="2000" dirty="0" smtClean="0"/>
                  <a:t>GBPyüksek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tr-TR" sz="2000" dirty="0" smtClean="0"/>
                  <a:t>GBPdüşük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tr-TR" sz="2000" dirty="0" smtClean="0"/>
                  <a:t>BTCaçılış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tr-TR" sz="2000" dirty="0" smtClean="0"/>
                  <a:t>BTCyüksek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tr-TR" sz="2000" dirty="0" smtClean="0"/>
                  <a:t>BTCdüşük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lang="tr-TR" sz="2000" dirty="0" smtClean="0"/>
                  <a:t>ALBRKyeni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7" y="665019"/>
                <a:ext cx="11804072" cy="5943600"/>
              </a:xfrm>
              <a:blipFill>
                <a:blip r:embed="rId2"/>
                <a:stretch>
                  <a:fillRect l="-568" r="-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8056896" y="4683674"/>
            <a:ext cx="349779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 smtClean="0"/>
              <a:t>Ridge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</a:t>
            </a:r>
            <a:r>
              <a:rPr lang="tr-TR" sz="2000" dirty="0"/>
              <a:t>(0.01, 20,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R2: 0.65  MAE: 0.007 TL</a:t>
            </a:r>
            <a:endParaRPr lang="tr-TR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98" y="353292"/>
            <a:ext cx="2541828" cy="62345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572969" y="4683674"/>
            <a:ext cx="349779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Lasso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Alpha: (-5, 15, 2000), 10 CV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R2: 0.64  MAE: 0.11 TL</a:t>
            </a:r>
          </a:p>
        </p:txBody>
      </p:sp>
    </p:spTree>
    <p:extLst>
      <p:ext uri="{BB962C8B-B14F-4D97-AF65-F5344CB8AC3E}">
        <p14:creationId xmlns:p14="http://schemas.microsoft.com/office/powerpoint/2010/main" val="20057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96982" y="1078008"/>
                <a:ext cx="12095018" cy="34524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 smtClean="0"/>
                  <a:t>GARANşimdi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/>
                  <a:t>log(ToplamVakaSayısı</a:t>
                </a:r>
                <a:r>
                  <a:rPr lang="tr-TR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GARANaçılış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GARANyüksek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GARANdüşük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ALBRKaçılış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ALBRKyüksek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ALBRKdüşük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AKBNKaçılış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AKBNKyüksek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AKBNKdüşük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tr-TR" sz="2000" dirty="0" smtClean="0"/>
                  <a:t>YKBNKaçılış +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tr-TR" sz="2000" dirty="0" smtClean="0"/>
                  <a:t>YKBNKyüksek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tr-TR" sz="2000" dirty="0" smtClean="0"/>
                  <a:t>YKBNKdüşük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tr-TR" sz="2000" dirty="0" smtClean="0"/>
                  <a:t>QNBFBdüşük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tr-TR" sz="2000" dirty="0" smtClean="0"/>
                  <a:t>VAKBNaçılış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tr-TR" sz="2000" dirty="0" smtClean="0"/>
                  <a:t>VAKBNyüksek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tr-TR" sz="2000" dirty="0" smtClean="0"/>
                  <a:t>VAKBNdüşük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log(Altınaçılış)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log(Altınyüksek)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log(Altındüşük)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tr-TR" sz="2000" dirty="0" smtClean="0"/>
                  <a:t>Gümüşaçılış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tr-TR" sz="2000" dirty="0" smtClean="0"/>
                  <a:t>Gümüşyüksek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tr-TR" sz="2000" dirty="0" smtClean="0"/>
                  <a:t>Gümüşdüşük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tr-TR" sz="2000" dirty="0" smtClean="0"/>
                  <a:t>Brentaçılış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tr-TR" sz="2000" dirty="0" smtClean="0"/>
                  <a:t>Brentyüksek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tr-TR" sz="2000" dirty="0" smtClean="0"/>
                  <a:t>Brentdüşük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lang="tr-TR" sz="2000" dirty="0" smtClean="0"/>
                  <a:t>Euroaçılış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Euroyüksek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tr-TR" sz="2000" dirty="0" smtClean="0"/>
                  <a:t>Eurodüşük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tr-TR" sz="2000" dirty="0" smtClean="0"/>
                  <a:t>GBPaçılış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tr-TR" sz="2000" dirty="0" smtClean="0"/>
                  <a:t>GBPyüksek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tr-TR" sz="2000" dirty="0" smtClean="0"/>
                  <a:t>GBPdüşük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sub>
                    </m:sSub>
                  </m:oMath>
                </a14:m>
                <a:r>
                  <a:rPr lang="tr-TR" sz="2000" dirty="0" smtClean="0"/>
                  <a:t>BTCaçılış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 smtClean="0"/>
                  <a:t>                          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tr-TR" sz="2000" dirty="0" smtClean="0"/>
                  <a:t>BTCyüksek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</m:t>
                        </m:r>
                      </m:sub>
                    </m:sSub>
                  </m:oMath>
                </a14:m>
                <a:r>
                  <a:rPr lang="tr-TR" sz="2000" dirty="0" smtClean="0"/>
                  <a:t>BTCdüşük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982" y="1078008"/>
                <a:ext cx="12095018" cy="3452428"/>
              </a:xfrm>
              <a:blipFill>
                <a:blip r:embed="rId2"/>
                <a:stretch>
                  <a:fillRect l="-554" t="-14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1537854" y="4754571"/>
            <a:ext cx="3075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Lasso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</a:t>
            </a:r>
            <a:r>
              <a:rPr lang="tr-TR" sz="2000" dirty="0"/>
              <a:t>(-5, </a:t>
            </a:r>
            <a:r>
              <a:rPr lang="tr-TR" sz="2000" dirty="0" smtClean="0"/>
              <a:t>20, </a:t>
            </a:r>
            <a:r>
              <a:rPr lang="tr-TR" sz="2000" dirty="0"/>
              <a:t>2000), 10 CV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R2: </a:t>
            </a:r>
            <a:r>
              <a:rPr lang="tr-TR" sz="2000" dirty="0" smtClean="0"/>
              <a:t>0.57  </a:t>
            </a:r>
            <a:r>
              <a:rPr lang="tr-TR" sz="2000" dirty="0"/>
              <a:t>MAE: </a:t>
            </a:r>
            <a:r>
              <a:rPr lang="tr-TR" sz="2000" dirty="0" smtClean="0"/>
              <a:t>0.18 </a:t>
            </a:r>
            <a:r>
              <a:rPr lang="tr-TR" sz="2000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285018" y="4754571"/>
            <a:ext cx="3269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(-5, 100,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0.58  </a:t>
            </a:r>
            <a:r>
              <a:rPr lang="tr-TR" sz="2000" dirty="0"/>
              <a:t>MAE: </a:t>
            </a:r>
            <a:r>
              <a:rPr lang="tr-TR" sz="2000" dirty="0" smtClean="0"/>
              <a:t>0.17 </a:t>
            </a:r>
            <a:r>
              <a:rPr lang="tr-TR" sz="2000" dirty="0"/>
              <a:t>TL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35" y="0"/>
            <a:ext cx="2584820" cy="9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26472" y="969818"/>
                <a:ext cx="11547763" cy="5694218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tr-TR" sz="2000" dirty="0" smtClean="0"/>
                  <a:t>Garantiyenideg1 = GARANyüksek **2 + GARANdüşük ** 1/2</a:t>
                </a:r>
              </a:p>
              <a:p>
                <a:pPr>
                  <a:buFontTx/>
                  <a:buChar char="-"/>
                </a:pPr>
                <a:r>
                  <a:rPr lang="tr-TR" sz="2000" dirty="0" smtClean="0"/>
                  <a:t>Garantiyenideg2 = ALBRKyüksek **3 + GARANyüksek ** 2</a:t>
                </a:r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 smtClean="0"/>
                  <a:t>GARANşimdi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log(Toplamvakasayısı)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GARANaçılış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GARANyüksek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GARANdüşük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ALBRKaçılış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ALBRKyüksek +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ALBRKdüşük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AKBNKaçılış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AKBNKdüşük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YKBNKaçılış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tr-TR" sz="2000" dirty="0" smtClean="0"/>
                  <a:t>VAKBNaçılış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log(Altınaçılış)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log(Altınyüksek)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log(Altındüşük)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tr-TR" sz="2000" dirty="0" smtClean="0"/>
                  <a:t>Gümüşaçılış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tr-TR" sz="2000" dirty="0" smtClean="0"/>
                  <a:t>Gümüşyüksek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tr-TR" sz="2000" dirty="0" smtClean="0"/>
                  <a:t>Gümüşdüşük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Brentdüşük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tr-TR" sz="2000" dirty="0" smtClean="0"/>
                  <a:t>Euroaçılış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tr-TR" sz="2000" dirty="0" smtClean="0"/>
                  <a:t>Euroyüksek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tr-TR" sz="2000" dirty="0" smtClean="0"/>
                  <a:t>Eurodüşük</a:t>
                </a:r>
              </a:p>
              <a:p>
                <a:pPr marL="0" indent="0">
                  <a:buNone/>
                </a:pP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tr-TR" sz="2000" dirty="0" smtClean="0"/>
                  <a:t>GBPaçılış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tr-TR" sz="2000" dirty="0" smtClean="0"/>
                  <a:t>GBPyüksek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tr-TR" sz="2000" dirty="0" smtClean="0"/>
                  <a:t>GBPdüşük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tr-TR" sz="2000" dirty="0" smtClean="0"/>
                  <a:t>BTCaçılış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tr-TR" sz="2000" dirty="0" smtClean="0"/>
                  <a:t>BTCyüksek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lang="tr-TR" sz="2000" dirty="0" smtClean="0"/>
                  <a:t>BTCdüşük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Garantiyenideg1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tr-TR" sz="2000" dirty="0" smtClean="0"/>
                  <a:t>Garantiyenideg2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2" y="969818"/>
                <a:ext cx="11547763" cy="5694218"/>
              </a:xfrm>
              <a:blipFill>
                <a:blip r:embed="rId2"/>
                <a:stretch>
                  <a:fillRect l="-580" t="-12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1136072" y="5186708"/>
            <a:ext cx="3241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Lasso </a:t>
            </a:r>
            <a:endParaRPr lang="tr-TR" sz="2000" b="1" dirty="0" smtClean="0"/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</a:t>
            </a:r>
            <a:r>
              <a:rPr lang="tr-TR" sz="2000" dirty="0"/>
              <a:t>(-5, 20,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0.64  </a:t>
            </a:r>
            <a:r>
              <a:rPr lang="tr-TR" sz="2000" dirty="0"/>
              <a:t>MAE: </a:t>
            </a:r>
            <a:r>
              <a:rPr lang="tr-TR" sz="2000" dirty="0" smtClean="0"/>
              <a:t>0.13 </a:t>
            </a:r>
            <a:r>
              <a:rPr lang="tr-TR" sz="2000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229599" y="5186708"/>
            <a:ext cx="3470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</a:t>
            </a:r>
            <a:r>
              <a:rPr lang="tr-TR" sz="2000" dirty="0"/>
              <a:t>(-5, 100, 2000),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0.65  </a:t>
            </a:r>
            <a:r>
              <a:rPr lang="tr-TR" sz="2000" dirty="0"/>
              <a:t>MAE: </a:t>
            </a:r>
            <a:r>
              <a:rPr lang="tr-TR" sz="2000" dirty="0" smtClean="0"/>
              <a:t>0.13 </a:t>
            </a:r>
            <a:r>
              <a:rPr lang="tr-TR" sz="2000" dirty="0"/>
              <a:t>TL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43" y="202399"/>
            <a:ext cx="2584820" cy="9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93964" y="1108364"/>
                <a:ext cx="11998036" cy="54725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 smtClean="0"/>
                  <a:t>QNBFBşimdi </a:t>
                </a:r>
                <a:r>
                  <a:rPr lang="tr-T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 smtClean="0"/>
                  <a:t>log(Toplamvakasayısı)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sz="2000" dirty="0" smtClean="0"/>
                  <a:t>QNBFBdüşük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sz="2000" dirty="0" smtClean="0"/>
                  <a:t>GARANaçılış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sz="2000" dirty="0" smtClean="0"/>
                  <a:t>GARANyüksek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/>
                  <a:t>GARANdüşük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tr-TR" sz="2000" dirty="0" smtClean="0"/>
                  <a:t>ALBRKaçılış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sz="2000" dirty="0" smtClean="0"/>
                  <a:t>ALBRKyüksek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ALBRKdüşük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tr-TR" sz="2000" dirty="0" smtClean="0"/>
                  <a:t>AKBNKaçılış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tr-TR" sz="2000" dirty="0" smtClean="0"/>
                  <a:t>AKBNKyüksek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tr-TR" sz="2000" dirty="0" smtClean="0"/>
                  <a:t>AKBNKdüşük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tr-TR" sz="2000" dirty="0" smtClean="0"/>
                  <a:t>YKBNKaçılış</a:t>
                </a:r>
              </a:p>
              <a:p>
                <a:pPr marL="0" indent="0">
                  <a:buNone/>
                </a:pPr>
                <a:r>
                  <a:rPr lang="tr-TR" sz="2000" dirty="0" smtClean="0"/>
                  <a:t> 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tr-TR" sz="2000" dirty="0" smtClean="0"/>
                  <a:t>YKBNKyüksek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tr-TR" sz="2000" dirty="0" smtClean="0"/>
                  <a:t>YKBNKdüşük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tr-TR" sz="2000" dirty="0" smtClean="0"/>
                  <a:t>QNBFBaçılış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tr-TR" sz="2000" dirty="0" smtClean="0"/>
                  <a:t>QNBFByüksek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tr-TR" sz="2000" dirty="0" smtClean="0"/>
                  <a:t>QNBFBdüşük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VAKBNaçılış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tr-TR" sz="2000" dirty="0" smtClean="0"/>
                  <a:t>VAKBNyüksek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tr-TR" sz="2000" dirty="0" smtClean="0"/>
                  <a:t>VAKBNdüşük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log(Altınaçılış)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tr-TR" sz="2000" dirty="0" smtClean="0"/>
                  <a:t>log(Altınyüksek)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tr-TR" sz="2000" dirty="0"/>
                  <a:t>log(Altındüşük</a:t>
                </a:r>
                <a:r>
                  <a:rPr lang="tr-TR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tr-TR" sz="2000" dirty="0" smtClean="0"/>
                  <a:t>Gümüşaçılış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tr-TR" sz="2000" dirty="0" smtClean="0"/>
                  <a:t>Gümüşyüksek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tr-TR" sz="2000" dirty="0" smtClean="0"/>
                  <a:t>Gümüşdüşük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lang="tr-TR" sz="2000" dirty="0" smtClean="0"/>
                  <a:t>Brentaçılış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tr-TR" sz="2000" dirty="0" smtClean="0"/>
                  <a:t>Brentyüksek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tr-TR" sz="2000" dirty="0" smtClean="0"/>
                  <a:t>Brentdüşük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tr-TR" sz="2000" dirty="0" smtClean="0"/>
                  <a:t>Euroaçılış 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tr-TR" sz="2000" dirty="0" smtClean="0"/>
                  <a:t>Euroyüksek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tr-TR" sz="2000" dirty="0" smtClean="0"/>
                  <a:t>Eurodüşük +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sub>
                    </m:sSub>
                  </m:oMath>
                </a14:m>
                <a:r>
                  <a:rPr lang="tr-TR" sz="2000" dirty="0" smtClean="0"/>
                  <a:t>GBPaçılış</a:t>
                </a:r>
                <a:r>
                  <a:rPr lang="tr-TR" sz="2000" dirty="0"/>
                  <a:t> </a:t>
                </a:r>
                <a:r>
                  <a:rPr lang="tr-T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tr-TR" sz="2000" dirty="0" smtClean="0"/>
                  <a:t>GBPyüksek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</m:t>
                        </m:r>
                      </m:sub>
                    </m:sSub>
                  </m:oMath>
                </a14:m>
                <a:r>
                  <a:rPr lang="tr-TR" sz="2000" dirty="0" smtClean="0"/>
                  <a:t>GBPdüşük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  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tr-TR" sz="2000" dirty="0" smtClean="0"/>
                  <a:t>BTCaçılış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39</m:t>
                        </m:r>
                      </m:sub>
                    </m:sSub>
                  </m:oMath>
                </a14:m>
                <a:r>
                  <a:rPr lang="tr-TR" sz="2000" dirty="0" smtClean="0"/>
                  <a:t>BTCyüksek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sub>
                    </m:sSub>
                  </m:oMath>
                </a14:m>
                <a:r>
                  <a:rPr lang="tr-TR" sz="2000" dirty="0"/>
                  <a:t>BTCdüşük</a:t>
                </a:r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964" y="1108364"/>
                <a:ext cx="11998036" cy="5472545"/>
              </a:xfrm>
              <a:blipFill>
                <a:blip r:embed="rId2"/>
                <a:stretch>
                  <a:fillRect l="-559" t="-8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kdörtgen 3"/>
          <p:cNvSpPr/>
          <p:nvPr/>
        </p:nvSpPr>
        <p:spPr>
          <a:xfrm>
            <a:off x="1267693" y="5103581"/>
            <a:ext cx="2847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Lasso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lpha (-2, 2, 200</a:t>
            </a:r>
            <a:r>
              <a:rPr lang="tr-TR" sz="2000" dirty="0"/>
              <a:t>), 10 CV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R2: </a:t>
            </a:r>
            <a:r>
              <a:rPr lang="tr-TR" sz="2000" dirty="0" smtClean="0"/>
              <a:t>0.82  </a:t>
            </a:r>
            <a:r>
              <a:rPr lang="tr-TR" sz="2000" dirty="0"/>
              <a:t>MAE: </a:t>
            </a:r>
            <a:r>
              <a:rPr lang="tr-TR" sz="2000" dirty="0" smtClean="0"/>
              <a:t>2.84 </a:t>
            </a:r>
            <a:r>
              <a:rPr lang="tr-TR" sz="2000" dirty="0"/>
              <a:t>TL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416637" y="5103581"/>
            <a:ext cx="293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Ridge</a:t>
            </a:r>
            <a:r>
              <a:rPr lang="tr-TR" sz="2000" dirty="0"/>
              <a:t> </a:t>
            </a: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dirty="0" smtClean="0"/>
              <a:t>Alpha (-2, 2, 200), 10 CV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R2</a:t>
            </a:r>
            <a:r>
              <a:rPr lang="tr-TR" sz="2000" dirty="0"/>
              <a:t>: </a:t>
            </a:r>
            <a:r>
              <a:rPr lang="tr-TR" sz="2000" dirty="0" smtClean="0"/>
              <a:t>0.82  </a:t>
            </a:r>
            <a:r>
              <a:rPr lang="tr-TR" sz="2000" dirty="0"/>
              <a:t>MAE: </a:t>
            </a:r>
            <a:r>
              <a:rPr lang="tr-TR" sz="2000" dirty="0" smtClean="0"/>
              <a:t>2.82 </a:t>
            </a:r>
            <a:r>
              <a:rPr lang="tr-TR" sz="2000" dirty="0"/>
              <a:t>TL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70" y="226175"/>
            <a:ext cx="2693858" cy="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</p:txBody>
      </p:sp>
      <p:sp>
        <p:nvSpPr>
          <p:cNvPr id="4" name="Dikdörtgen 3"/>
          <p:cNvSpPr/>
          <p:nvPr/>
        </p:nvSpPr>
        <p:spPr>
          <a:xfrm>
            <a:off x="982773" y="2551699"/>
            <a:ext cx="102264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DİNLEDİĞİNİZ İÇİN TEŞEKKÜR EDERİM…</a:t>
            </a:r>
          </a:p>
        </p:txBody>
      </p:sp>
    </p:spTree>
    <p:extLst>
      <p:ext uri="{BB962C8B-B14F-4D97-AF65-F5344CB8AC3E}">
        <p14:creationId xmlns:p14="http://schemas.microsoft.com/office/powerpoint/2010/main" val="28909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2673" y="212726"/>
            <a:ext cx="10515600" cy="881784"/>
          </a:xfrm>
        </p:spPr>
        <p:txBody>
          <a:bodyPr>
            <a:normAutofit/>
          </a:bodyPr>
          <a:lstStyle/>
          <a:p>
            <a:r>
              <a:rPr lang="tr-TR" sz="3600" b="1" dirty="0" err="1" smtClean="0"/>
              <a:t>Study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Steps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1673" y="1246910"/>
            <a:ext cx="11845636" cy="530629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tr-TR" sz="2000" dirty="0" smtClean="0"/>
              <a:t>Web </a:t>
            </a:r>
            <a:r>
              <a:rPr lang="tr-TR" sz="2000" dirty="0" err="1" smtClean="0"/>
              <a:t>Scraping</a:t>
            </a:r>
            <a:r>
              <a:rPr lang="tr-TR" sz="2000" dirty="0"/>
              <a:t>:</a:t>
            </a:r>
            <a:r>
              <a:rPr lang="tr-TR" sz="2000" dirty="0" smtClean="0"/>
              <a:t> Covid-19 total </a:t>
            </a:r>
            <a:r>
              <a:rPr lang="tr-TR" sz="2000" dirty="0" err="1" smtClean="0"/>
              <a:t>case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numbers</a:t>
            </a:r>
            <a:r>
              <a:rPr lang="tr-TR" sz="2000" dirty="0"/>
              <a:t>,</a:t>
            </a:r>
            <a:r>
              <a:rPr lang="tr-TR" sz="2000" dirty="0" smtClean="0"/>
              <a:t> </a:t>
            </a:r>
            <a:r>
              <a:rPr lang="en-US" sz="2000" dirty="0" smtClean="0"/>
              <a:t>Republic </a:t>
            </a:r>
            <a:r>
              <a:rPr lang="en-US" sz="2000" dirty="0"/>
              <a:t>of Turkey Ministry of </a:t>
            </a:r>
            <a:r>
              <a:rPr lang="en-US" sz="2000" dirty="0" smtClean="0"/>
              <a:t>Health</a:t>
            </a:r>
            <a:r>
              <a:rPr lang="tr-TR" sz="2000" dirty="0" smtClean="0"/>
              <a:t> </a:t>
            </a:r>
            <a:r>
              <a:rPr lang="tr-TR" sz="2000" dirty="0" smtClean="0"/>
              <a:t>(10 </a:t>
            </a:r>
            <a:r>
              <a:rPr lang="tr-TR" sz="2000" dirty="0" err="1" smtClean="0"/>
              <a:t>March</a:t>
            </a:r>
            <a:r>
              <a:rPr lang="tr-TR" sz="2000" dirty="0" smtClean="0"/>
              <a:t> </a:t>
            </a:r>
            <a:r>
              <a:rPr lang="tr-TR" sz="2000" dirty="0" smtClean="0"/>
              <a:t>– 14 </a:t>
            </a:r>
            <a:r>
              <a:rPr lang="tr-TR" sz="2000" dirty="0" err="1" smtClean="0"/>
              <a:t>July</a:t>
            </a:r>
            <a:r>
              <a:rPr lang="tr-TR" sz="2000" dirty="0" smtClean="0"/>
              <a:t> </a:t>
            </a:r>
            <a:r>
              <a:rPr lang="tr-TR" sz="2000" dirty="0" smtClean="0"/>
              <a:t>2020 )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2) - Akbank, Albaraka, Garanti BBVA, Yapı Kredi, </a:t>
            </a:r>
            <a:r>
              <a:rPr lang="tr-TR" sz="2000" dirty="0" err="1" smtClean="0"/>
              <a:t>QNBFinansbank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Vakıfbank </a:t>
            </a:r>
            <a:r>
              <a:rPr lang="tr-TR" sz="2000" dirty="0" err="1" smtClean="0"/>
              <a:t>stocks</a:t>
            </a:r>
            <a:r>
              <a:rPr lang="tr-TR" sz="2000" dirty="0" smtClean="0"/>
              <a:t> </a:t>
            </a:r>
            <a:r>
              <a:rPr lang="tr-TR" sz="2000" dirty="0" err="1" smtClean="0"/>
              <a:t>opening</a:t>
            </a:r>
            <a:r>
              <a:rPr lang="tr-TR" sz="2000" dirty="0" smtClean="0"/>
              <a:t>, </a:t>
            </a:r>
            <a:r>
              <a:rPr lang="tr-TR" sz="2000" dirty="0" err="1" smtClean="0"/>
              <a:t>closing</a:t>
            </a:r>
            <a:r>
              <a:rPr lang="tr-TR" sz="2000" dirty="0" smtClean="0"/>
              <a:t>, </a:t>
            </a:r>
            <a:r>
              <a:rPr lang="tr-TR" sz="2000" dirty="0" err="1" smtClean="0"/>
              <a:t>max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min</a:t>
            </a:r>
            <a:r>
              <a:rPr lang="tr-TR" sz="2000" dirty="0" smtClean="0"/>
              <a:t> data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 - </a:t>
            </a:r>
            <a:r>
              <a:rPr lang="tr-TR" sz="2000" dirty="0" smtClean="0"/>
              <a:t>Gold (Altın)</a:t>
            </a:r>
            <a:r>
              <a:rPr lang="tr-TR" sz="2000" dirty="0" smtClean="0"/>
              <a:t>, Silver(Gümüş), </a:t>
            </a:r>
            <a:r>
              <a:rPr lang="tr-TR" sz="2000" dirty="0" err="1" smtClean="0"/>
              <a:t>Brent</a:t>
            </a:r>
            <a:r>
              <a:rPr lang="tr-TR" sz="2000" dirty="0" smtClean="0"/>
              <a:t>, BTC, </a:t>
            </a:r>
            <a:r>
              <a:rPr lang="tr-TR" sz="2000" dirty="0" smtClean="0"/>
              <a:t>USD, Euro, </a:t>
            </a:r>
            <a:r>
              <a:rPr lang="tr-TR" sz="2000" dirty="0" err="1" smtClean="0"/>
              <a:t>and</a:t>
            </a:r>
            <a:r>
              <a:rPr lang="tr-TR" sz="2000" dirty="0" smtClean="0"/>
              <a:t> GBP </a:t>
            </a:r>
            <a:r>
              <a:rPr lang="tr-TR" sz="2000" dirty="0" err="1" smtClean="0"/>
              <a:t>opening</a:t>
            </a:r>
            <a:r>
              <a:rPr lang="tr-TR" sz="2000" dirty="0" smtClean="0"/>
              <a:t>, </a:t>
            </a:r>
            <a:r>
              <a:rPr lang="tr-TR" sz="2000" dirty="0" err="1" smtClean="0"/>
              <a:t>closing</a:t>
            </a:r>
            <a:r>
              <a:rPr lang="tr-TR" sz="2000" dirty="0" smtClean="0"/>
              <a:t>, </a:t>
            </a:r>
            <a:r>
              <a:rPr lang="tr-TR" sz="2000" dirty="0" err="1" smtClean="0"/>
              <a:t>max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min</a:t>
            </a:r>
            <a:r>
              <a:rPr lang="tr-TR" sz="2000" dirty="0" smtClean="0"/>
              <a:t> data </a:t>
            </a:r>
            <a:r>
              <a:rPr lang="tr-TR" sz="2000" dirty="0" smtClean="0"/>
              <a:t>(10 </a:t>
            </a:r>
            <a:r>
              <a:rPr lang="tr-TR" sz="2000" dirty="0" err="1" smtClean="0"/>
              <a:t>March</a:t>
            </a:r>
            <a:r>
              <a:rPr lang="tr-TR" sz="2000" dirty="0" smtClean="0"/>
              <a:t> </a:t>
            </a:r>
            <a:r>
              <a:rPr lang="tr-TR" sz="2000" dirty="0" smtClean="0"/>
              <a:t>– 1 </a:t>
            </a:r>
            <a:r>
              <a:rPr lang="tr-TR" sz="2000" dirty="0" err="1" smtClean="0"/>
              <a:t>July</a:t>
            </a:r>
            <a:r>
              <a:rPr lang="tr-TR" sz="2000" dirty="0" smtClean="0"/>
              <a:t> 2020) investing.com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3) </a:t>
            </a:r>
            <a:r>
              <a:rPr lang="tr-TR" sz="2000" dirty="0" err="1" smtClean="0"/>
              <a:t>Plotting</a:t>
            </a:r>
            <a:r>
              <a:rPr lang="tr-TR" sz="2000" dirty="0" smtClean="0"/>
              <a:t> </a:t>
            </a:r>
            <a:r>
              <a:rPr lang="tr-TR" sz="2000" dirty="0" err="1"/>
              <a:t>d</a:t>
            </a:r>
            <a:r>
              <a:rPr lang="tr-TR" sz="2000" dirty="0" err="1" smtClean="0"/>
              <a:t>istributions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short</a:t>
            </a:r>
            <a:r>
              <a:rPr lang="tr-TR" sz="2000" dirty="0" smtClean="0"/>
              <a:t> </a:t>
            </a:r>
            <a:r>
              <a:rPr lang="tr-TR" sz="2000" dirty="0" err="1" smtClean="0"/>
              <a:t>term</a:t>
            </a:r>
            <a:r>
              <a:rPr lang="tr-TR" sz="2000" dirty="0" smtClean="0"/>
              <a:t> data </a:t>
            </a:r>
            <a:r>
              <a:rPr lang="tr-TR" sz="2000" dirty="0" err="1" smtClean="0"/>
              <a:t>sets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4) </a:t>
            </a:r>
            <a:r>
              <a:rPr lang="tr-TR" sz="2000" dirty="0" smtClean="0"/>
              <a:t>500 </a:t>
            </a:r>
            <a:r>
              <a:rPr lang="tr-TR" sz="2000" dirty="0" err="1" smtClean="0"/>
              <a:t>days</a:t>
            </a:r>
            <a:r>
              <a:rPr lang="tr-TR" sz="2000" dirty="0" smtClean="0"/>
              <a:t> of </a:t>
            </a:r>
            <a:r>
              <a:rPr lang="tr-TR" sz="2000" dirty="0" err="1" smtClean="0"/>
              <a:t>random</a:t>
            </a:r>
            <a:r>
              <a:rPr lang="tr-TR" sz="2000" dirty="0" smtClean="0"/>
              <a:t> data </a:t>
            </a:r>
            <a:r>
              <a:rPr lang="tr-TR" sz="2000" dirty="0" err="1" smtClean="0"/>
              <a:t>generation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  <a:r>
              <a:rPr lang="tr-TR" sz="2000" dirty="0" err="1" smtClean="0"/>
              <a:t>short</a:t>
            </a:r>
            <a:r>
              <a:rPr lang="tr-TR" sz="2000" dirty="0" smtClean="0"/>
              <a:t> </a:t>
            </a:r>
            <a:r>
              <a:rPr lang="tr-TR" sz="2000" dirty="0" err="1" smtClean="0"/>
              <a:t>term</a:t>
            </a:r>
            <a:r>
              <a:rPr lang="tr-TR" sz="2000" dirty="0" smtClean="0"/>
              <a:t> </a:t>
            </a:r>
            <a:r>
              <a:rPr lang="tr-TR" sz="2000" dirty="0" err="1" smtClean="0"/>
              <a:t>distibutions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5) </a:t>
            </a:r>
            <a:r>
              <a:rPr lang="tr-TR" sz="2000" dirty="0" err="1" smtClean="0"/>
              <a:t>Ridge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Lasso</a:t>
            </a:r>
            <a:r>
              <a:rPr lang="tr-TR" sz="2000" dirty="0" smtClean="0"/>
              <a:t> </a:t>
            </a:r>
            <a:r>
              <a:rPr lang="tr-TR" sz="2000" dirty="0" err="1" smtClean="0"/>
              <a:t>regression</a:t>
            </a:r>
            <a:r>
              <a:rPr lang="tr-TR" sz="2000" dirty="0" smtClean="0"/>
              <a:t> </a:t>
            </a:r>
            <a:r>
              <a:rPr lang="tr-TR" sz="2000" dirty="0" err="1" smtClean="0"/>
              <a:t>results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bank </a:t>
            </a:r>
            <a:r>
              <a:rPr lang="tr-TR" sz="2000" dirty="0" err="1" smtClean="0"/>
              <a:t>stock</a:t>
            </a:r>
            <a:r>
              <a:rPr lang="tr-TR" sz="2000" dirty="0" smtClean="0"/>
              <a:t> </a:t>
            </a:r>
            <a:r>
              <a:rPr lang="tr-TR" sz="2000" dirty="0" err="1" smtClean="0"/>
              <a:t>closing</a:t>
            </a:r>
            <a:r>
              <a:rPr lang="tr-TR" sz="2000" dirty="0" smtClean="0"/>
              <a:t> </a:t>
            </a:r>
            <a:r>
              <a:rPr lang="tr-TR" sz="2000" dirty="0" err="1" smtClean="0"/>
              <a:t>price</a:t>
            </a:r>
            <a:r>
              <a:rPr lang="tr-TR" sz="2000" dirty="0" smtClean="0"/>
              <a:t> </a:t>
            </a:r>
            <a:r>
              <a:rPr lang="tr-TR" sz="2000" dirty="0" err="1" smtClean="0"/>
              <a:t>estimations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86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948"/>
            <a:ext cx="3009467" cy="21246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68" y="1532948"/>
            <a:ext cx="3254663" cy="21539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3" y="4364182"/>
            <a:ext cx="3009467" cy="22229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32" y="1532948"/>
            <a:ext cx="3502602" cy="212465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4" y="4364182"/>
            <a:ext cx="3254664" cy="21367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09" y="4364182"/>
            <a:ext cx="3502602" cy="213673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910503" y="531223"/>
            <a:ext cx="1129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/>
              <a:t>Features</a:t>
            </a:r>
            <a:r>
              <a:rPr lang="tr-TR" sz="2400" b="1" dirty="0" smtClean="0"/>
              <a:t>?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9213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833057" y="228709"/>
            <a:ext cx="2540721" cy="582539"/>
          </a:xfrm>
        </p:spPr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Scraping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811248"/>
            <a:ext cx="5569527" cy="562494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6" y="811247"/>
            <a:ext cx="5688503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1890"/>
            <a:ext cx="10515600" cy="521566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smtClean="0"/>
              <a:t>Distribution </a:t>
            </a:r>
            <a:r>
              <a:rPr lang="tr-TR" sz="2400" b="1" dirty="0" err="1" smtClean="0"/>
              <a:t>plots</a:t>
            </a:r>
            <a:r>
              <a:rPr lang="tr-TR" sz="2400" b="1" dirty="0" smtClean="0"/>
              <a:t> 10 March-1 </a:t>
            </a:r>
            <a:r>
              <a:rPr lang="tr-TR" sz="2400" b="1" dirty="0" err="1" smtClean="0"/>
              <a:t>July</a:t>
            </a:r>
            <a:r>
              <a:rPr lang="tr-TR" sz="2400" b="1" dirty="0" smtClean="0"/>
              <a:t> </a:t>
            </a:r>
            <a:r>
              <a:rPr lang="tr-TR" sz="2400" b="1" dirty="0" smtClean="0"/>
              <a:t>2020 </a:t>
            </a:r>
            <a:endParaRPr lang="tr-TR" sz="24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4655130" cy="58466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6" y="817418"/>
            <a:ext cx="3338946" cy="58189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7" y="803563"/>
            <a:ext cx="3477491" cy="5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Random</a:t>
            </a:r>
            <a:r>
              <a:rPr lang="tr-TR" sz="2000" b="1" dirty="0" smtClean="0"/>
              <a:t> Data </a:t>
            </a:r>
            <a:r>
              <a:rPr lang="tr-TR" sz="2000" b="1" smtClean="0"/>
              <a:t>Generation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for</a:t>
            </a:r>
            <a:r>
              <a:rPr lang="tr-TR" sz="2000" b="1" dirty="0" smtClean="0"/>
              <a:t> 500 </a:t>
            </a:r>
            <a:r>
              <a:rPr lang="tr-TR" sz="2000" b="1" dirty="0" err="1" smtClean="0"/>
              <a:t>Days</a:t>
            </a:r>
            <a:endParaRPr lang="tr-TR" sz="20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7528"/>
            <a:ext cx="4149436" cy="523701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59" y="498762"/>
            <a:ext cx="5188410" cy="57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451" y="351272"/>
            <a:ext cx="5257800" cy="673966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Covid-19 </a:t>
            </a:r>
            <a:r>
              <a:rPr lang="tr-TR" sz="2400" b="1" dirty="0" err="1" smtClean="0"/>
              <a:t>expected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number</a:t>
            </a:r>
            <a:endParaRPr lang="tr-TR" sz="2400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169007"/>
              </p:ext>
            </p:extLst>
          </p:nvPr>
        </p:nvGraphicFramePr>
        <p:xfrm>
          <a:off x="623451" y="1140690"/>
          <a:ext cx="4828314" cy="528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440">
                  <a:extLst>
                    <a:ext uri="{9D8B030D-6E8A-4147-A177-3AD203B41FA5}">
                      <a16:colId xmlns:a16="http://schemas.microsoft.com/office/drawing/2014/main" val="3533705543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633891673"/>
                    </a:ext>
                  </a:extLst>
                </a:gridCol>
              </a:tblGrid>
              <a:tr h="74741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Tarih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Tahmini Günlük</a:t>
                      </a:r>
                    </a:p>
                    <a:p>
                      <a:pPr algn="ctr"/>
                      <a:r>
                        <a:rPr lang="tr-TR" dirty="0" smtClean="0"/>
                        <a:t> Vaka Sayısı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33739"/>
                  </a:ext>
                </a:extLst>
              </a:tr>
              <a:tr h="50192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Temmuz-13 Ağustos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06267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Ağustos-12 Eylül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32463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Eylül-13</a:t>
                      </a:r>
                      <a:r>
                        <a:rPr lang="tr-TR" baseline="0" dirty="0" smtClean="0"/>
                        <a:t> Ekim 2020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09891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Ekim -12 Kasım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7933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Kasım – 12 Aralık 2020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76539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 Aralık 2020- 11 Ocak 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78655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 Ocak – 13 Mart 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27316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 Mart – 13 Mayıs 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85"/>
                  </a:ext>
                </a:extLst>
              </a:tr>
              <a:tr h="50481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 Mayıs- 16 Temmuz 2021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69129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44" y="1842656"/>
            <a:ext cx="5238750" cy="458585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428509" y="1140690"/>
            <a:ext cx="453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Expected</a:t>
            </a:r>
            <a:r>
              <a:rPr lang="tr-TR" sz="2000" dirty="0" smtClean="0"/>
              <a:t> </a:t>
            </a:r>
            <a:r>
              <a:rPr lang="tr-TR" sz="2000" dirty="0" err="1" smtClean="0"/>
              <a:t>mean</a:t>
            </a:r>
            <a:r>
              <a:rPr lang="tr-TR" sz="2000" dirty="0" smtClean="0"/>
              <a:t> </a:t>
            </a:r>
            <a:r>
              <a:rPr lang="tr-TR" sz="2000" dirty="0" smtClean="0"/>
              <a:t>≈ 1250 </a:t>
            </a:r>
            <a:r>
              <a:rPr lang="tr-TR" sz="2000" dirty="0" smtClean="0"/>
              <a:t>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140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Multicollinearity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8764" y="1219201"/>
            <a:ext cx="11028218" cy="5234853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Perfect Multicollinearity</a:t>
            </a:r>
            <a:r>
              <a:rPr lang="tr-TR" sz="2400" dirty="0" smtClean="0"/>
              <a:t>: det(X’X)=0. Parameter estimations can not be calculated.</a:t>
            </a:r>
          </a:p>
          <a:p>
            <a:endParaRPr lang="tr-TR" sz="2400" dirty="0" smtClean="0"/>
          </a:p>
          <a:p>
            <a:r>
              <a:rPr lang="tr-TR" sz="2400" b="1" dirty="0" smtClean="0"/>
              <a:t>Strong Multicollinearity</a:t>
            </a:r>
            <a:r>
              <a:rPr lang="tr-TR" sz="2400" dirty="0" smtClean="0"/>
              <a:t>: det(X’X)≈0</a:t>
            </a:r>
            <a:r>
              <a:rPr lang="tr-TR" sz="2400" dirty="0"/>
              <a:t>. Parameter estimations can </a:t>
            </a:r>
            <a:r>
              <a:rPr lang="tr-TR" sz="2400" dirty="0" smtClean="0"/>
              <a:t>be calculated.</a:t>
            </a:r>
            <a:r>
              <a:rPr lang="tr-TR" sz="2400" dirty="0"/>
              <a:t> </a:t>
            </a:r>
            <a:r>
              <a:rPr lang="tr-TR" sz="2400" dirty="0" smtClean="0"/>
              <a:t>However, OLS estimations have high variance. Therefore</a:t>
            </a:r>
            <a:r>
              <a:rPr lang="tr-TR" sz="2400" dirty="0"/>
              <a:t>, </a:t>
            </a:r>
            <a:r>
              <a:rPr lang="tr-TR" sz="2400" dirty="0" smtClean="0"/>
              <a:t>hypothesis test and confidence interval results become deceptive. 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C</a:t>
            </a:r>
            <a:r>
              <a:rPr lang="tr-TR" sz="2400" dirty="0" smtClean="0"/>
              <a:t>: Condition number</a:t>
            </a:r>
          </a:p>
          <a:p>
            <a:pPr marL="0" indent="0">
              <a:buNone/>
            </a:pPr>
            <a:endParaRPr lang="tr-TR" sz="24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2930231" y="3836627"/>
          <a:ext cx="5798131" cy="8736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2714">
                  <a:extLst>
                    <a:ext uri="{9D8B030D-6E8A-4147-A177-3AD203B41FA5}">
                      <a16:colId xmlns:a16="http://schemas.microsoft.com/office/drawing/2014/main" val="428718442"/>
                    </a:ext>
                  </a:extLst>
                </a:gridCol>
                <a:gridCol w="3865417">
                  <a:extLst>
                    <a:ext uri="{9D8B030D-6E8A-4147-A177-3AD203B41FA5}">
                      <a16:colId xmlns:a16="http://schemas.microsoft.com/office/drawing/2014/main" val="983979707"/>
                    </a:ext>
                  </a:extLst>
                </a:gridCol>
              </a:tblGrid>
              <a:tr h="40692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</a:t>
                      </a:r>
                      <a:r>
                        <a:rPr lang="tr-TR" b="1" baseline="0" dirty="0" smtClean="0"/>
                        <a:t> &lt; C &lt; 1000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/>
                        <a:t>Medium level multicollinearity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2168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 ≥ 1000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/>
                        <a:t>Strong multicollinearity</a:t>
                      </a:r>
                      <a:endParaRPr lang="tr-T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0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tr-TR" sz="3200" b="1" dirty="0" err="1" smtClean="0"/>
              <a:t>Correlation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rates</a:t>
            </a:r>
            <a:endParaRPr lang="tr-TR" sz="32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1" y="1246910"/>
            <a:ext cx="4879136" cy="4904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70" y="1246910"/>
            <a:ext cx="5246295" cy="49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366</TotalTime>
  <Words>2175</Words>
  <Application>Microsoft Office PowerPoint</Application>
  <PresentationFormat>Geniş ekran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Teması</vt:lpstr>
      <vt:lpstr>Covid-19 Impact on Stock Closing Price Estimation</vt:lpstr>
      <vt:lpstr>Study Steps</vt:lpstr>
      <vt:lpstr> </vt:lpstr>
      <vt:lpstr>PowerPoint Sunusu</vt:lpstr>
      <vt:lpstr>Distribution plots 10 March-1 July 2020 </vt:lpstr>
      <vt:lpstr>Random Data Generation for 500 Days</vt:lpstr>
      <vt:lpstr>Covid-19 expected case number</vt:lpstr>
      <vt:lpstr>Multicollinearity</vt:lpstr>
      <vt:lpstr>Correlation rates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 Hisse Senedi Kapanış Fiyat Tahmini</dc:title>
  <dc:creator>EN</dc:creator>
  <cp:lastModifiedBy>EN</cp:lastModifiedBy>
  <cp:revision>47</cp:revision>
  <dcterms:created xsi:type="dcterms:W3CDTF">2020-07-19T05:07:37Z</dcterms:created>
  <dcterms:modified xsi:type="dcterms:W3CDTF">2020-07-28T07:38:41Z</dcterms:modified>
</cp:coreProperties>
</file>