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9" r:id="rId5"/>
    <p:sldId id="258" r:id="rId6"/>
    <p:sldId id="260" r:id="rId7"/>
    <p:sldId id="261" r:id="rId8"/>
    <p:sldId id="265" r:id="rId9"/>
    <p:sldId id="269" r:id="rId10"/>
    <p:sldId id="263" r:id="rId11"/>
    <p:sldId id="264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029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505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25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734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52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42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710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945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531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023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274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BFA05-5A62-4267-A75E-8D61264A6E1D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095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360217" y="637309"/>
            <a:ext cx="11291455" cy="725199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0000"/>
                </a:solidFill>
              </a:rPr>
              <a:t>C</a:t>
            </a:r>
            <a:r>
              <a:rPr lang="tr-TR" sz="4000" b="1" dirty="0" smtClean="0">
                <a:solidFill>
                  <a:srgbClr val="FF0000"/>
                </a:solidFill>
              </a:rPr>
              <a:t>ovid-19 sonrası için Hisse Senedi Kapanış Fiyat Tahmini</a:t>
            </a:r>
            <a:endParaRPr lang="tr-TR" sz="4000" b="1" dirty="0">
              <a:solidFill>
                <a:srgbClr val="FF000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95" y="3688468"/>
            <a:ext cx="1857375" cy="143943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926" y="4065637"/>
            <a:ext cx="2541828" cy="62345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81" y="5127898"/>
            <a:ext cx="2584820" cy="91735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707" y="5359974"/>
            <a:ext cx="2693858" cy="68528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926" y="5008701"/>
            <a:ext cx="2093063" cy="138782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17" y="4184073"/>
            <a:ext cx="2652057" cy="505018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5115864" y="2489430"/>
            <a:ext cx="2325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/>
              <a:t>Ezgi </a:t>
            </a:r>
            <a:r>
              <a:rPr lang="tr-TR" sz="3200" b="1" dirty="0" err="1" smtClean="0"/>
              <a:t>Nazman</a:t>
            </a:r>
            <a:endParaRPr lang="tr-TR" sz="3200" b="1" dirty="0"/>
          </a:p>
        </p:txBody>
      </p:sp>
      <p:sp>
        <p:nvSpPr>
          <p:cNvPr id="13" name="Alt Başlık 2"/>
          <p:cNvSpPr txBox="1">
            <a:spLocks/>
          </p:cNvSpPr>
          <p:nvPr/>
        </p:nvSpPr>
        <p:spPr>
          <a:xfrm>
            <a:off x="1292943" y="1584248"/>
            <a:ext cx="9135060" cy="534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>
                <a:solidFill>
                  <a:schemeClr val="accent1">
                    <a:lumMod val="50000"/>
                  </a:schemeClr>
                </a:solidFill>
              </a:rPr>
              <a:t>-Borsa İstanbul Bankalar ve 500 günlük Simülasyon Çalışması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9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8763" y="1052946"/>
            <a:ext cx="11194473" cy="5555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 err="1" smtClean="0"/>
              <a:t>ALBRKşimdi</a:t>
            </a:r>
            <a:r>
              <a:rPr lang="tr-TR" sz="2000" dirty="0" smtClean="0"/>
              <a:t> = </a:t>
            </a:r>
            <a:r>
              <a:rPr lang="tr-TR" sz="2000" dirty="0" err="1" smtClean="0"/>
              <a:t>log</a:t>
            </a:r>
            <a:r>
              <a:rPr lang="tr-TR" sz="2000" dirty="0" smtClean="0"/>
              <a:t>(</a:t>
            </a:r>
            <a:r>
              <a:rPr lang="tr-TR" sz="2000" dirty="0" err="1" smtClean="0"/>
              <a:t>ToplamVakaSayısı</a:t>
            </a:r>
            <a:r>
              <a:rPr lang="tr-TR" sz="2000" dirty="0" smtClean="0"/>
              <a:t>), </a:t>
            </a:r>
            <a:r>
              <a:rPr lang="tr-TR" sz="2000" dirty="0" err="1" smtClean="0"/>
              <a:t>ALBRKaçılış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ALBRKyüksek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ALBRKdüşük</a:t>
            </a:r>
            <a:r>
              <a:rPr lang="tr-TR" sz="2000" dirty="0" smtClean="0"/>
              <a:t>,  </a:t>
            </a:r>
            <a:r>
              <a:rPr lang="tr-TR" sz="2000" dirty="0" err="1" smtClean="0"/>
              <a:t>AKBNKaçılış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AKBNKyüksek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</a:t>
            </a:r>
            <a:r>
              <a:rPr lang="tr-TR" sz="2000" dirty="0" err="1" smtClean="0"/>
              <a:t>AKBNKdüşük</a:t>
            </a:r>
            <a:r>
              <a:rPr lang="tr-TR" sz="2000" dirty="0" smtClean="0"/>
              <a:t>, </a:t>
            </a:r>
            <a:r>
              <a:rPr lang="tr-TR" sz="2000" dirty="0" err="1" smtClean="0"/>
              <a:t>GARANaçılış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GARANyüksek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GARANdüşük</a:t>
            </a:r>
            <a:r>
              <a:rPr lang="tr-TR" sz="2000" dirty="0" smtClean="0"/>
              <a:t>, </a:t>
            </a:r>
            <a:r>
              <a:rPr lang="tr-TR" sz="2000" dirty="0" err="1" smtClean="0"/>
              <a:t>YKBNKaçılış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YKBNKyüksek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</a:t>
            </a:r>
            <a:r>
              <a:rPr lang="tr-TR" sz="2000" dirty="0" err="1" smtClean="0"/>
              <a:t>YKBNKdüşük</a:t>
            </a:r>
            <a:r>
              <a:rPr lang="tr-TR" sz="2000" dirty="0" smtClean="0"/>
              <a:t>, </a:t>
            </a:r>
            <a:r>
              <a:rPr lang="tr-TR" sz="2000" dirty="0" err="1" smtClean="0"/>
              <a:t>QNBFBaçılış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QNBFByüksek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QNBFBdüşük</a:t>
            </a:r>
            <a:r>
              <a:rPr lang="tr-TR" sz="2000" dirty="0" smtClean="0"/>
              <a:t>, </a:t>
            </a:r>
            <a:r>
              <a:rPr lang="tr-TR" sz="2000" dirty="0" err="1" smtClean="0"/>
              <a:t>VAKBNaçılış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VAKBNyüksek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</a:t>
            </a:r>
            <a:r>
              <a:rPr lang="tr-TR" sz="2000" dirty="0" err="1" smtClean="0"/>
              <a:t>VAKBNdüşük</a:t>
            </a:r>
            <a:r>
              <a:rPr lang="tr-TR" sz="2000" dirty="0" smtClean="0"/>
              <a:t>, </a:t>
            </a:r>
            <a:r>
              <a:rPr lang="tr-TR" sz="2000" dirty="0" err="1" smtClean="0"/>
              <a:t>log</a:t>
            </a:r>
            <a:r>
              <a:rPr lang="tr-TR" sz="2000" dirty="0" smtClean="0"/>
              <a:t>(</a:t>
            </a:r>
            <a:r>
              <a:rPr lang="tr-TR" sz="2000" dirty="0" err="1" smtClean="0"/>
              <a:t>Altınaçılış</a:t>
            </a:r>
            <a:r>
              <a:rPr lang="tr-TR" sz="2000" dirty="0" smtClean="0"/>
              <a:t>), </a:t>
            </a:r>
            <a:r>
              <a:rPr lang="tr-TR" sz="2000" dirty="0" err="1" smtClean="0"/>
              <a:t>log</a:t>
            </a:r>
            <a:r>
              <a:rPr lang="tr-TR" sz="2000" dirty="0" smtClean="0"/>
              <a:t>(</a:t>
            </a:r>
            <a:r>
              <a:rPr lang="tr-TR" sz="2000" dirty="0" err="1" smtClean="0"/>
              <a:t>Altınyüksek</a:t>
            </a:r>
            <a:r>
              <a:rPr lang="tr-TR" sz="2000" dirty="0" smtClean="0"/>
              <a:t>), </a:t>
            </a:r>
            <a:r>
              <a:rPr lang="tr-TR" sz="2000" dirty="0" err="1" smtClean="0"/>
              <a:t>log</a:t>
            </a:r>
            <a:r>
              <a:rPr lang="tr-TR" sz="2000" dirty="0" smtClean="0"/>
              <a:t>(</a:t>
            </a:r>
            <a:r>
              <a:rPr lang="tr-TR" sz="2000" dirty="0" err="1" smtClean="0"/>
              <a:t>Altındüşük</a:t>
            </a:r>
            <a:r>
              <a:rPr lang="tr-TR" sz="2000" dirty="0" smtClean="0"/>
              <a:t>), </a:t>
            </a:r>
            <a:r>
              <a:rPr lang="tr-TR" sz="2000" dirty="0" err="1" smtClean="0"/>
              <a:t>Gümüşaçılış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Gümüşyüksek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</a:t>
            </a:r>
            <a:r>
              <a:rPr lang="tr-TR" sz="2000" dirty="0" err="1" smtClean="0"/>
              <a:t>Gümüşdüşük</a:t>
            </a:r>
            <a:r>
              <a:rPr lang="tr-TR" sz="2000" dirty="0" smtClean="0"/>
              <a:t>, </a:t>
            </a:r>
            <a:r>
              <a:rPr lang="tr-TR" sz="2000" dirty="0" err="1" smtClean="0"/>
              <a:t>Brentaçılış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Brentyüksek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Brentdüşük</a:t>
            </a:r>
            <a:r>
              <a:rPr lang="tr-TR" sz="2000" dirty="0" smtClean="0"/>
              <a:t>, </a:t>
            </a:r>
            <a:r>
              <a:rPr lang="tr-TR" sz="2000" dirty="0" err="1" smtClean="0"/>
              <a:t>Euroaçılış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Euroyüksek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Eurodüşük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</a:t>
            </a:r>
            <a:r>
              <a:rPr lang="tr-TR" sz="2000" dirty="0" err="1" smtClean="0"/>
              <a:t>GBPaçılış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GBPyüksek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GBPdüşük</a:t>
            </a:r>
            <a:r>
              <a:rPr lang="tr-TR" sz="2000" dirty="0" smtClean="0"/>
              <a:t>, </a:t>
            </a:r>
            <a:r>
              <a:rPr lang="tr-TR" sz="2000" dirty="0" err="1" smtClean="0"/>
              <a:t>BTCaçılış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BTCyüksek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BTCdüşük</a:t>
            </a:r>
            <a:endParaRPr lang="tr-TR" sz="2000" dirty="0" smtClean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000" b="1" dirty="0" smtClean="0"/>
          </a:p>
          <a:p>
            <a:pPr marL="0" indent="0">
              <a:buNone/>
            </a:pPr>
            <a:endParaRPr lang="tr-TR" sz="2000" b="1" dirty="0"/>
          </a:p>
          <a:p>
            <a:pPr marL="0" indent="0">
              <a:buNone/>
            </a:pPr>
            <a:r>
              <a:rPr lang="tr-TR" sz="2000" b="1" dirty="0" err="1" smtClean="0"/>
              <a:t>Lasso</a:t>
            </a:r>
            <a:r>
              <a:rPr lang="tr-TR" sz="2000" b="1" dirty="0" smtClean="0"/>
              <a:t> </a:t>
            </a:r>
          </a:p>
          <a:p>
            <a:pPr marL="0" indent="0">
              <a:buNone/>
            </a:pPr>
            <a:r>
              <a:rPr lang="tr-TR" sz="2000" dirty="0" err="1" smtClean="0"/>
              <a:t>Hiperparametre</a:t>
            </a:r>
            <a:r>
              <a:rPr lang="tr-TR" sz="2000" dirty="0" smtClean="0"/>
              <a:t>: </a:t>
            </a:r>
            <a:r>
              <a:rPr lang="tr-TR" sz="2000" dirty="0" err="1" smtClean="0"/>
              <a:t>alpha</a:t>
            </a:r>
            <a:r>
              <a:rPr lang="tr-TR" sz="2000" dirty="0" smtClean="0"/>
              <a:t> (-5, 15, 2000), 10 CV</a:t>
            </a:r>
          </a:p>
          <a:p>
            <a:pPr marL="0" indent="0">
              <a:buNone/>
            </a:pPr>
            <a:r>
              <a:rPr lang="tr-TR" sz="2000" dirty="0" smtClean="0"/>
              <a:t>R2: 0.50  MAE: 0.13 TL</a:t>
            </a:r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 smtClean="0"/>
          </a:p>
        </p:txBody>
      </p:sp>
      <p:sp>
        <p:nvSpPr>
          <p:cNvPr id="4" name="Metin kutusu 3"/>
          <p:cNvSpPr txBox="1"/>
          <p:nvPr/>
        </p:nvSpPr>
        <p:spPr>
          <a:xfrm>
            <a:off x="6158345" y="4571998"/>
            <a:ext cx="5195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 err="1"/>
              <a:t>Ridge</a:t>
            </a:r>
            <a:r>
              <a:rPr lang="tr-TR" sz="2000" dirty="0"/>
              <a:t> </a:t>
            </a:r>
            <a:endParaRPr lang="tr-TR" sz="2000" dirty="0" smtClean="0"/>
          </a:p>
          <a:p>
            <a:pPr>
              <a:lnSpc>
                <a:spcPct val="150000"/>
              </a:lnSpc>
            </a:pPr>
            <a:r>
              <a:rPr lang="tr-TR" sz="2000" dirty="0" err="1" smtClean="0"/>
              <a:t>Hiperparametre</a:t>
            </a:r>
            <a:r>
              <a:rPr lang="tr-TR" sz="2000" dirty="0" smtClean="0"/>
              <a:t>: </a:t>
            </a:r>
            <a:r>
              <a:rPr lang="tr-TR" sz="2000" dirty="0" err="1" smtClean="0"/>
              <a:t>alpha</a:t>
            </a:r>
            <a:r>
              <a:rPr lang="tr-TR" sz="2000" dirty="0" smtClean="0"/>
              <a:t> (0.01, 20, 2000), 10 CV</a:t>
            </a:r>
          </a:p>
          <a:p>
            <a:pPr>
              <a:lnSpc>
                <a:spcPct val="150000"/>
              </a:lnSpc>
            </a:pPr>
            <a:r>
              <a:rPr lang="tr-TR" sz="2000" dirty="0" smtClean="0"/>
              <a:t>R2</a:t>
            </a:r>
            <a:r>
              <a:rPr lang="tr-TR" sz="2000" dirty="0"/>
              <a:t>: 0.51  MAE: </a:t>
            </a:r>
            <a:r>
              <a:rPr lang="tr-TR" sz="2000" dirty="0" smtClean="0"/>
              <a:t>0.02 </a:t>
            </a:r>
            <a:r>
              <a:rPr lang="tr-TR" sz="2000" dirty="0"/>
              <a:t>TL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408" y="181927"/>
            <a:ext cx="2541828" cy="6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8873" y="526473"/>
            <a:ext cx="11139053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smtClean="0"/>
              <a:t>- </a:t>
            </a:r>
            <a:r>
              <a:rPr lang="tr-TR" sz="2400" dirty="0" err="1" smtClean="0"/>
              <a:t>Lasso</a:t>
            </a:r>
            <a:r>
              <a:rPr lang="tr-TR" sz="2400" dirty="0" smtClean="0"/>
              <a:t> sonucunda 0’a daraltılan değişkenler modelden çıkarıldı.</a:t>
            </a:r>
          </a:p>
          <a:p>
            <a:pPr>
              <a:buFontTx/>
              <a:buChar char="-"/>
            </a:pPr>
            <a:r>
              <a:rPr lang="tr-TR" sz="2400" dirty="0" err="1" smtClean="0"/>
              <a:t>ALBRKyenideg</a:t>
            </a:r>
            <a:r>
              <a:rPr lang="tr-TR" sz="2400" dirty="0" smtClean="0"/>
              <a:t> = </a:t>
            </a:r>
            <a:r>
              <a:rPr lang="tr-TR" sz="2400" dirty="0" err="1"/>
              <a:t>ALBRKyüksek</a:t>
            </a:r>
            <a:r>
              <a:rPr lang="tr-TR" sz="2400" dirty="0"/>
              <a:t> **1/2 + </a:t>
            </a:r>
            <a:r>
              <a:rPr lang="tr-TR" sz="2400" dirty="0" err="1"/>
              <a:t>ALBRKaçılış</a:t>
            </a:r>
            <a:r>
              <a:rPr lang="tr-TR" sz="2400" dirty="0"/>
              <a:t> ** 3 </a:t>
            </a:r>
            <a:endParaRPr lang="tr-TR" sz="2400" dirty="0" smtClean="0"/>
          </a:p>
          <a:p>
            <a:pPr>
              <a:buFontTx/>
              <a:buChar char="-"/>
            </a:pPr>
            <a:endParaRPr lang="tr-TR" sz="2000" dirty="0"/>
          </a:p>
          <a:p>
            <a:pPr marL="0" indent="0">
              <a:buNone/>
            </a:pPr>
            <a:r>
              <a:rPr lang="tr-TR" sz="2000" dirty="0" err="1"/>
              <a:t>ALBRKşimdi</a:t>
            </a:r>
            <a:r>
              <a:rPr lang="tr-TR" sz="2000" dirty="0"/>
              <a:t> = </a:t>
            </a:r>
            <a:r>
              <a:rPr lang="tr-TR" sz="2000" dirty="0" err="1"/>
              <a:t>log</a:t>
            </a:r>
            <a:r>
              <a:rPr lang="tr-TR" sz="2000" dirty="0"/>
              <a:t>(</a:t>
            </a:r>
            <a:r>
              <a:rPr lang="tr-TR" sz="2000" dirty="0" err="1"/>
              <a:t>ToplamVakaSayısı</a:t>
            </a:r>
            <a:r>
              <a:rPr lang="tr-TR" sz="2000" dirty="0"/>
              <a:t>), </a:t>
            </a:r>
            <a:r>
              <a:rPr lang="tr-TR" sz="2000" dirty="0" err="1"/>
              <a:t>ALBRKaçılış</a:t>
            </a:r>
            <a:r>
              <a:rPr lang="tr-TR" sz="2000" dirty="0"/>
              <a:t>, </a:t>
            </a:r>
            <a:r>
              <a:rPr lang="tr-TR" sz="2000" dirty="0" err="1" smtClean="0"/>
              <a:t>ALBRKyüksek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ALBRKdüşük</a:t>
            </a:r>
            <a:r>
              <a:rPr lang="tr-TR" sz="2000" dirty="0"/>
              <a:t>, </a:t>
            </a:r>
            <a:r>
              <a:rPr lang="tr-TR" sz="2000" dirty="0" err="1"/>
              <a:t>AKBNKaçılış</a:t>
            </a:r>
            <a:r>
              <a:rPr lang="tr-TR" sz="2000" dirty="0"/>
              <a:t>, </a:t>
            </a:r>
            <a:r>
              <a:rPr lang="tr-TR" sz="2000" dirty="0" err="1" smtClean="0"/>
              <a:t>GARANaçılış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</a:t>
            </a:r>
            <a:r>
              <a:rPr lang="tr-TR" sz="2000" dirty="0" err="1" smtClean="0"/>
              <a:t>GARANyüksek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GARANdüşük</a:t>
            </a:r>
            <a:r>
              <a:rPr lang="tr-TR" sz="2000" dirty="0"/>
              <a:t>, </a:t>
            </a:r>
            <a:r>
              <a:rPr lang="tr-TR" sz="2000" dirty="0" err="1"/>
              <a:t>YKBNKaçılış</a:t>
            </a:r>
            <a:r>
              <a:rPr lang="tr-TR" sz="2000" dirty="0"/>
              <a:t>, </a:t>
            </a:r>
            <a:r>
              <a:rPr lang="tr-TR" sz="2000" dirty="0" err="1" smtClean="0"/>
              <a:t>QNBFBaçılış</a:t>
            </a:r>
            <a:r>
              <a:rPr lang="tr-TR" sz="2000" dirty="0"/>
              <a:t>, </a:t>
            </a:r>
            <a:r>
              <a:rPr lang="tr-TR" sz="2000" dirty="0" err="1" smtClean="0"/>
              <a:t>QNBFByüksek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QNBFBdüşük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</a:t>
            </a:r>
            <a:r>
              <a:rPr lang="tr-TR" sz="2000" dirty="0" err="1" smtClean="0"/>
              <a:t>VAKBNaçılış</a:t>
            </a:r>
            <a:r>
              <a:rPr lang="tr-TR" sz="2000" dirty="0"/>
              <a:t>, </a:t>
            </a:r>
            <a:r>
              <a:rPr lang="tr-TR" sz="2000" dirty="0" err="1" smtClean="0"/>
              <a:t>VAKBNyüksek,log</a:t>
            </a:r>
            <a:r>
              <a:rPr lang="tr-TR" sz="2000" dirty="0" smtClean="0"/>
              <a:t>(</a:t>
            </a:r>
            <a:r>
              <a:rPr lang="tr-TR" sz="2000" dirty="0" err="1" smtClean="0"/>
              <a:t>Altınyüksek</a:t>
            </a:r>
            <a:r>
              <a:rPr lang="tr-TR" sz="2000" dirty="0" smtClean="0"/>
              <a:t>), </a:t>
            </a:r>
            <a:r>
              <a:rPr lang="tr-TR" sz="2000" dirty="0" err="1" smtClean="0"/>
              <a:t>Gümüşaçılış</a:t>
            </a:r>
            <a:r>
              <a:rPr lang="tr-TR" sz="2000" dirty="0"/>
              <a:t>, </a:t>
            </a:r>
            <a:r>
              <a:rPr lang="tr-TR" sz="2000" dirty="0" err="1"/>
              <a:t>Gümüşyüksek</a:t>
            </a:r>
            <a:r>
              <a:rPr lang="tr-TR" sz="2000" dirty="0"/>
              <a:t>, </a:t>
            </a:r>
            <a:r>
              <a:rPr lang="tr-TR" sz="2000" dirty="0" err="1" smtClean="0"/>
              <a:t>Gümüşdüşük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</a:t>
            </a:r>
            <a:r>
              <a:rPr lang="tr-TR" sz="2000" dirty="0" err="1" smtClean="0"/>
              <a:t>Brentaçılış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Brentyüksek</a:t>
            </a:r>
            <a:r>
              <a:rPr lang="tr-TR" sz="2000" dirty="0"/>
              <a:t>, </a:t>
            </a:r>
            <a:r>
              <a:rPr lang="tr-TR" sz="2000" dirty="0" err="1"/>
              <a:t>Brentdüşük</a:t>
            </a:r>
            <a:r>
              <a:rPr lang="tr-TR" sz="2000" dirty="0"/>
              <a:t>, </a:t>
            </a:r>
            <a:r>
              <a:rPr lang="tr-TR" sz="2000" dirty="0" err="1"/>
              <a:t>Euroaçılış</a:t>
            </a:r>
            <a:r>
              <a:rPr lang="tr-TR" sz="2000" dirty="0"/>
              <a:t>, </a:t>
            </a:r>
            <a:r>
              <a:rPr lang="tr-TR" sz="2000" dirty="0" err="1" smtClean="0"/>
              <a:t>GBPaçılış</a:t>
            </a:r>
            <a:r>
              <a:rPr lang="tr-TR" sz="2000" dirty="0"/>
              <a:t>, </a:t>
            </a:r>
            <a:r>
              <a:rPr lang="tr-TR" sz="2000" dirty="0" err="1" smtClean="0"/>
              <a:t>GBPyüksek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GBPdüşük</a:t>
            </a:r>
            <a:r>
              <a:rPr lang="tr-TR" sz="2000" dirty="0"/>
              <a:t>, </a:t>
            </a:r>
            <a:r>
              <a:rPr lang="tr-TR" sz="2000" dirty="0" err="1" smtClean="0"/>
              <a:t>BTCaçılış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</a:t>
            </a:r>
            <a:r>
              <a:rPr lang="tr-TR" sz="2000" dirty="0" err="1" smtClean="0"/>
              <a:t>BTCyüksek</a:t>
            </a:r>
            <a:r>
              <a:rPr lang="tr-TR" sz="2000" dirty="0"/>
              <a:t>, </a:t>
            </a:r>
            <a:r>
              <a:rPr lang="tr-TR" sz="2000" dirty="0" err="1" smtClean="0"/>
              <a:t>BTCdüşük</a:t>
            </a:r>
            <a:r>
              <a:rPr lang="tr-TR" sz="2000" dirty="0" smtClean="0"/>
              <a:t>, </a:t>
            </a:r>
            <a:r>
              <a:rPr lang="tr-TR" sz="2000" dirty="0" err="1" smtClean="0"/>
              <a:t>ALBRKyenideg</a:t>
            </a: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b="1" dirty="0" smtClean="0"/>
          </a:p>
          <a:p>
            <a:pPr marL="0" indent="0">
              <a:buNone/>
            </a:pPr>
            <a:r>
              <a:rPr lang="tr-TR" sz="2000" b="1" dirty="0" err="1" smtClean="0"/>
              <a:t>Lasso</a:t>
            </a:r>
            <a:r>
              <a:rPr lang="tr-TR" sz="2000" b="1" dirty="0" smtClean="0"/>
              <a:t> </a:t>
            </a:r>
          </a:p>
          <a:p>
            <a:pPr marL="0" indent="0">
              <a:buNone/>
            </a:pPr>
            <a:r>
              <a:rPr lang="tr-TR" sz="2000" dirty="0" smtClean="0"/>
              <a:t>R2</a:t>
            </a:r>
            <a:r>
              <a:rPr lang="tr-TR" sz="2000" dirty="0"/>
              <a:t>: </a:t>
            </a:r>
            <a:r>
              <a:rPr lang="tr-TR" sz="2000" dirty="0" smtClean="0"/>
              <a:t>0.64  </a:t>
            </a:r>
            <a:r>
              <a:rPr lang="tr-TR" sz="2000" dirty="0"/>
              <a:t>MAE: </a:t>
            </a:r>
            <a:r>
              <a:rPr lang="tr-TR" sz="2000" dirty="0" smtClean="0"/>
              <a:t>0.11 TL</a:t>
            </a:r>
            <a:endParaRPr lang="tr-TR" sz="2000" dirty="0"/>
          </a:p>
          <a:p>
            <a:pPr marL="0" indent="0">
              <a:buNone/>
            </a:pPr>
            <a:endParaRPr lang="tr-TR" sz="20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7162799" y="4696690"/>
            <a:ext cx="378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 smtClean="0"/>
              <a:t>Ridge</a:t>
            </a:r>
            <a:r>
              <a:rPr lang="tr-TR" sz="2000" b="1" dirty="0" smtClean="0"/>
              <a:t> </a:t>
            </a:r>
          </a:p>
          <a:p>
            <a:r>
              <a:rPr lang="tr-TR" sz="2000" dirty="0" smtClean="0"/>
              <a:t>R2: 0.65  MAE: 0.007 TL</a:t>
            </a:r>
            <a:endParaRPr lang="tr-TR" sz="20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172" y="214746"/>
            <a:ext cx="2541828" cy="6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06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 err="1" smtClean="0"/>
              <a:t>GARANşimdi</a:t>
            </a:r>
            <a:r>
              <a:rPr lang="tr-TR" sz="2000" dirty="0" smtClean="0"/>
              <a:t> </a:t>
            </a:r>
            <a:r>
              <a:rPr lang="tr-TR" sz="2000" dirty="0"/>
              <a:t>= </a:t>
            </a:r>
            <a:r>
              <a:rPr lang="tr-TR" sz="2000" dirty="0" err="1"/>
              <a:t>log</a:t>
            </a:r>
            <a:r>
              <a:rPr lang="tr-TR" sz="2000" dirty="0"/>
              <a:t>(</a:t>
            </a:r>
            <a:r>
              <a:rPr lang="tr-TR" sz="2000" dirty="0" err="1"/>
              <a:t>ToplamVakaSayısı</a:t>
            </a:r>
            <a:r>
              <a:rPr lang="tr-TR" sz="2000" dirty="0"/>
              <a:t>), </a:t>
            </a:r>
            <a:r>
              <a:rPr lang="tr-TR" sz="2000" dirty="0" err="1" smtClean="0"/>
              <a:t>GARANaçılış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GARANyüksek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GARANdüşük</a:t>
            </a:r>
            <a:r>
              <a:rPr lang="tr-TR" sz="2000" dirty="0" smtClean="0"/>
              <a:t>, </a:t>
            </a:r>
            <a:r>
              <a:rPr lang="tr-TR" sz="2000" dirty="0" err="1" smtClean="0"/>
              <a:t>ALBRKaçılış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</a:t>
            </a:r>
            <a:r>
              <a:rPr lang="tr-TR" sz="2000" dirty="0" err="1" smtClean="0"/>
              <a:t>ALBRKyüksek</a:t>
            </a:r>
            <a:r>
              <a:rPr lang="tr-TR" sz="2000" dirty="0"/>
              <a:t>, </a:t>
            </a:r>
            <a:r>
              <a:rPr lang="tr-TR" sz="2000" dirty="0" err="1"/>
              <a:t>ALBRKdüşük</a:t>
            </a:r>
            <a:r>
              <a:rPr lang="tr-TR" sz="2000" dirty="0"/>
              <a:t>,  </a:t>
            </a:r>
            <a:r>
              <a:rPr lang="tr-TR" sz="2000" dirty="0" err="1"/>
              <a:t>AKBNKaçılış</a:t>
            </a:r>
            <a:r>
              <a:rPr lang="tr-TR" sz="2000" dirty="0"/>
              <a:t>, </a:t>
            </a:r>
            <a:r>
              <a:rPr lang="tr-TR" sz="2000" dirty="0" err="1" smtClean="0"/>
              <a:t>AKBNKyüksek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AKBNKdüşük</a:t>
            </a:r>
            <a:r>
              <a:rPr lang="tr-TR" sz="2000" dirty="0" smtClean="0"/>
              <a:t>,, </a:t>
            </a:r>
            <a:r>
              <a:rPr lang="tr-TR" sz="2000" dirty="0" err="1" smtClean="0"/>
              <a:t>YKBNKaçılış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</a:t>
            </a:r>
            <a:r>
              <a:rPr lang="tr-TR" sz="2000" dirty="0" err="1" smtClean="0"/>
              <a:t>YKBNKyüksek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YKBNKdüşük</a:t>
            </a:r>
            <a:r>
              <a:rPr lang="tr-TR" sz="2000" dirty="0"/>
              <a:t>, </a:t>
            </a:r>
            <a:r>
              <a:rPr lang="tr-TR" sz="2000" dirty="0" err="1"/>
              <a:t>QNBFBaçılış</a:t>
            </a:r>
            <a:r>
              <a:rPr lang="tr-TR" sz="2000" dirty="0"/>
              <a:t>, </a:t>
            </a:r>
            <a:r>
              <a:rPr lang="tr-TR" sz="2000" dirty="0" err="1"/>
              <a:t>QNBFByüksek</a:t>
            </a:r>
            <a:r>
              <a:rPr lang="tr-TR" sz="2000" dirty="0"/>
              <a:t>, </a:t>
            </a:r>
            <a:r>
              <a:rPr lang="tr-TR" sz="2000" dirty="0" err="1"/>
              <a:t>QNBFBdüşük</a:t>
            </a:r>
            <a:r>
              <a:rPr lang="tr-TR" sz="2000" dirty="0"/>
              <a:t>, </a:t>
            </a:r>
            <a:r>
              <a:rPr lang="tr-TR" sz="2000" dirty="0" err="1" smtClean="0"/>
              <a:t>VAKBNaçılış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</a:t>
            </a:r>
            <a:r>
              <a:rPr lang="tr-TR" sz="2000" dirty="0" err="1" smtClean="0"/>
              <a:t>VAKBNyüksek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VAKBNdüşük</a:t>
            </a:r>
            <a:r>
              <a:rPr lang="tr-TR" sz="2000" dirty="0"/>
              <a:t>, </a:t>
            </a:r>
            <a:r>
              <a:rPr lang="tr-TR" sz="2000" dirty="0" err="1"/>
              <a:t>log</a:t>
            </a:r>
            <a:r>
              <a:rPr lang="tr-TR" sz="2000" dirty="0"/>
              <a:t>(</a:t>
            </a:r>
            <a:r>
              <a:rPr lang="tr-TR" sz="2000" dirty="0" err="1"/>
              <a:t>Altınaçılış</a:t>
            </a:r>
            <a:r>
              <a:rPr lang="tr-TR" sz="2000" dirty="0"/>
              <a:t>), </a:t>
            </a:r>
            <a:r>
              <a:rPr lang="tr-TR" sz="2000" dirty="0" err="1"/>
              <a:t>log</a:t>
            </a:r>
            <a:r>
              <a:rPr lang="tr-TR" sz="2000" dirty="0"/>
              <a:t>(</a:t>
            </a:r>
            <a:r>
              <a:rPr lang="tr-TR" sz="2000" dirty="0" err="1"/>
              <a:t>Altınyüksek</a:t>
            </a:r>
            <a:r>
              <a:rPr lang="tr-TR" sz="2000" dirty="0"/>
              <a:t>), </a:t>
            </a:r>
            <a:r>
              <a:rPr lang="tr-TR" sz="2000" dirty="0" err="1"/>
              <a:t>log</a:t>
            </a:r>
            <a:r>
              <a:rPr lang="tr-TR" sz="2000" dirty="0"/>
              <a:t>(</a:t>
            </a:r>
            <a:r>
              <a:rPr lang="tr-TR" sz="2000" dirty="0" err="1"/>
              <a:t>Altındüşük</a:t>
            </a:r>
            <a:r>
              <a:rPr lang="tr-TR" sz="2000" dirty="0" smtClean="0"/>
              <a:t>),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</a:t>
            </a:r>
            <a:r>
              <a:rPr lang="tr-TR" sz="2000" dirty="0" err="1" smtClean="0"/>
              <a:t>Gümüşaçılış</a:t>
            </a:r>
            <a:r>
              <a:rPr lang="tr-TR" sz="2000" dirty="0"/>
              <a:t>, </a:t>
            </a:r>
            <a:r>
              <a:rPr lang="tr-TR" sz="2000" dirty="0" err="1" smtClean="0"/>
              <a:t>Gümüşyüksek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Gümüşdüşük</a:t>
            </a:r>
            <a:r>
              <a:rPr lang="tr-TR" sz="2000" dirty="0"/>
              <a:t>, </a:t>
            </a:r>
            <a:r>
              <a:rPr lang="tr-TR" sz="2000" dirty="0" err="1"/>
              <a:t>Brentaçılış</a:t>
            </a:r>
            <a:r>
              <a:rPr lang="tr-TR" sz="2000" dirty="0"/>
              <a:t>, </a:t>
            </a:r>
            <a:r>
              <a:rPr lang="tr-TR" sz="2000" dirty="0" err="1"/>
              <a:t>Brentyüksek</a:t>
            </a:r>
            <a:r>
              <a:rPr lang="tr-TR" sz="2000" dirty="0"/>
              <a:t>, </a:t>
            </a:r>
            <a:r>
              <a:rPr lang="tr-TR" sz="2000" dirty="0" err="1" smtClean="0"/>
              <a:t>Brentdüşük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</a:t>
            </a:r>
            <a:r>
              <a:rPr lang="tr-TR" sz="2000" dirty="0" err="1" smtClean="0"/>
              <a:t>Euroaçılış</a:t>
            </a:r>
            <a:r>
              <a:rPr lang="tr-TR" sz="2000" dirty="0"/>
              <a:t>, </a:t>
            </a:r>
            <a:r>
              <a:rPr lang="tr-TR" sz="2000" dirty="0" err="1"/>
              <a:t>Euroyüksek</a:t>
            </a:r>
            <a:r>
              <a:rPr lang="tr-TR" sz="2000" dirty="0"/>
              <a:t>, </a:t>
            </a:r>
            <a:r>
              <a:rPr lang="tr-TR" sz="2000" dirty="0" err="1" smtClean="0"/>
              <a:t>Eurodüşük</a:t>
            </a:r>
            <a:r>
              <a:rPr lang="tr-TR" sz="2000" dirty="0" smtClean="0"/>
              <a:t>, </a:t>
            </a:r>
            <a:r>
              <a:rPr lang="tr-TR" sz="2000" dirty="0" err="1" smtClean="0"/>
              <a:t>GBPaçılış</a:t>
            </a:r>
            <a:r>
              <a:rPr lang="tr-TR" sz="2000" dirty="0"/>
              <a:t>, </a:t>
            </a:r>
            <a:r>
              <a:rPr lang="tr-TR" sz="2000" dirty="0" err="1"/>
              <a:t>GBPyüksek</a:t>
            </a:r>
            <a:r>
              <a:rPr lang="tr-TR" sz="2000" dirty="0"/>
              <a:t>, </a:t>
            </a:r>
            <a:r>
              <a:rPr lang="tr-TR" sz="2000" dirty="0" err="1"/>
              <a:t>GBPdüşük</a:t>
            </a:r>
            <a:r>
              <a:rPr lang="tr-TR" sz="2000" dirty="0"/>
              <a:t>, </a:t>
            </a:r>
            <a:r>
              <a:rPr lang="tr-TR" sz="2000" dirty="0" err="1" smtClean="0"/>
              <a:t>BTCaçılış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</a:t>
            </a:r>
            <a:r>
              <a:rPr lang="tr-TR" sz="2000" dirty="0" err="1" smtClean="0"/>
              <a:t>BTCyüksek</a:t>
            </a:r>
            <a:r>
              <a:rPr lang="tr-TR" sz="2000" dirty="0"/>
              <a:t>, </a:t>
            </a:r>
            <a:r>
              <a:rPr lang="tr-TR" sz="2000" dirty="0" err="1"/>
              <a:t>BTCdüşük</a:t>
            </a:r>
            <a:endParaRPr lang="tr-TR" sz="2000" dirty="0"/>
          </a:p>
          <a:p>
            <a:pPr marL="0" indent="0">
              <a:buNone/>
            </a:pPr>
            <a:endParaRPr lang="tr-TR" sz="2000" dirty="0"/>
          </a:p>
        </p:txBody>
      </p:sp>
      <p:sp>
        <p:nvSpPr>
          <p:cNvPr id="4" name="Dikdörtgen 3"/>
          <p:cNvSpPr/>
          <p:nvPr/>
        </p:nvSpPr>
        <p:spPr>
          <a:xfrm>
            <a:off x="838200" y="4629880"/>
            <a:ext cx="446809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 err="1"/>
              <a:t>Lasso</a:t>
            </a:r>
            <a:r>
              <a:rPr lang="tr-TR" b="1" dirty="0"/>
              <a:t> 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Hiperparametre</a:t>
            </a:r>
            <a:r>
              <a:rPr lang="tr-TR" dirty="0"/>
              <a:t>: </a:t>
            </a:r>
            <a:r>
              <a:rPr lang="tr-TR" dirty="0" err="1"/>
              <a:t>alpha</a:t>
            </a:r>
            <a:r>
              <a:rPr lang="tr-TR" dirty="0"/>
              <a:t> (-5, </a:t>
            </a:r>
            <a:r>
              <a:rPr lang="tr-TR" dirty="0" smtClean="0"/>
              <a:t>20, </a:t>
            </a:r>
            <a:r>
              <a:rPr lang="tr-TR" dirty="0"/>
              <a:t>2000), 10 CV</a:t>
            </a:r>
          </a:p>
          <a:p>
            <a:pPr>
              <a:lnSpc>
                <a:spcPct val="150000"/>
              </a:lnSpc>
            </a:pPr>
            <a:r>
              <a:rPr lang="tr-TR" dirty="0"/>
              <a:t>R2: </a:t>
            </a:r>
            <a:r>
              <a:rPr lang="tr-TR" dirty="0" smtClean="0"/>
              <a:t>0.57  </a:t>
            </a:r>
            <a:r>
              <a:rPr lang="tr-TR" dirty="0"/>
              <a:t>MAE: </a:t>
            </a:r>
            <a:r>
              <a:rPr lang="tr-TR" dirty="0" smtClean="0"/>
              <a:t>0.18 </a:t>
            </a:r>
            <a:r>
              <a:rPr lang="tr-TR" dirty="0"/>
              <a:t>TL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6158345" y="4502726"/>
            <a:ext cx="5195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 err="1"/>
              <a:t>Ridge</a:t>
            </a:r>
            <a:r>
              <a:rPr lang="tr-TR" sz="2000" dirty="0"/>
              <a:t> </a:t>
            </a:r>
            <a:endParaRPr lang="tr-TR" sz="2000" dirty="0" smtClean="0"/>
          </a:p>
          <a:p>
            <a:pPr>
              <a:lnSpc>
                <a:spcPct val="150000"/>
              </a:lnSpc>
            </a:pPr>
            <a:r>
              <a:rPr lang="tr-TR" sz="2000" dirty="0" err="1" smtClean="0"/>
              <a:t>Hiperparametre</a:t>
            </a:r>
            <a:r>
              <a:rPr lang="tr-TR" sz="2000" dirty="0" smtClean="0"/>
              <a:t>: </a:t>
            </a:r>
            <a:r>
              <a:rPr lang="tr-TR" sz="2000" dirty="0" err="1" smtClean="0"/>
              <a:t>alpha</a:t>
            </a:r>
            <a:r>
              <a:rPr lang="tr-TR" sz="2000" dirty="0" smtClean="0"/>
              <a:t> (-5, 100, 2000), 10 CV</a:t>
            </a:r>
          </a:p>
          <a:p>
            <a:pPr>
              <a:lnSpc>
                <a:spcPct val="150000"/>
              </a:lnSpc>
            </a:pPr>
            <a:r>
              <a:rPr lang="tr-TR" sz="2000" dirty="0" smtClean="0"/>
              <a:t>R2</a:t>
            </a:r>
            <a:r>
              <a:rPr lang="tr-TR" sz="2000" dirty="0"/>
              <a:t>: </a:t>
            </a:r>
            <a:r>
              <a:rPr lang="tr-TR" sz="2000" dirty="0" smtClean="0"/>
              <a:t>0.58  </a:t>
            </a:r>
            <a:r>
              <a:rPr lang="tr-TR" sz="2000" dirty="0"/>
              <a:t>MAE: </a:t>
            </a:r>
            <a:r>
              <a:rPr lang="tr-TR" sz="2000" dirty="0" smtClean="0"/>
              <a:t>0.17 </a:t>
            </a:r>
            <a:r>
              <a:rPr lang="tr-TR" sz="2000" dirty="0"/>
              <a:t>TL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35" y="0"/>
            <a:ext cx="2584820" cy="9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26473" y="969818"/>
            <a:ext cx="11236036" cy="5680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 smtClean="0"/>
              <a:t>- </a:t>
            </a:r>
            <a:r>
              <a:rPr lang="tr-TR" sz="2000" dirty="0" err="1" smtClean="0"/>
              <a:t>Lasso</a:t>
            </a:r>
            <a:r>
              <a:rPr lang="tr-TR" sz="2000" dirty="0" smtClean="0"/>
              <a:t> sonucunda 0’a daraltılan değişkenler modelden çıkarıldı.</a:t>
            </a:r>
          </a:p>
          <a:p>
            <a:pPr>
              <a:buFontTx/>
              <a:buChar char="-"/>
            </a:pPr>
            <a:r>
              <a:rPr lang="tr-TR" sz="2000" dirty="0" smtClean="0"/>
              <a:t>Garantiyenideg1 = </a:t>
            </a:r>
            <a:r>
              <a:rPr lang="tr-TR" sz="2000" smtClean="0"/>
              <a:t>GARANyüksek</a:t>
            </a:r>
            <a:r>
              <a:rPr lang="tr-TR" sz="2000" dirty="0" smtClean="0"/>
              <a:t> **2 + </a:t>
            </a:r>
            <a:r>
              <a:rPr lang="tr-TR" sz="2000" dirty="0" err="1" smtClean="0"/>
              <a:t>GARANdüşük</a:t>
            </a:r>
            <a:r>
              <a:rPr lang="tr-TR" sz="2000" dirty="0" smtClean="0"/>
              <a:t> ** 1/2</a:t>
            </a:r>
          </a:p>
          <a:p>
            <a:pPr>
              <a:buFontTx/>
              <a:buChar char="-"/>
            </a:pPr>
            <a:r>
              <a:rPr lang="tr-TR" sz="2000" dirty="0" smtClean="0"/>
              <a:t>Garantiyenideg2 = </a:t>
            </a:r>
            <a:r>
              <a:rPr lang="tr-TR" sz="2000" dirty="0" err="1" smtClean="0"/>
              <a:t>ALBRKyüksek</a:t>
            </a:r>
            <a:r>
              <a:rPr lang="tr-TR" sz="2000" dirty="0" smtClean="0"/>
              <a:t> **3 + </a:t>
            </a:r>
            <a:r>
              <a:rPr lang="tr-TR" sz="2000" dirty="0" err="1" smtClean="0"/>
              <a:t>GARANyüksek</a:t>
            </a:r>
            <a:r>
              <a:rPr lang="tr-TR" sz="2000" dirty="0" smtClean="0"/>
              <a:t> ** 2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 err="1" smtClean="0"/>
              <a:t>ALBRKşimdi</a:t>
            </a:r>
            <a:r>
              <a:rPr lang="tr-TR" sz="2000" dirty="0" smtClean="0"/>
              <a:t> </a:t>
            </a:r>
            <a:r>
              <a:rPr lang="tr-TR" sz="2000" dirty="0"/>
              <a:t>= </a:t>
            </a:r>
            <a:r>
              <a:rPr lang="tr-TR" sz="2000" dirty="0" err="1"/>
              <a:t>log</a:t>
            </a:r>
            <a:r>
              <a:rPr lang="tr-TR" sz="2000" dirty="0"/>
              <a:t>(</a:t>
            </a:r>
            <a:r>
              <a:rPr lang="tr-TR" sz="2000" dirty="0" err="1"/>
              <a:t>ToplamVakaSayısı</a:t>
            </a:r>
            <a:r>
              <a:rPr lang="tr-TR" sz="2000" dirty="0"/>
              <a:t>), </a:t>
            </a:r>
            <a:r>
              <a:rPr lang="tr-TR" sz="2000" dirty="0" err="1" smtClean="0"/>
              <a:t>GARANaçılış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GARANyüksek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GARANdüşük</a:t>
            </a:r>
            <a:r>
              <a:rPr lang="tr-TR" sz="2000" dirty="0" smtClean="0"/>
              <a:t>, </a:t>
            </a:r>
            <a:r>
              <a:rPr lang="tr-TR" sz="2000" dirty="0" err="1" smtClean="0"/>
              <a:t>ALBRKaçılış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ALBRKyüksek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</a:t>
            </a:r>
            <a:r>
              <a:rPr lang="tr-TR" sz="2000" dirty="0" err="1" smtClean="0"/>
              <a:t>ALBRKdüşük</a:t>
            </a:r>
            <a:r>
              <a:rPr lang="tr-TR" sz="2000" dirty="0"/>
              <a:t>,  </a:t>
            </a:r>
            <a:r>
              <a:rPr lang="tr-TR" sz="2000" dirty="0" err="1"/>
              <a:t>AKBNKaçılış</a:t>
            </a:r>
            <a:r>
              <a:rPr lang="tr-TR" sz="2000" dirty="0"/>
              <a:t>, </a:t>
            </a:r>
            <a:r>
              <a:rPr lang="tr-TR" sz="2000" dirty="0" err="1" smtClean="0"/>
              <a:t>AKBNKdüşük</a:t>
            </a:r>
            <a:r>
              <a:rPr lang="tr-TR" sz="2000" dirty="0" smtClean="0"/>
              <a:t>,, </a:t>
            </a:r>
            <a:r>
              <a:rPr lang="tr-TR" sz="2000" dirty="0" err="1" smtClean="0"/>
              <a:t>YKBNKaçılış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QNBFBaçılış</a:t>
            </a:r>
            <a:r>
              <a:rPr lang="tr-TR" sz="2000" dirty="0"/>
              <a:t>, </a:t>
            </a:r>
            <a:r>
              <a:rPr lang="tr-TR" sz="2000" dirty="0" err="1" smtClean="0"/>
              <a:t>QNBFByüksek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</a:t>
            </a:r>
            <a:r>
              <a:rPr lang="tr-TR" sz="2000" dirty="0" err="1" smtClean="0"/>
              <a:t>VAKBNaçılış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log</a:t>
            </a:r>
            <a:r>
              <a:rPr lang="tr-TR" sz="2000" dirty="0" smtClean="0"/>
              <a:t>(</a:t>
            </a:r>
            <a:r>
              <a:rPr lang="tr-TR" sz="2000" dirty="0" err="1" smtClean="0"/>
              <a:t>Altınaçılış</a:t>
            </a:r>
            <a:r>
              <a:rPr lang="tr-TR" sz="2000" dirty="0"/>
              <a:t>), </a:t>
            </a:r>
            <a:r>
              <a:rPr lang="tr-TR" sz="2000" dirty="0" err="1"/>
              <a:t>log</a:t>
            </a:r>
            <a:r>
              <a:rPr lang="tr-TR" sz="2000" dirty="0"/>
              <a:t>(</a:t>
            </a:r>
            <a:r>
              <a:rPr lang="tr-TR" sz="2000" dirty="0" err="1"/>
              <a:t>Altınyüksek</a:t>
            </a:r>
            <a:r>
              <a:rPr lang="tr-TR" sz="2000" dirty="0" smtClean="0"/>
              <a:t>), </a:t>
            </a:r>
            <a:r>
              <a:rPr lang="tr-TR" sz="2000" dirty="0" err="1" smtClean="0"/>
              <a:t>log</a:t>
            </a:r>
            <a:r>
              <a:rPr lang="tr-TR" sz="2000" dirty="0" smtClean="0"/>
              <a:t>(</a:t>
            </a:r>
            <a:r>
              <a:rPr lang="tr-TR" sz="2000" dirty="0" err="1" smtClean="0"/>
              <a:t>Altındüşük</a:t>
            </a:r>
            <a:r>
              <a:rPr lang="tr-TR" sz="2000" dirty="0" smtClean="0"/>
              <a:t>), </a:t>
            </a:r>
            <a:r>
              <a:rPr lang="tr-TR" sz="2000" dirty="0" err="1" smtClean="0"/>
              <a:t>Gümüşaçılış</a:t>
            </a:r>
            <a:r>
              <a:rPr lang="tr-TR" sz="2000" dirty="0"/>
              <a:t>, </a:t>
            </a:r>
            <a:r>
              <a:rPr lang="tr-TR" sz="2000" dirty="0" err="1" smtClean="0"/>
              <a:t>Gümüşyüksek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</a:t>
            </a:r>
            <a:r>
              <a:rPr lang="tr-TR" sz="2000" dirty="0" err="1" smtClean="0"/>
              <a:t>Gümüşdüşük</a:t>
            </a:r>
            <a:r>
              <a:rPr lang="tr-TR" sz="2000" dirty="0"/>
              <a:t>, </a:t>
            </a:r>
            <a:r>
              <a:rPr lang="tr-TR" sz="2000" dirty="0" err="1" smtClean="0"/>
              <a:t>Brentdüşük</a:t>
            </a:r>
            <a:r>
              <a:rPr lang="tr-TR" sz="2000" dirty="0" smtClean="0"/>
              <a:t>, </a:t>
            </a:r>
            <a:r>
              <a:rPr lang="tr-TR" sz="2000" dirty="0" err="1" smtClean="0"/>
              <a:t>Euroaçılış</a:t>
            </a:r>
            <a:r>
              <a:rPr lang="tr-TR" sz="2000" dirty="0"/>
              <a:t>, </a:t>
            </a:r>
            <a:r>
              <a:rPr lang="tr-TR" sz="2000" dirty="0" err="1"/>
              <a:t>Euroyüksek</a:t>
            </a:r>
            <a:r>
              <a:rPr lang="tr-TR" sz="2000" dirty="0"/>
              <a:t>, </a:t>
            </a:r>
            <a:r>
              <a:rPr lang="tr-TR" sz="2000" dirty="0" err="1" smtClean="0"/>
              <a:t>Eurodüşük</a:t>
            </a:r>
            <a:r>
              <a:rPr lang="tr-TR" sz="2000" dirty="0" smtClean="0"/>
              <a:t>, </a:t>
            </a:r>
            <a:r>
              <a:rPr lang="tr-TR" sz="2000" dirty="0" err="1" smtClean="0"/>
              <a:t>GBPaçılış</a:t>
            </a:r>
            <a:r>
              <a:rPr lang="tr-TR" sz="2000" dirty="0"/>
              <a:t>, </a:t>
            </a:r>
            <a:r>
              <a:rPr lang="tr-TR" sz="2000" dirty="0" err="1" smtClean="0"/>
              <a:t>GBPyüksek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</a:t>
            </a:r>
            <a:r>
              <a:rPr lang="tr-TR" sz="2000" dirty="0" err="1" smtClean="0"/>
              <a:t>GBPdüşük</a:t>
            </a:r>
            <a:r>
              <a:rPr lang="tr-TR" sz="2000" dirty="0"/>
              <a:t>, </a:t>
            </a:r>
            <a:r>
              <a:rPr lang="tr-TR" sz="2000" dirty="0" err="1" smtClean="0"/>
              <a:t>BTCaçılış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BTCyüksek</a:t>
            </a:r>
            <a:r>
              <a:rPr lang="tr-TR" sz="2000" dirty="0"/>
              <a:t>, </a:t>
            </a:r>
            <a:r>
              <a:rPr lang="tr-TR" sz="2000" dirty="0" err="1"/>
              <a:t>BTCdüşük</a:t>
            </a:r>
            <a:endParaRPr lang="tr-TR" sz="2000" dirty="0"/>
          </a:p>
          <a:p>
            <a:pPr marL="0" indent="0">
              <a:buNone/>
            </a:pPr>
            <a:endParaRPr lang="tr-TR" sz="2000" dirty="0"/>
          </a:p>
        </p:txBody>
      </p:sp>
      <p:sp>
        <p:nvSpPr>
          <p:cNvPr id="4" name="Dikdörtgen 3"/>
          <p:cNvSpPr/>
          <p:nvPr/>
        </p:nvSpPr>
        <p:spPr>
          <a:xfrm>
            <a:off x="838200" y="4920825"/>
            <a:ext cx="44680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 err="1"/>
              <a:t>Lasso</a:t>
            </a:r>
            <a:r>
              <a:rPr lang="tr-TR" b="1" dirty="0"/>
              <a:t> 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R2</a:t>
            </a:r>
            <a:r>
              <a:rPr lang="tr-TR" dirty="0"/>
              <a:t>: </a:t>
            </a:r>
            <a:r>
              <a:rPr lang="tr-TR" dirty="0" smtClean="0"/>
              <a:t>0.64  </a:t>
            </a:r>
            <a:r>
              <a:rPr lang="tr-TR" dirty="0"/>
              <a:t>MAE: </a:t>
            </a:r>
            <a:r>
              <a:rPr lang="tr-TR" dirty="0" smtClean="0"/>
              <a:t>0.13 </a:t>
            </a:r>
            <a:r>
              <a:rPr lang="tr-TR" dirty="0"/>
              <a:t>TL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6158345" y="4851575"/>
            <a:ext cx="5195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 err="1"/>
              <a:t>Ridge</a:t>
            </a:r>
            <a:r>
              <a:rPr lang="tr-TR" sz="2000" dirty="0"/>
              <a:t> </a:t>
            </a:r>
            <a:endParaRPr lang="tr-TR" sz="2000" dirty="0" smtClean="0"/>
          </a:p>
          <a:p>
            <a:pPr>
              <a:lnSpc>
                <a:spcPct val="150000"/>
              </a:lnSpc>
            </a:pPr>
            <a:r>
              <a:rPr lang="tr-TR" sz="2000" dirty="0" smtClean="0"/>
              <a:t>R2</a:t>
            </a:r>
            <a:r>
              <a:rPr lang="tr-TR" sz="2000" dirty="0"/>
              <a:t>: </a:t>
            </a:r>
            <a:r>
              <a:rPr lang="tr-TR" sz="2000" dirty="0" smtClean="0"/>
              <a:t>0.65  </a:t>
            </a:r>
            <a:r>
              <a:rPr lang="tr-TR" sz="2000" dirty="0"/>
              <a:t>MAE: </a:t>
            </a:r>
            <a:r>
              <a:rPr lang="tr-TR" sz="2000" dirty="0" smtClean="0"/>
              <a:t>0.13 </a:t>
            </a:r>
            <a:r>
              <a:rPr lang="tr-TR" sz="2000" dirty="0"/>
              <a:t>TL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16" y="63853"/>
            <a:ext cx="2584820" cy="9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55" y="1108364"/>
            <a:ext cx="11236036" cy="506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 err="1" smtClean="0"/>
              <a:t>QNBFBşimdi</a:t>
            </a:r>
            <a:r>
              <a:rPr lang="tr-TR" sz="2000" dirty="0" smtClean="0"/>
              <a:t> </a:t>
            </a:r>
            <a:r>
              <a:rPr lang="tr-TR" sz="2000" dirty="0"/>
              <a:t>= </a:t>
            </a:r>
            <a:r>
              <a:rPr lang="tr-TR" sz="2000" dirty="0" err="1"/>
              <a:t>log</a:t>
            </a:r>
            <a:r>
              <a:rPr lang="tr-TR" sz="2000" dirty="0"/>
              <a:t>(</a:t>
            </a:r>
            <a:r>
              <a:rPr lang="tr-TR" sz="2000" dirty="0" err="1"/>
              <a:t>ToplamVakaSayısı</a:t>
            </a:r>
            <a:r>
              <a:rPr lang="tr-TR" sz="2000" dirty="0"/>
              <a:t>), </a:t>
            </a:r>
            <a:r>
              <a:rPr lang="tr-TR" sz="2000" dirty="0" err="1" smtClean="0"/>
              <a:t>QNBFBaçılış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QNBFByüksek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QNBFBdüşük</a:t>
            </a:r>
            <a:r>
              <a:rPr lang="tr-TR" sz="2000" dirty="0" smtClean="0"/>
              <a:t>, </a:t>
            </a:r>
            <a:r>
              <a:rPr lang="tr-TR" sz="2000" dirty="0" err="1" smtClean="0"/>
              <a:t>GARANaçılış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 </a:t>
            </a:r>
            <a:r>
              <a:rPr lang="tr-TR" sz="2000" dirty="0" err="1" smtClean="0"/>
              <a:t>GARANyüksek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GARANdüşük</a:t>
            </a:r>
            <a:r>
              <a:rPr lang="tr-TR" sz="2000" dirty="0" smtClean="0"/>
              <a:t>, </a:t>
            </a:r>
            <a:r>
              <a:rPr lang="tr-TR" sz="2000" dirty="0" err="1" smtClean="0"/>
              <a:t>ALBRKaçılış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ALBRKyüksek</a:t>
            </a:r>
            <a:r>
              <a:rPr lang="tr-TR" sz="2000" dirty="0"/>
              <a:t>, </a:t>
            </a:r>
            <a:r>
              <a:rPr lang="tr-TR" sz="2000" dirty="0" err="1"/>
              <a:t>ALBRKdüşük</a:t>
            </a:r>
            <a:r>
              <a:rPr lang="tr-TR" sz="2000" dirty="0"/>
              <a:t>,  </a:t>
            </a:r>
            <a:r>
              <a:rPr lang="tr-TR" sz="2000" dirty="0" err="1" smtClean="0"/>
              <a:t>AKBNKaçılış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 </a:t>
            </a:r>
            <a:r>
              <a:rPr lang="tr-TR" sz="2000" dirty="0" err="1" smtClean="0"/>
              <a:t>AKBNKyüksek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AKBNKdüşük</a:t>
            </a:r>
            <a:r>
              <a:rPr lang="tr-TR" sz="2000" dirty="0" smtClean="0"/>
              <a:t>,, </a:t>
            </a:r>
            <a:r>
              <a:rPr lang="tr-TR" sz="2000" dirty="0" err="1" smtClean="0"/>
              <a:t>YKBNKaçılış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YKBNKyüksek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YKBNKdüşük</a:t>
            </a:r>
            <a:r>
              <a:rPr lang="tr-TR" sz="2000" dirty="0"/>
              <a:t>, </a:t>
            </a:r>
            <a:r>
              <a:rPr lang="tr-TR" sz="2000" dirty="0" err="1" smtClean="0"/>
              <a:t>QNBFBaçılış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 </a:t>
            </a:r>
            <a:r>
              <a:rPr lang="tr-TR" sz="2000" dirty="0" err="1" smtClean="0"/>
              <a:t>QNBFByüksek</a:t>
            </a:r>
            <a:r>
              <a:rPr lang="tr-TR" sz="2000" dirty="0"/>
              <a:t>, </a:t>
            </a:r>
            <a:r>
              <a:rPr lang="tr-TR" sz="2000" dirty="0" err="1"/>
              <a:t>QNBFBdüşük</a:t>
            </a:r>
            <a:r>
              <a:rPr lang="tr-TR" sz="2000" dirty="0"/>
              <a:t>, </a:t>
            </a:r>
            <a:r>
              <a:rPr lang="tr-TR" sz="2000" dirty="0" err="1" smtClean="0"/>
              <a:t>VAKBNaçılış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VAKBNyüksek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VAKBNdüşük</a:t>
            </a:r>
            <a:r>
              <a:rPr lang="tr-TR" sz="2000" dirty="0" smtClean="0"/>
              <a:t>, </a:t>
            </a:r>
            <a:r>
              <a:rPr lang="tr-TR" sz="2000" dirty="0" err="1" smtClean="0"/>
              <a:t>log</a:t>
            </a:r>
            <a:r>
              <a:rPr lang="tr-TR" sz="2000" dirty="0" smtClean="0"/>
              <a:t>(</a:t>
            </a:r>
            <a:r>
              <a:rPr lang="tr-TR" sz="2000" dirty="0" err="1" smtClean="0"/>
              <a:t>Altınaçılış</a:t>
            </a:r>
            <a:r>
              <a:rPr lang="tr-TR" sz="2000" dirty="0" smtClean="0"/>
              <a:t>),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 </a:t>
            </a:r>
            <a:r>
              <a:rPr lang="tr-TR" sz="2000" dirty="0" err="1" smtClean="0"/>
              <a:t>log</a:t>
            </a:r>
            <a:r>
              <a:rPr lang="tr-TR" sz="2000" dirty="0" smtClean="0"/>
              <a:t>(</a:t>
            </a:r>
            <a:r>
              <a:rPr lang="tr-TR" sz="2000" dirty="0" err="1" smtClean="0"/>
              <a:t>Altınyüksek</a:t>
            </a:r>
            <a:r>
              <a:rPr lang="tr-TR" sz="2000" dirty="0"/>
              <a:t>), </a:t>
            </a:r>
            <a:r>
              <a:rPr lang="tr-TR" sz="2000" dirty="0" err="1"/>
              <a:t>log</a:t>
            </a:r>
            <a:r>
              <a:rPr lang="tr-TR" sz="2000" dirty="0"/>
              <a:t>(</a:t>
            </a:r>
            <a:r>
              <a:rPr lang="tr-TR" sz="2000" dirty="0" err="1"/>
              <a:t>Altındüşük</a:t>
            </a:r>
            <a:r>
              <a:rPr lang="tr-TR" sz="2000" dirty="0" smtClean="0"/>
              <a:t>), </a:t>
            </a:r>
            <a:r>
              <a:rPr lang="tr-TR" sz="2000" dirty="0" err="1" smtClean="0"/>
              <a:t>Gümüşaçılış</a:t>
            </a:r>
            <a:r>
              <a:rPr lang="tr-TR" sz="2000" dirty="0"/>
              <a:t>, </a:t>
            </a:r>
            <a:r>
              <a:rPr lang="tr-TR" sz="2000" dirty="0" err="1" smtClean="0"/>
              <a:t>Gümüşyüksek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Gümüşdüşük</a:t>
            </a:r>
            <a:r>
              <a:rPr lang="tr-TR" sz="2000" dirty="0"/>
              <a:t>, </a:t>
            </a:r>
            <a:r>
              <a:rPr lang="tr-TR" sz="2000" dirty="0" err="1" smtClean="0"/>
              <a:t>Brentaçılış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 </a:t>
            </a:r>
            <a:r>
              <a:rPr lang="tr-TR" sz="2000" dirty="0" err="1" smtClean="0"/>
              <a:t>Brentyüksek</a:t>
            </a:r>
            <a:r>
              <a:rPr lang="tr-TR" sz="2000" dirty="0"/>
              <a:t>, </a:t>
            </a:r>
            <a:r>
              <a:rPr lang="tr-TR" sz="2000" dirty="0" err="1" smtClean="0"/>
              <a:t>Brentdüşük</a:t>
            </a:r>
            <a:r>
              <a:rPr lang="tr-TR" sz="2000" dirty="0" smtClean="0"/>
              <a:t>, </a:t>
            </a:r>
            <a:r>
              <a:rPr lang="tr-TR" sz="2000" dirty="0" err="1" smtClean="0"/>
              <a:t>Euroaçılış</a:t>
            </a:r>
            <a:r>
              <a:rPr lang="tr-TR" sz="2000" dirty="0"/>
              <a:t>, </a:t>
            </a:r>
            <a:r>
              <a:rPr lang="tr-TR" sz="2000" dirty="0" err="1" smtClean="0"/>
              <a:t>Euroyüksek</a:t>
            </a:r>
            <a:r>
              <a:rPr lang="tr-TR" sz="2000" dirty="0" smtClean="0"/>
              <a:t>, </a:t>
            </a:r>
            <a:r>
              <a:rPr lang="tr-TR" sz="2000" dirty="0" err="1" smtClean="0"/>
              <a:t>Eurodüşük</a:t>
            </a:r>
            <a:r>
              <a:rPr lang="tr-TR" sz="2000" dirty="0" smtClean="0"/>
              <a:t>, </a:t>
            </a:r>
            <a:r>
              <a:rPr lang="tr-TR" sz="2000" dirty="0" err="1" smtClean="0"/>
              <a:t>GBPaçılış</a:t>
            </a:r>
            <a:r>
              <a:rPr lang="tr-TR" sz="2000" dirty="0"/>
              <a:t>, </a:t>
            </a:r>
            <a:r>
              <a:rPr lang="tr-TR" sz="2000" dirty="0" err="1" smtClean="0"/>
              <a:t>GBPyüksek</a:t>
            </a:r>
            <a:r>
              <a:rPr lang="tr-TR" sz="2000" dirty="0" smtClean="0"/>
              <a:t>,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 </a:t>
            </a:r>
            <a:r>
              <a:rPr lang="tr-TR" sz="2000" dirty="0" err="1" smtClean="0"/>
              <a:t>GBPdüşük</a:t>
            </a:r>
            <a:r>
              <a:rPr lang="tr-TR" sz="2000" dirty="0"/>
              <a:t>, </a:t>
            </a:r>
            <a:r>
              <a:rPr lang="tr-TR" sz="2000" dirty="0" err="1" smtClean="0"/>
              <a:t>BTCaçılış</a:t>
            </a:r>
            <a:r>
              <a:rPr lang="tr-TR" sz="2000" dirty="0" smtClean="0"/>
              <a:t>, </a:t>
            </a:r>
            <a:r>
              <a:rPr lang="tr-TR" sz="2000" dirty="0" err="1" smtClean="0"/>
              <a:t>BTCyüksek</a:t>
            </a:r>
            <a:r>
              <a:rPr lang="tr-TR" sz="2000" dirty="0"/>
              <a:t>, </a:t>
            </a:r>
            <a:r>
              <a:rPr lang="tr-TR" sz="2000" dirty="0" err="1"/>
              <a:t>BTCdüşük</a:t>
            </a:r>
            <a:endParaRPr lang="tr-TR" sz="2000" dirty="0"/>
          </a:p>
          <a:p>
            <a:pPr marL="0" indent="0">
              <a:buNone/>
            </a:pPr>
            <a:endParaRPr lang="tr-TR" sz="2000" dirty="0"/>
          </a:p>
        </p:txBody>
      </p:sp>
      <p:sp>
        <p:nvSpPr>
          <p:cNvPr id="4" name="Dikdörtgen 3"/>
          <p:cNvSpPr/>
          <p:nvPr/>
        </p:nvSpPr>
        <p:spPr>
          <a:xfrm>
            <a:off x="727364" y="4502726"/>
            <a:ext cx="44680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 err="1"/>
              <a:t>Lasso</a:t>
            </a:r>
            <a:r>
              <a:rPr lang="tr-TR" sz="2000" b="1" dirty="0"/>
              <a:t> </a:t>
            </a:r>
          </a:p>
          <a:p>
            <a:pPr>
              <a:lnSpc>
                <a:spcPct val="150000"/>
              </a:lnSpc>
            </a:pPr>
            <a:r>
              <a:rPr lang="tr-TR" sz="2000" dirty="0" err="1"/>
              <a:t>Hiperparametre</a:t>
            </a:r>
            <a:r>
              <a:rPr lang="tr-TR" sz="2000" dirty="0"/>
              <a:t>: </a:t>
            </a:r>
            <a:r>
              <a:rPr lang="tr-TR" sz="2000" dirty="0" err="1"/>
              <a:t>alpha</a:t>
            </a:r>
            <a:r>
              <a:rPr lang="tr-TR" sz="2000" dirty="0"/>
              <a:t> </a:t>
            </a:r>
            <a:r>
              <a:rPr lang="tr-TR" sz="2000" dirty="0" smtClean="0"/>
              <a:t>(-2, 2, 200</a:t>
            </a:r>
            <a:r>
              <a:rPr lang="tr-TR" sz="2000" dirty="0"/>
              <a:t>), 10 CV</a:t>
            </a:r>
          </a:p>
          <a:p>
            <a:pPr>
              <a:lnSpc>
                <a:spcPct val="150000"/>
              </a:lnSpc>
            </a:pPr>
            <a:r>
              <a:rPr lang="tr-TR" sz="2000" dirty="0"/>
              <a:t>R2: </a:t>
            </a:r>
            <a:r>
              <a:rPr lang="tr-TR" sz="2000" dirty="0" smtClean="0"/>
              <a:t>0.82  </a:t>
            </a:r>
            <a:r>
              <a:rPr lang="tr-TR" sz="2000" dirty="0"/>
              <a:t>MAE: </a:t>
            </a:r>
            <a:r>
              <a:rPr lang="tr-TR" sz="2000" dirty="0" smtClean="0"/>
              <a:t>2.84 </a:t>
            </a:r>
            <a:r>
              <a:rPr lang="tr-TR" sz="2000" dirty="0"/>
              <a:t>TL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6158345" y="4502726"/>
            <a:ext cx="5195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 err="1"/>
              <a:t>Ridge</a:t>
            </a:r>
            <a:r>
              <a:rPr lang="tr-TR" sz="2000" dirty="0"/>
              <a:t> </a:t>
            </a:r>
            <a:endParaRPr lang="tr-TR" sz="2000" dirty="0" smtClean="0"/>
          </a:p>
          <a:p>
            <a:pPr>
              <a:lnSpc>
                <a:spcPct val="150000"/>
              </a:lnSpc>
            </a:pPr>
            <a:r>
              <a:rPr lang="tr-TR" sz="2000" dirty="0" err="1" smtClean="0"/>
              <a:t>Hiperparametre</a:t>
            </a:r>
            <a:r>
              <a:rPr lang="tr-TR" sz="2000" dirty="0" smtClean="0"/>
              <a:t>: </a:t>
            </a:r>
            <a:r>
              <a:rPr lang="tr-TR" sz="2000" dirty="0" err="1" smtClean="0"/>
              <a:t>alpha</a:t>
            </a:r>
            <a:r>
              <a:rPr lang="tr-TR" sz="2000" dirty="0" smtClean="0"/>
              <a:t> (-2, 2, 200), 10 CV</a:t>
            </a:r>
          </a:p>
          <a:p>
            <a:pPr>
              <a:lnSpc>
                <a:spcPct val="150000"/>
              </a:lnSpc>
            </a:pPr>
            <a:r>
              <a:rPr lang="tr-TR" sz="2000" dirty="0" smtClean="0"/>
              <a:t>R2</a:t>
            </a:r>
            <a:r>
              <a:rPr lang="tr-TR" sz="2000" dirty="0"/>
              <a:t>: </a:t>
            </a:r>
            <a:r>
              <a:rPr lang="tr-TR" sz="2000" dirty="0" smtClean="0"/>
              <a:t>0.82  </a:t>
            </a:r>
            <a:r>
              <a:rPr lang="tr-TR" sz="2000" dirty="0"/>
              <a:t>MAE: </a:t>
            </a:r>
            <a:r>
              <a:rPr lang="tr-TR" sz="2000" dirty="0" smtClean="0"/>
              <a:t>2.82 </a:t>
            </a:r>
            <a:r>
              <a:rPr lang="tr-TR" sz="2000" dirty="0"/>
              <a:t>TL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870" y="226175"/>
            <a:ext cx="2693858" cy="6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 smtClean="0"/>
          </a:p>
        </p:txBody>
      </p:sp>
      <p:sp>
        <p:nvSpPr>
          <p:cNvPr id="4" name="Dikdörtgen 3"/>
          <p:cNvSpPr/>
          <p:nvPr/>
        </p:nvSpPr>
        <p:spPr>
          <a:xfrm>
            <a:off x="982773" y="2551699"/>
            <a:ext cx="102264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DİNLEDİĞİNİZ İÇİN TEŞEKKÜR EDERİM…</a:t>
            </a:r>
          </a:p>
        </p:txBody>
      </p:sp>
    </p:spTree>
    <p:extLst>
      <p:ext uri="{BB962C8B-B14F-4D97-AF65-F5344CB8AC3E}">
        <p14:creationId xmlns:p14="http://schemas.microsoft.com/office/powerpoint/2010/main" val="28909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2673" y="212726"/>
            <a:ext cx="10515600" cy="881784"/>
          </a:xfrm>
        </p:spPr>
        <p:txBody>
          <a:bodyPr>
            <a:normAutofit/>
          </a:bodyPr>
          <a:lstStyle/>
          <a:p>
            <a:r>
              <a:rPr lang="tr-TR" sz="3600" b="1" dirty="0" smtClean="0"/>
              <a:t>Çalışma Adımları</a:t>
            </a:r>
            <a:endParaRPr lang="tr-TR" sz="36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9491" y="1246910"/>
            <a:ext cx="11374582" cy="5306290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tr-TR" sz="2400" dirty="0" smtClean="0"/>
              <a:t>Covid-19 vaka sayısının Sağlık Bakanlığı sitesinden Web </a:t>
            </a:r>
            <a:r>
              <a:rPr lang="tr-TR" sz="2400" dirty="0" err="1" smtClean="0"/>
              <a:t>Scraping</a:t>
            </a:r>
            <a:r>
              <a:rPr lang="tr-TR" sz="2400" dirty="0" smtClean="0"/>
              <a:t> ile alınması </a:t>
            </a:r>
            <a:r>
              <a:rPr lang="tr-TR" sz="2400" dirty="0"/>
              <a:t> </a:t>
            </a:r>
            <a:r>
              <a:rPr lang="tr-TR" sz="2400" dirty="0" smtClean="0"/>
              <a:t>              (10 Mart – 14 Temmuz 2020 )</a:t>
            </a:r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r>
              <a:rPr lang="tr-TR" sz="2400" dirty="0" smtClean="0"/>
              <a:t>2) - Akbank, Albaraka, Garanti BBVA, Yapı Kredi, </a:t>
            </a:r>
            <a:r>
              <a:rPr lang="tr-TR" sz="2400" dirty="0" err="1" smtClean="0"/>
              <a:t>QNBFinans</a:t>
            </a:r>
            <a:r>
              <a:rPr lang="tr-TR" sz="2400" dirty="0" smtClean="0"/>
              <a:t>, Vakıfbank hisse senedi </a:t>
            </a:r>
            <a:r>
              <a:rPr lang="tr-TR" sz="2400" dirty="0"/>
              <a:t>açılış, kapanış, yüksek ve </a:t>
            </a:r>
            <a:r>
              <a:rPr lang="tr-TR" sz="2400" dirty="0" smtClean="0"/>
              <a:t>düşük fiyatlarının indirilmesi</a:t>
            </a:r>
          </a:p>
          <a:p>
            <a:pPr marL="0" indent="0">
              <a:buNone/>
            </a:pPr>
            <a:r>
              <a:rPr lang="tr-TR" sz="2400" dirty="0"/>
              <a:t> </a:t>
            </a:r>
            <a:r>
              <a:rPr lang="tr-TR" sz="2400" dirty="0" smtClean="0"/>
              <a:t>   - Altın, Gümüş, </a:t>
            </a:r>
            <a:r>
              <a:rPr lang="tr-TR" sz="2400" dirty="0" err="1" smtClean="0"/>
              <a:t>Brent</a:t>
            </a:r>
            <a:r>
              <a:rPr lang="tr-TR" sz="2400" dirty="0" smtClean="0"/>
              <a:t> Petrol, </a:t>
            </a:r>
            <a:r>
              <a:rPr lang="tr-TR" sz="2400" dirty="0" err="1" smtClean="0"/>
              <a:t>Bitcoin</a:t>
            </a:r>
            <a:r>
              <a:rPr lang="tr-TR" sz="2400" dirty="0" smtClean="0"/>
              <a:t>, USD, Euro, İngiliz Sterlin açılış</a:t>
            </a:r>
            <a:r>
              <a:rPr lang="tr-TR" sz="2400" dirty="0"/>
              <a:t>, kapanış, yüksek ve </a:t>
            </a:r>
            <a:r>
              <a:rPr lang="tr-TR" sz="2400" dirty="0" smtClean="0"/>
              <a:t>düşük fiyatlarının indirilmesi (10 Mart – 1 Temmuz 2020)</a:t>
            </a:r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r>
              <a:rPr lang="tr-TR" sz="2400" dirty="0" smtClean="0"/>
              <a:t>3) Elde edilen verilerin dağılım grafiklerinin çizilmesi</a:t>
            </a:r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r>
              <a:rPr lang="tr-TR" sz="2400" dirty="0" smtClean="0"/>
              <a:t>4) Dağılım grafikleri baz alınarak 500 gün için rasgele veri üretimi</a:t>
            </a:r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r>
              <a:rPr lang="tr-TR" sz="2400" dirty="0" smtClean="0"/>
              <a:t>5) </a:t>
            </a:r>
            <a:r>
              <a:rPr lang="tr-TR" sz="2400" dirty="0" err="1" smtClean="0"/>
              <a:t>Ridge</a:t>
            </a:r>
            <a:r>
              <a:rPr lang="tr-TR" sz="2400" dirty="0" smtClean="0"/>
              <a:t> ve </a:t>
            </a:r>
            <a:r>
              <a:rPr lang="tr-TR" sz="2400" dirty="0" err="1" smtClean="0"/>
              <a:t>Lasso</a:t>
            </a:r>
            <a:r>
              <a:rPr lang="tr-TR" sz="2400" dirty="0" smtClean="0"/>
              <a:t> Regresyon ile banka hisse senedi kapanış fiyat tahminleri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86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2948"/>
            <a:ext cx="3009467" cy="212465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68" y="1532948"/>
            <a:ext cx="3254663" cy="21539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03" y="4364182"/>
            <a:ext cx="3009467" cy="222299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332" y="1532948"/>
            <a:ext cx="3502602" cy="212465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94" y="4364182"/>
            <a:ext cx="3254664" cy="213673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709" y="4364182"/>
            <a:ext cx="3502602" cy="2136738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910503" y="531223"/>
            <a:ext cx="11292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/>
              <a:t>Covid-19 SONRASI HİSSE SENEDİ KAPANIŞ FİYATI ÜZERİNDE </a:t>
            </a:r>
          </a:p>
          <a:p>
            <a:pPr algn="ctr"/>
            <a:r>
              <a:rPr lang="tr-TR" sz="2400" b="1" dirty="0" smtClean="0"/>
              <a:t>ETKİSİ OLABİLECEK DEĞİŞKENLER?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92130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833057" y="228709"/>
            <a:ext cx="2540721" cy="582539"/>
          </a:xfrm>
        </p:spPr>
        <p:txBody>
          <a:bodyPr/>
          <a:lstStyle/>
          <a:p>
            <a:r>
              <a:rPr lang="tr-TR" dirty="0" smtClean="0"/>
              <a:t>Web </a:t>
            </a:r>
            <a:r>
              <a:rPr lang="tr-TR" dirty="0" err="1" smtClean="0"/>
              <a:t>Scraping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7894232" y="292784"/>
            <a:ext cx="1953491" cy="518464"/>
          </a:xfrm>
        </p:spPr>
        <p:txBody>
          <a:bodyPr/>
          <a:lstStyle/>
          <a:p>
            <a:r>
              <a:rPr lang="tr-TR" dirty="0" smtClean="0"/>
              <a:t>Veri İndirme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9" y="811248"/>
            <a:ext cx="5569527" cy="562494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016" y="811247"/>
            <a:ext cx="5688503" cy="56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01890"/>
            <a:ext cx="10515600" cy="521566"/>
          </a:xfrm>
        </p:spPr>
        <p:txBody>
          <a:bodyPr>
            <a:normAutofit/>
          </a:bodyPr>
          <a:lstStyle/>
          <a:p>
            <a:pPr algn="ctr"/>
            <a:r>
              <a:rPr lang="tr-TR" sz="2400" b="1" dirty="0" smtClean="0"/>
              <a:t>10 Mart-1 Temmuz 2020 verilerin dağılımları</a:t>
            </a:r>
            <a:endParaRPr lang="tr-TR" sz="2400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4655130" cy="584661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46" y="817418"/>
            <a:ext cx="3338946" cy="581890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17" y="803563"/>
            <a:ext cx="3477491" cy="584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tr-TR" sz="3200" b="1" dirty="0" smtClean="0"/>
              <a:t>500 Günlük Veri Üretimi</a:t>
            </a:r>
            <a:endParaRPr lang="tr-TR" sz="3200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7528"/>
            <a:ext cx="4149436" cy="523701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59" y="498762"/>
            <a:ext cx="5188410" cy="573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451" y="351272"/>
            <a:ext cx="5257800" cy="673966"/>
          </a:xfrm>
        </p:spPr>
        <p:txBody>
          <a:bodyPr>
            <a:normAutofit/>
          </a:bodyPr>
          <a:lstStyle/>
          <a:p>
            <a:r>
              <a:rPr lang="tr-TR" sz="3200" b="1" dirty="0" smtClean="0"/>
              <a:t>Covid-19 günlük vaka sayısı </a:t>
            </a:r>
            <a:endParaRPr lang="tr-TR" sz="3200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169007"/>
              </p:ext>
            </p:extLst>
          </p:nvPr>
        </p:nvGraphicFramePr>
        <p:xfrm>
          <a:off x="623451" y="1140690"/>
          <a:ext cx="4828314" cy="5287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6440">
                  <a:extLst>
                    <a:ext uri="{9D8B030D-6E8A-4147-A177-3AD203B41FA5}">
                      <a16:colId xmlns:a16="http://schemas.microsoft.com/office/drawing/2014/main" val="3533705543"/>
                    </a:ext>
                  </a:extLst>
                </a:gridCol>
                <a:gridCol w="1821874">
                  <a:extLst>
                    <a:ext uri="{9D8B030D-6E8A-4147-A177-3AD203B41FA5}">
                      <a16:colId xmlns:a16="http://schemas.microsoft.com/office/drawing/2014/main" val="633891673"/>
                    </a:ext>
                  </a:extLst>
                </a:gridCol>
              </a:tblGrid>
              <a:tr h="74741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Tarih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Tahmini Günlük</a:t>
                      </a:r>
                    </a:p>
                    <a:p>
                      <a:pPr algn="ctr"/>
                      <a:r>
                        <a:rPr lang="tr-TR" dirty="0" smtClean="0"/>
                        <a:t> Vaka Sayısı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133739"/>
                  </a:ext>
                </a:extLst>
              </a:tr>
              <a:tr h="50192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 Temmuz-13 Ağustos 2020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06267"/>
                  </a:ext>
                </a:extLst>
              </a:tr>
              <a:tr h="50481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 Ağustos-12 Eylül 2020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32463"/>
                  </a:ext>
                </a:extLst>
              </a:tr>
              <a:tr h="50481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 Eylül-13</a:t>
                      </a:r>
                      <a:r>
                        <a:rPr lang="tr-TR" baseline="0" dirty="0" smtClean="0"/>
                        <a:t> Ekim 2020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209891"/>
                  </a:ext>
                </a:extLst>
              </a:tr>
              <a:tr h="50481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 Ekim -12 Kasım 2020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67933"/>
                  </a:ext>
                </a:extLst>
              </a:tr>
              <a:tr h="50481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 Kasım – 12 Aralık 2020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776539"/>
                  </a:ext>
                </a:extLst>
              </a:tr>
              <a:tr h="50481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 </a:t>
                      </a:r>
                      <a:r>
                        <a:rPr lang="tr-TR" dirty="0" smtClean="0"/>
                        <a:t>Aralık 2020- </a:t>
                      </a:r>
                      <a:r>
                        <a:rPr lang="tr-TR" dirty="0" smtClean="0"/>
                        <a:t>11 Ocak </a:t>
                      </a:r>
                      <a:r>
                        <a:rPr lang="tr-TR" dirty="0" smtClean="0"/>
                        <a:t>2021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1600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78655"/>
                  </a:ext>
                </a:extLst>
              </a:tr>
              <a:tr h="50481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 Ocak – 13 Mart </a:t>
                      </a:r>
                      <a:r>
                        <a:rPr lang="tr-TR" dirty="0" smtClean="0"/>
                        <a:t>2021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927316"/>
                  </a:ext>
                </a:extLst>
              </a:tr>
              <a:tr h="50481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 Mart – 13 Mayıs </a:t>
                      </a:r>
                      <a:r>
                        <a:rPr lang="tr-TR" dirty="0" smtClean="0"/>
                        <a:t>2021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485"/>
                  </a:ext>
                </a:extLst>
              </a:tr>
              <a:tr h="50481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 Mayıs- 16 Temmuz </a:t>
                      </a:r>
                      <a:r>
                        <a:rPr lang="tr-TR" dirty="0" smtClean="0"/>
                        <a:t>2021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69129"/>
                  </a:ext>
                </a:extLst>
              </a:tr>
            </a:tbl>
          </a:graphicData>
        </a:graphic>
      </p:graphicFrame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044" y="1842656"/>
            <a:ext cx="5238750" cy="4585852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428509" y="1140690"/>
            <a:ext cx="453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Günlük vaka sayısı ortalaması ≈ 1250 kişi 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4140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/>
          </a:bodyPr>
          <a:lstStyle/>
          <a:p>
            <a:r>
              <a:rPr lang="tr-TR" sz="3200" b="1" dirty="0" smtClean="0"/>
              <a:t>Çoklu Bağlantı</a:t>
            </a:r>
            <a:endParaRPr lang="tr-TR" sz="32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19201"/>
            <a:ext cx="10515600" cy="5234853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Tam çoklu bağlantı</a:t>
            </a:r>
            <a:r>
              <a:rPr lang="tr-TR" sz="2400" dirty="0" smtClean="0"/>
              <a:t>: </a:t>
            </a:r>
            <a:r>
              <a:rPr lang="tr-TR" sz="2400" dirty="0" err="1" smtClean="0"/>
              <a:t>det</a:t>
            </a:r>
            <a:r>
              <a:rPr lang="tr-TR" sz="2400" dirty="0" smtClean="0"/>
              <a:t>(X’X)=0 olur. Parametre tahminleri bulunamaz.</a:t>
            </a:r>
          </a:p>
          <a:p>
            <a:endParaRPr lang="tr-TR" sz="2400" dirty="0" smtClean="0"/>
          </a:p>
          <a:p>
            <a:r>
              <a:rPr lang="tr-TR" sz="2400" b="1" dirty="0" smtClean="0"/>
              <a:t>Güçlü çoklu bağlantı</a:t>
            </a:r>
            <a:r>
              <a:rPr lang="tr-TR" sz="2400" dirty="0" smtClean="0"/>
              <a:t>: </a:t>
            </a:r>
            <a:r>
              <a:rPr lang="tr-TR" sz="2400" dirty="0" err="1" smtClean="0"/>
              <a:t>det</a:t>
            </a:r>
            <a:r>
              <a:rPr lang="tr-TR" sz="2400" dirty="0" smtClean="0"/>
              <a:t>(X’X)≈0 olur. Parametre tahminleri bulunabilir. Ancak, OLS tahmin edicileri yanlı olabilir, yansız olsalar dahi büyük </a:t>
            </a:r>
            <a:r>
              <a:rPr lang="tr-TR" sz="2400" dirty="0" err="1" smtClean="0"/>
              <a:t>varyanslı</a:t>
            </a:r>
            <a:r>
              <a:rPr lang="tr-TR" sz="2400" dirty="0" smtClean="0"/>
              <a:t> olurlar. Bunun sonucunda da hipotez testi işlemlerinin sonuçları yanıltıcı olabilir.</a:t>
            </a:r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 smtClean="0"/>
              <a:t>K: Koşul sayısı</a:t>
            </a:r>
          </a:p>
          <a:p>
            <a:pPr marL="0" indent="0">
              <a:buNone/>
            </a:pPr>
            <a:endParaRPr lang="tr-TR" sz="2400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7021"/>
              </p:ext>
            </p:extLst>
          </p:nvPr>
        </p:nvGraphicFramePr>
        <p:xfrm>
          <a:off x="2930231" y="3836627"/>
          <a:ext cx="5798131" cy="87360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32714">
                  <a:extLst>
                    <a:ext uri="{9D8B030D-6E8A-4147-A177-3AD203B41FA5}">
                      <a16:colId xmlns:a16="http://schemas.microsoft.com/office/drawing/2014/main" val="428718442"/>
                    </a:ext>
                  </a:extLst>
                </a:gridCol>
                <a:gridCol w="3865417">
                  <a:extLst>
                    <a:ext uri="{9D8B030D-6E8A-4147-A177-3AD203B41FA5}">
                      <a16:colId xmlns:a16="http://schemas.microsoft.com/office/drawing/2014/main" val="983979707"/>
                    </a:ext>
                  </a:extLst>
                </a:gridCol>
              </a:tblGrid>
              <a:tr h="406924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100</a:t>
                      </a:r>
                      <a:r>
                        <a:rPr lang="tr-TR" b="1" baseline="0" dirty="0" smtClean="0"/>
                        <a:t> &lt; K &lt; 1000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 smtClean="0"/>
                        <a:t>Orta derece çoklu bağlantı vardır</a:t>
                      </a:r>
                      <a:endParaRPr lang="tr-T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2168"/>
                  </a:ext>
                </a:extLst>
              </a:tr>
              <a:tr h="466685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K ≥ 1000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 smtClean="0"/>
                        <a:t>Güçlü çoklu</a:t>
                      </a:r>
                      <a:r>
                        <a:rPr lang="tr-TR" b="0" baseline="0" dirty="0" smtClean="0"/>
                        <a:t> bağlantı vardır</a:t>
                      </a:r>
                      <a:endParaRPr lang="tr-T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0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8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>
            <a:normAutofit/>
          </a:bodyPr>
          <a:lstStyle/>
          <a:p>
            <a:r>
              <a:rPr lang="tr-TR" sz="3200" b="1" dirty="0" smtClean="0"/>
              <a:t>Korelasyon Durumları</a:t>
            </a:r>
            <a:endParaRPr lang="tr-TR" sz="3200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01" y="1246910"/>
            <a:ext cx="4879136" cy="49045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670" y="1246910"/>
            <a:ext cx="5246295" cy="49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TM03457444[[fn=Temel]]</Template>
  <TotalTime>342</TotalTime>
  <Words>883</Words>
  <Application>Microsoft Office PowerPoint</Application>
  <PresentationFormat>Geniş ekran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Teması</vt:lpstr>
      <vt:lpstr>Covid-19 sonrası için Hisse Senedi Kapanış Fiyat Tahmini</vt:lpstr>
      <vt:lpstr>Çalışma Adımları</vt:lpstr>
      <vt:lpstr> </vt:lpstr>
      <vt:lpstr>PowerPoint Sunusu</vt:lpstr>
      <vt:lpstr>10 Mart-1 Temmuz 2020 verilerin dağılımları</vt:lpstr>
      <vt:lpstr>500 Günlük Veri Üretimi</vt:lpstr>
      <vt:lpstr>Covid-19 günlük vaka sayısı </vt:lpstr>
      <vt:lpstr>Çoklu Bağlantı</vt:lpstr>
      <vt:lpstr>Korelasyon Durumları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Banka Hisse Senedi Kapanış Fiyat Tahmini</dc:title>
  <dc:creator>EN</dc:creator>
  <cp:lastModifiedBy>EN</cp:lastModifiedBy>
  <cp:revision>42</cp:revision>
  <dcterms:created xsi:type="dcterms:W3CDTF">2020-07-19T05:07:37Z</dcterms:created>
  <dcterms:modified xsi:type="dcterms:W3CDTF">2020-07-20T12:06:38Z</dcterms:modified>
</cp:coreProperties>
</file>