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-94"/>
      <p:regular r:id="rId11"/>
      <p:bold r:id="rId12"/>
      <p:italic r:id="rId13"/>
      <p:boldItalic r:id="rId14"/>
    </p:embeddedFont>
    <p:embeddedFont>
      <p:font typeface="Lato" panose="020B0604020202020204" charset="-9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c06be4c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c06be4c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c05e12d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c05e12d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c05e12d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c05e12d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c05e12d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c05e12d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84974" y="122025"/>
            <a:ext cx="8790859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Which customers are less/more loyal?</a:t>
            </a:r>
            <a:endParaRPr sz="36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07975" y="4294925"/>
            <a:ext cx="6344400" cy="7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An international customer churn bank data</a:t>
            </a:r>
            <a:endParaRPr sz="2200"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84975" y="1145025"/>
            <a:ext cx="1928700" cy="5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Ezgi Nazman</a:t>
            </a:r>
            <a:endParaRPr sz="23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2617950" y="94200"/>
            <a:ext cx="43581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potential churn factors!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56750" y="662200"/>
            <a:ext cx="2356200" cy="4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 Score?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Country?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Gender?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Tenure?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Balance?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 products?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Has credit card?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active member?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Estimated Salary?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283075" y="5427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Methodology</a:t>
            </a:r>
            <a:endParaRPr sz="3600"/>
          </a:p>
        </p:txBody>
      </p:sp>
      <p:sp>
        <p:nvSpPr>
          <p:cNvPr id="88" name="Google Shape;88;p15"/>
          <p:cNvSpPr/>
          <p:nvPr/>
        </p:nvSpPr>
        <p:spPr>
          <a:xfrm>
            <a:off x="371775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283075" y="1988900"/>
            <a:ext cx="2395500" cy="1814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447975" y="1878775"/>
            <a:ext cx="2247000" cy="1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Specify potential factors which affect on churn decision</a:t>
            </a:r>
            <a:endParaRPr sz="1800"/>
          </a:p>
        </p:txBody>
      </p:sp>
      <p:sp>
        <p:nvSpPr>
          <p:cNvPr id="91" name="Google Shape;91;p15"/>
          <p:cNvSpPr/>
          <p:nvPr/>
        </p:nvSpPr>
        <p:spPr>
          <a:xfrm>
            <a:off x="3410400" y="1878800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448500" y="1878800"/>
            <a:ext cx="2247000" cy="20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Determine potential customers who tend to churn</a:t>
            </a:r>
            <a:endParaRPr sz="1800"/>
          </a:p>
        </p:txBody>
      </p:sp>
      <p:sp>
        <p:nvSpPr>
          <p:cNvPr id="93" name="Google Shape;93;p15"/>
          <p:cNvSpPr/>
          <p:nvPr/>
        </p:nvSpPr>
        <p:spPr>
          <a:xfrm>
            <a:off x="6202250" y="1878775"/>
            <a:ext cx="2323200" cy="1924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Identify loyalty degree of the customers</a:t>
            </a: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0" y="3026700"/>
            <a:ext cx="3789926" cy="19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84" y="684675"/>
            <a:ext cx="1944725" cy="18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510150" y="116475"/>
            <a:ext cx="4470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 factors?</a:t>
            </a:r>
            <a:endParaRPr sz="30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3821" y="847763"/>
            <a:ext cx="2442145" cy="1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1237" y="684675"/>
            <a:ext cx="1793932" cy="16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7900" y="2994125"/>
            <a:ext cx="4063700" cy="1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2666"/>
          <a:stretch/>
        </p:blipFill>
        <p:spPr>
          <a:xfrm>
            <a:off x="542425" y="791475"/>
            <a:ext cx="4029574" cy="4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754900" y="78575"/>
            <a:ext cx="36342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Potential churners?</a:t>
            </a:r>
            <a:endParaRPr sz="3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49" y="791475"/>
            <a:ext cx="3687473" cy="4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29375" y="1328250"/>
            <a:ext cx="4074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Less Loyal Customers</a:t>
            </a:r>
            <a:endParaRPr sz="2200" dirty="0"/>
          </a:p>
        </p:txBody>
      </p:sp>
      <p:sp>
        <p:nvSpPr>
          <p:cNvPr id="117" name="Google Shape;117;p18"/>
          <p:cNvSpPr/>
          <p:nvPr/>
        </p:nvSpPr>
        <p:spPr>
          <a:xfrm>
            <a:off x="267575" y="2001950"/>
            <a:ext cx="4136700" cy="2649000"/>
          </a:xfrm>
          <a:prstGeom prst="wedgeRectCallout">
            <a:avLst>
              <a:gd name="adj1" fmla="val -22966"/>
              <a:gd name="adj2" fmla="val 6545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18525" y="2001950"/>
            <a:ext cx="42966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Germany &amp; France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Female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&lt; 2</a:t>
            </a:r>
            <a:endParaRPr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 smtClean="0"/>
              <a:t>Age </a:t>
            </a:r>
            <a:r>
              <a:rPr lang="en" sz="1600" dirty="0" smtClean="0"/>
              <a:t>25-65</a:t>
            </a:r>
            <a:endParaRPr sz="1600" dirty="0"/>
          </a:p>
          <a:p>
            <a:pPr marL="457200" lvl="0" indent="-330200">
              <a:buClr>
                <a:srgbClr val="FFFFFF"/>
              </a:buClr>
              <a:buSzPts val="1600"/>
              <a:buFont typeface="Raleway"/>
              <a:buChar char="●"/>
            </a:pPr>
            <a:r>
              <a:rPr lang="tr-TR" sz="1600" dirty="0" smtClean="0">
                <a:solidFill>
                  <a:srgbClr val="FFFFFF"/>
                </a:solidFill>
              </a:rPr>
              <a:t>Has Credit Card</a:t>
            </a:r>
            <a:r>
              <a:rPr lang="tr-TR" sz="1600" dirty="0">
                <a:solidFill>
                  <a:srgbClr val="FFFFFF"/>
                </a:solidFill>
              </a:rPr>
              <a:t/>
            </a:r>
            <a:br>
              <a:rPr lang="tr-TR" sz="1600" dirty="0">
                <a:solidFill>
                  <a:srgbClr val="FFFFFF"/>
                </a:solidFill>
              </a:rPr>
            </a:b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</a:t>
            </a:r>
            <a:r>
              <a:rPr lang="en" sz="1600" u="sng" dirty="0"/>
              <a:t>Germany &amp; France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19" name="Google Shape;119;p18"/>
          <p:cNvSpPr/>
          <p:nvPr/>
        </p:nvSpPr>
        <p:spPr>
          <a:xfrm>
            <a:off x="5101700" y="2001950"/>
            <a:ext cx="3782400" cy="26490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5101700" y="1328250"/>
            <a:ext cx="35880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More Loyal Customers</a:t>
            </a:r>
            <a:endParaRPr sz="2200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5101700" y="2001950"/>
            <a:ext cx="39423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Spain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Male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NumOfProduct </a:t>
            </a:r>
            <a:r>
              <a:rPr lang="en" sz="1600" dirty="0" smtClean="0"/>
              <a:t>&gt; </a:t>
            </a:r>
            <a:r>
              <a:rPr lang="tr-TR" sz="1600" dirty="0" smtClean="0"/>
              <a:t>2</a:t>
            </a:r>
            <a:endParaRPr sz="1600" dirty="0" smtClean="0"/>
          </a:p>
          <a:p>
            <a:pPr marL="457200" lvl="0" indent="-330200">
              <a:buClr>
                <a:srgbClr val="FFFFFF"/>
              </a:buClr>
              <a:buSzPts val="1600"/>
              <a:buFont typeface="Raleway"/>
              <a:buChar char="●"/>
            </a:pPr>
            <a:r>
              <a:rPr lang="tr-TR" sz="1600" dirty="0" smtClean="0">
                <a:solidFill>
                  <a:srgbClr val="FFFFFF"/>
                </a:solidFill>
              </a:rPr>
              <a:t>Active member</a:t>
            </a:r>
            <a:r>
              <a:rPr lang="tr-TR" sz="1600" dirty="0">
                <a:solidFill>
                  <a:srgbClr val="FFFFFF"/>
                </a:solidFill>
              </a:rPr>
              <a:t/>
            </a:r>
            <a:br>
              <a:rPr lang="tr-TR" sz="1600" dirty="0">
                <a:solidFill>
                  <a:srgbClr val="FFFFFF"/>
                </a:solidFill>
              </a:rPr>
            </a:b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           </a:t>
            </a:r>
            <a:r>
              <a:rPr lang="en" sz="1600" u="sng" dirty="0"/>
              <a:t>Spain</a:t>
            </a:r>
            <a:endParaRPr sz="1600" u="sng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Student &amp; retired </a:t>
            </a:r>
            <a:endParaRPr sz="1600" u="sng"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638950" y="439150"/>
            <a:ext cx="32265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660675" y="511975"/>
            <a:ext cx="3546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128" name="Google Shape;128;p19"/>
          <p:cNvSpPr/>
          <p:nvPr/>
        </p:nvSpPr>
        <p:spPr>
          <a:xfrm>
            <a:off x="846975" y="1355275"/>
            <a:ext cx="6883800" cy="2879700"/>
          </a:xfrm>
          <a:prstGeom prst="wedgeRectCallout">
            <a:avLst>
              <a:gd name="adj1" fmla="val -22624"/>
              <a:gd name="adj2" fmla="val 644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46975" y="1616975"/>
            <a:ext cx="6745200" cy="21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How are the</a:t>
            </a:r>
            <a:r>
              <a:rPr lang="en" sz="1600">
                <a:solidFill>
                  <a:schemeClr val="dk1"/>
                </a:solidFill>
              </a:rPr>
              <a:t> negative, </a:t>
            </a:r>
            <a:r>
              <a:rPr lang="en" sz="1600">
                <a:solidFill>
                  <a:srgbClr val="FFFFFF"/>
                </a:solidFill>
              </a:rPr>
              <a:t>zero and positive balance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/>
              <a:t>effect? 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FFFFFF"/>
                </a:solidFill>
              </a:rPr>
              <a:t>Is churn decision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rgbClr val="FFFFFF"/>
                </a:solidFill>
              </a:rPr>
              <a:t>related with</a:t>
            </a:r>
            <a:r>
              <a:rPr lang="en" sz="1600" dirty="0">
                <a:solidFill>
                  <a:schemeClr val="dk1"/>
                </a:solidFill>
              </a:rPr>
              <a:t> product types</a:t>
            </a:r>
            <a:r>
              <a:rPr lang="en" sz="1600" dirty="0"/>
              <a:t>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Churn prediction using </a:t>
            </a:r>
            <a:r>
              <a:rPr lang="en" sz="1600" dirty="0">
                <a:solidFill>
                  <a:schemeClr val="dk1"/>
                </a:solidFill>
              </a:rPr>
              <a:t>Machine Learning</a:t>
            </a:r>
            <a:r>
              <a:rPr lang="en" sz="1600" dirty="0"/>
              <a:t> algorithms?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00"/>
            <a:ext cx="9143998" cy="50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146</Words>
  <Application>Microsoft Office PowerPoint</Application>
  <PresentationFormat>Ekran Gösterisi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Swiss</vt:lpstr>
      <vt:lpstr>Which customers are less/more loyal?</vt:lpstr>
      <vt:lpstr>Identify potential churn factors!</vt:lpstr>
      <vt:lpstr>Methodology</vt:lpstr>
      <vt:lpstr>PowerPoint Sunusu</vt:lpstr>
      <vt:lpstr>PowerPoint Sunusu</vt:lpstr>
      <vt:lpstr>Less Loyal Customers</vt:lpstr>
      <vt:lpstr>Future work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customers are less/more loyal?</dc:title>
  <cp:lastModifiedBy>EN</cp:lastModifiedBy>
  <cp:revision>6</cp:revision>
  <dcterms:modified xsi:type="dcterms:W3CDTF">2020-06-10T07:52:23Z</dcterms:modified>
</cp:coreProperties>
</file>