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Lato" panose="020B0604020202020204" charset="-94"/>
      <p:regular r:id="rId11"/>
      <p:bold r:id="rId12"/>
      <p:italic r:id="rId13"/>
      <p:boldItalic r:id="rId14"/>
    </p:embeddedFont>
    <p:embeddedFont>
      <p:font typeface="Raleway" panose="020B0604020202020204" charset="-94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b9a0b074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b9a0b074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965474a9_3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965474a9_3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0c06be4c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0c06be4c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0c05e12d8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0c05e12d8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0c05e12d8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0c05e12d8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0c05e12d8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0c05e12d8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353535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3"/>
          <p:cNvSpPr txBox="1">
            <a:spLocks noGrp="1"/>
          </p:cNvSpPr>
          <p:nvPr>
            <p:ph type="ctrTitle"/>
          </p:nvPr>
        </p:nvSpPr>
        <p:spPr>
          <a:xfrm>
            <a:off x="107975" y="122025"/>
            <a:ext cx="9036024" cy="7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Which customers are </a:t>
            </a:r>
            <a:r>
              <a:rPr lang="en" sz="3200" dirty="0" smtClean="0"/>
              <a:t>less</a:t>
            </a:r>
            <a:r>
              <a:rPr lang="tr-TR" sz="3200" dirty="0"/>
              <a:t> </a:t>
            </a:r>
            <a:r>
              <a:rPr lang="tr-TR" sz="3200" dirty="0" smtClean="0"/>
              <a:t>or </a:t>
            </a:r>
            <a:r>
              <a:rPr lang="en" sz="3200" dirty="0" smtClean="0"/>
              <a:t>more </a:t>
            </a:r>
            <a:r>
              <a:rPr lang="en" sz="3200" dirty="0"/>
              <a:t>loyal?</a:t>
            </a:r>
            <a:endParaRPr sz="3200" dirty="0"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1"/>
          </p:nvPr>
        </p:nvSpPr>
        <p:spPr>
          <a:xfrm>
            <a:off x="107975" y="4294925"/>
            <a:ext cx="6344400" cy="70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An international customer churn bank data</a:t>
            </a:r>
            <a:endParaRPr sz="2200" b="1"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184975" y="1145025"/>
            <a:ext cx="1928700" cy="50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Ezgi Nazman</a:t>
            </a:r>
            <a:endParaRPr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>
            <a:spLocks noGrp="1"/>
          </p:cNvSpPr>
          <p:nvPr>
            <p:ph type="title" idx="4294967295"/>
          </p:nvPr>
        </p:nvSpPr>
        <p:spPr>
          <a:xfrm>
            <a:off x="2617950" y="94200"/>
            <a:ext cx="4358100" cy="5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Identify potential churn factors!</a:t>
            </a:r>
            <a:endParaRPr sz="2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2956750" y="662200"/>
            <a:ext cx="2356200" cy="40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Credit Score?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Country?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Gender?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Age group?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Tenure?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Balance?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Number of  products?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Has credit card?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Is active member?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Estimated Salary?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>
            <a:spLocks noGrp="1"/>
          </p:cNvSpPr>
          <p:nvPr>
            <p:ph type="title"/>
          </p:nvPr>
        </p:nvSpPr>
        <p:spPr>
          <a:xfrm>
            <a:off x="283075" y="542775"/>
            <a:ext cx="3546300" cy="8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Methodology</a:t>
            </a:r>
            <a:endParaRPr sz="3600"/>
          </a:p>
        </p:txBody>
      </p:sp>
      <p:sp>
        <p:nvSpPr>
          <p:cNvPr id="88" name="Google Shape;88;p15"/>
          <p:cNvSpPr/>
          <p:nvPr/>
        </p:nvSpPr>
        <p:spPr>
          <a:xfrm>
            <a:off x="371775" y="1878800"/>
            <a:ext cx="2323200" cy="19248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6283075" y="1988900"/>
            <a:ext cx="2395500" cy="18147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title"/>
          </p:nvPr>
        </p:nvSpPr>
        <p:spPr>
          <a:xfrm>
            <a:off x="447975" y="1878775"/>
            <a:ext cx="2247000" cy="19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 dirty="0"/>
              <a:t>Specify potential factors which affect on churn decision</a:t>
            </a:r>
            <a:endParaRPr sz="1800" dirty="0"/>
          </a:p>
        </p:txBody>
      </p:sp>
      <p:sp>
        <p:nvSpPr>
          <p:cNvPr id="91" name="Google Shape;91;p15"/>
          <p:cNvSpPr/>
          <p:nvPr/>
        </p:nvSpPr>
        <p:spPr>
          <a:xfrm>
            <a:off x="3410400" y="1878800"/>
            <a:ext cx="2323200" cy="19248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title"/>
          </p:nvPr>
        </p:nvSpPr>
        <p:spPr>
          <a:xfrm>
            <a:off x="3448500" y="1878800"/>
            <a:ext cx="2247000" cy="20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 dirty="0"/>
              <a:t>Determine potential customers who tend to churn</a:t>
            </a:r>
            <a:endParaRPr sz="1800" dirty="0"/>
          </a:p>
        </p:txBody>
      </p:sp>
      <p:sp>
        <p:nvSpPr>
          <p:cNvPr id="93" name="Google Shape;93;p15"/>
          <p:cNvSpPr/>
          <p:nvPr/>
        </p:nvSpPr>
        <p:spPr>
          <a:xfrm>
            <a:off x="6202250" y="1878775"/>
            <a:ext cx="2323200" cy="19248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Identify loyalty degree of the customers</a:t>
            </a:r>
            <a:endParaRPr sz="1800" b="1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400" y="3026700"/>
            <a:ext cx="3789926" cy="191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138" y="684675"/>
            <a:ext cx="1944725" cy="181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6"/>
          <p:cNvSpPr txBox="1"/>
          <p:nvPr/>
        </p:nvSpPr>
        <p:spPr>
          <a:xfrm>
            <a:off x="2510150" y="116475"/>
            <a:ext cx="4470000" cy="5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Potential churn factors?</a:t>
            </a:r>
            <a:endParaRPr sz="30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2" name="Google Shape;10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03753" y="812025"/>
            <a:ext cx="2442145" cy="169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27900" y="2994125"/>
            <a:ext cx="4063700" cy="194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239" y="684675"/>
            <a:ext cx="2868503" cy="20900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7"/>
          <p:cNvPicPr preferRelativeResize="0"/>
          <p:nvPr/>
        </p:nvPicPr>
        <p:blipFill rotWithShape="1">
          <a:blip r:embed="rId3">
            <a:alphaModFix/>
          </a:blip>
          <a:srcRect b="2666"/>
          <a:stretch/>
        </p:blipFill>
        <p:spPr>
          <a:xfrm>
            <a:off x="542425" y="791475"/>
            <a:ext cx="4029574" cy="419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7"/>
          <p:cNvSpPr txBox="1"/>
          <p:nvPr/>
        </p:nvSpPr>
        <p:spPr>
          <a:xfrm>
            <a:off x="2754900" y="78575"/>
            <a:ext cx="3634200" cy="5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Potential churners?</a:t>
            </a:r>
            <a:endParaRPr sz="30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9549" y="791475"/>
            <a:ext cx="3687473" cy="419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329375" y="1328250"/>
            <a:ext cx="4074900" cy="4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Less Loyal Customers</a:t>
            </a:r>
            <a:endParaRPr sz="2200" dirty="0"/>
          </a:p>
        </p:txBody>
      </p:sp>
      <p:sp>
        <p:nvSpPr>
          <p:cNvPr id="117" name="Google Shape;117;p18"/>
          <p:cNvSpPr/>
          <p:nvPr/>
        </p:nvSpPr>
        <p:spPr>
          <a:xfrm>
            <a:off x="267575" y="2001950"/>
            <a:ext cx="4136700" cy="2649000"/>
          </a:xfrm>
          <a:prstGeom prst="wedgeRectCallout">
            <a:avLst>
              <a:gd name="adj1" fmla="val -22966"/>
              <a:gd name="adj2" fmla="val 65459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218525" y="2001950"/>
            <a:ext cx="4296600" cy="29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Germany &amp; France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Female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NumOfProduct </a:t>
            </a:r>
            <a:r>
              <a:rPr lang="en" sz="1600" dirty="0" smtClean="0"/>
              <a:t>&lt; 2</a:t>
            </a:r>
            <a:endParaRPr sz="1600" dirty="0" smtClean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 smtClean="0"/>
              <a:t>Age </a:t>
            </a:r>
            <a:r>
              <a:rPr lang="en" sz="1600" dirty="0" smtClean="0"/>
              <a:t>25-6</a:t>
            </a:r>
            <a:r>
              <a:rPr lang="tr-TR" sz="1600" smtClean="0"/>
              <a:t>4</a:t>
            </a:r>
            <a:endParaRPr sz="1600" dirty="0"/>
          </a:p>
          <a:p>
            <a:pPr marL="457200" lvl="0" indent="-330200">
              <a:buClr>
                <a:srgbClr val="FFFFFF"/>
              </a:buClr>
              <a:buSzPts val="1600"/>
              <a:buFont typeface="Raleway"/>
              <a:buChar char="●"/>
            </a:pPr>
            <a:r>
              <a:rPr lang="tr-TR" sz="1600" dirty="0" smtClean="0">
                <a:solidFill>
                  <a:srgbClr val="FFFFFF"/>
                </a:solidFill>
              </a:rPr>
              <a:t>Has Credit Card</a:t>
            </a:r>
            <a:r>
              <a:rPr lang="tr-TR" sz="1600" dirty="0">
                <a:solidFill>
                  <a:srgbClr val="FFFFFF"/>
                </a:solidFill>
              </a:rPr>
              <a:t/>
            </a:r>
            <a:br>
              <a:rPr lang="tr-TR" sz="1600" dirty="0">
                <a:solidFill>
                  <a:srgbClr val="FFFFFF"/>
                </a:solidFill>
              </a:rPr>
            </a:b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dirty="0"/>
              <a:t>         </a:t>
            </a:r>
            <a:r>
              <a:rPr lang="en" sz="1600" u="sng" dirty="0"/>
              <a:t>Germany &amp; France</a:t>
            </a:r>
            <a:endParaRPr sz="1600" u="sng" dirty="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Student &amp; retired </a:t>
            </a:r>
            <a:endParaRPr sz="1600" u="sng" dirty="0"/>
          </a:p>
        </p:txBody>
      </p:sp>
      <p:sp>
        <p:nvSpPr>
          <p:cNvPr id="119" name="Google Shape;119;p18"/>
          <p:cNvSpPr/>
          <p:nvPr/>
        </p:nvSpPr>
        <p:spPr>
          <a:xfrm>
            <a:off x="5101700" y="2001950"/>
            <a:ext cx="3782400" cy="2649000"/>
          </a:xfrm>
          <a:prstGeom prst="wedgeRectCallout">
            <a:avLst>
              <a:gd name="adj1" fmla="val -22624"/>
              <a:gd name="adj2" fmla="val 6440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5101700" y="1328250"/>
            <a:ext cx="3588000" cy="6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More Loyal Customers</a:t>
            </a:r>
            <a:endParaRPr sz="2200"/>
          </a:p>
        </p:txBody>
      </p:sp>
      <p:sp>
        <p:nvSpPr>
          <p:cNvPr id="121" name="Google Shape;121;p18"/>
          <p:cNvSpPr txBox="1">
            <a:spLocks noGrp="1"/>
          </p:cNvSpPr>
          <p:nvPr>
            <p:ph type="title"/>
          </p:nvPr>
        </p:nvSpPr>
        <p:spPr>
          <a:xfrm>
            <a:off x="5101700" y="2001950"/>
            <a:ext cx="3942300" cy="26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Spain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Male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NumOfProduct </a:t>
            </a:r>
            <a:r>
              <a:rPr lang="en" sz="1600" dirty="0" smtClean="0"/>
              <a:t>&gt;</a:t>
            </a:r>
            <a:r>
              <a:rPr lang="tr-TR" sz="1600" dirty="0" smtClean="0"/>
              <a:t>=</a:t>
            </a:r>
            <a:r>
              <a:rPr lang="en" sz="1600" dirty="0" smtClean="0"/>
              <a:t> </a:t>
            </a:r>
            <a:r>
              <a:rPr lang="tr-TR" sz="1600" dirty="0" smtClean="0"/>
              <a:t>2</a:t>
            </a:r>
            <a:endParaRPr sz="1600" dirty="0" smtClean="0"/>
          </a:p>
          <a:p>
            <a:pPr marL="457200" lvl="0" indent="-330200">
              <a:buClr>
                <a:srgbClr val="FFFFFF"/>
              </a:buClr>
              <a:buSzPts val="1600"/>
              <a:buFont typeface="Raleway"/>
              <a:buChar char="●"/>
            </a:pPr>
            <a:r>
              <a:rPr lang="tr-TR" sz="1600" dirty="0" smtClean="0">
                <a:solidFill>
                  <a:srgbClr val="FFFFFF"/>
                </a:solidFill>
              </a:rPr>
              <a:t>Active member</a:t>
            </a:r>
            <a:r>
              <a:rPr lang="tr-TR" sz="1600" dirty="0">
                <a:solidFill>
                  <a:srgbClr val="FFFFFF"/>
                </a:solidFill>
              </a:rPr>
              <a:t/>
            </a:r>
            <a:br>
              <a:rPr lang="tr-TR" sz="1600" dirty="0">
                <a:solidFill>
                  <a:srgbClr val="FFFFFF"/>
                </a:solidFill>
              </a:rPr>
            </a:b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dirty="0"/>
              <a:t>          </a:t>
            </a:r>
            <a:r>
              <a:rPr lang="en" sz="1600" u="sng" dirty="0" smtClean="0"/>
              <a:t>Spain</a:t>
            </a:r>
            <a:endParaRPr sz="1600" u="sng" dirty="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Student &amp; retired </a:t>
            </a:r>
            <a:endParaRPr sz="1600" u="sng" dirty="0"/>
          </a:p>
        </p:txBody>
      </p:sp>
      <p:sp>
        <p:nvSpPr>
          <p:cNvPr id="122" name="Google Shape;122;p18"/>
          <p:cNvSpPr txBox="1"/>
          <p:nvPr/>
        </p:nvSpPr>
        <p:spPr>
          <a:xfrm>
            <a:off x="638950" y="439150"/>
            <a:ext cx="32265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6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Conclusion</a:t>
            </a:r>
            <a:endParaRPr sz="3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xfrm>
            <a:off x="660675" y="511975"/>
            <a:ext cx="3546300" cy="8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Future work</a:t>
            </a:r>
            <a:endParaRPr sz="3600"/>
          </a:p>
        </p:txBody>
      </p:sp>
      <p:sp>
        <p:nvSpPr>
          <p:cNvPr id="128" name="Google Shape;128;p19"/>
          <p:cNvSpPr/>
          <p:nvPr/>
        </p:nvSpPr>
        <p:spPr>
          <a:xfrm>
            <a:off x="846975" y="1355275"/>
            <a:ext cx="6883800" cy="2879700"/>
          </a:xfrm>
          <a:prstGeom prst="wedgeRectCallout">
            <a:avLst>
              <a:gd name="adj1" fmla="val -22624"/>
              <a:gd name="adj2" fmla="val 6440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846975" y="1616975"/>
            <a:ext cx="6745200" cy="21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>
                <a:solidFill>
                  <a:srgbClr val="FFFFFF"/>
                </a:solidFill>
              </a:rPr>
              <a:t>How are the</a:t>
            </a:r>
            <a:r>
              <a:rPr lang="en" sz="1600" dirty="0">
                <a:solidFill>
                  <a:schemeClr val="dk1"/>
                </a:solidFill>
              </a:rPr>
              <a:t> negative, </a:t>
            </a:r>
            <a:r>
              <a:rPr lang="en" sz="1600" dirty="0">
                <a:solidFill>
                  <a:srgbClr val="FFFFFF"/>
                </a:solidFill>
              </a:rPr>
              <a:t>zero and positive balance</a:t>
            </a:r>
            <a:r>
              <a:rPr lang="en" sz="1600" dirty="0">
                <a:solidFill>
                  <a:schemeClr val="dk1"/>
                </a:solidFill>
              </a:rPr>
              <a:t> </a:t>
            </a:r>
            <a:r>
              <a:rPr lang="en" sz="1600" dirty="0"/>
              <a:t>effect? </a:t>
            </a:r>
            <a:endParaRPr sz="1600"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 dirty="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>
                <a:solidFill>
                  <a:srgbClr val="FFFFFF"/>
                </a:solidFill>
              </a:rPr>
              <a:t>Is churn decision</a:t>
            </a:r>
            <a:r>
              <a:rPr lang="en" sz="1600" dirty="0">
                <a:solidFill>
                  <a:schemeClr val="dk1"/>
                </a:solidFill>
              </a:rPr>
              <a:t> </a:t>
            </a:r>
            <a:r>
              <a:rPr lang="en" sz="1600" dirty="0">
                <a:solidFill>
                  <a:srgbClr val="FFFFFF"/>
                </a:solidFill>
              </a:rPr>
              <a:t>related with</a:t>
            </a:r>
            <a:r>
              <a:rPr lang="en" sz="1600" dirty="0">
                <a:solidFill>
                  <a:schemeClr val="dk1"/>
                </a:solidFill>
              </a:rPr>
              <a:t> product types</a:t>
            </a:r>
            <a:r>
              <a:rPr lang="en" sz="1600" dirty="0"/>
              <a:t>?</a:t>
            </a: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 dirty="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Churn prediction using </a:t>
            </a:r>
            <a:r>
              <a:rPr lang="en" sz="1600" dirty="0">
                <a:solidFill>
                  <a:schemeClr val="dk1"/>
                </a:solidFill>
              </a:rPr>
              <a:t>Machine Learning</a:t>
            </a:r>
            <a:r>
              <a:rPr lang="en" sz="1600" dirty="0"/>
              <a:t> algorithms?</a:t>
            </a: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1600"/>
            <a:ext cx="9143998" cy="50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150</Words>
  <Application>Microsoft Office PowerPoint</Application>
  <PresentationFormat>Ekran Gösterisi (16:9)</PresentationFormat>
  <Paragraphs>53</Paragraphs>
  <Slides>8</Slides>
  <Notes>8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2" baseType="lpstr">
      <vt:lpstr>Lato</vt:lpstr>
      <vt:lpstr>Raleway</vt:lpstr>
      <vt:lpstr>Arial</vt:lpstr>
      <vt:lpstr>Swiss</vt:lpstr>
      <vt:lpstr>Which customers are less or more loyal?</vt:lpstr>
      <vt:lpstr>Identify potential churn factors!</vt:lpstr>
      <vt:lpstr>Methodology</vt:lpstr>
      <vt:lpstr>PowerPoint Sunusu</vt:lpstr>
      <vt:lpstr>PowerPoint Sunusu</vt:lpstr>
      <vt:lpstr>Less Loyal Customers</vt:lpstr>
      <vt:lpstr>Future work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Which customers are less/more loyal?</dc:title>
  <cp:lastModifiedBy>EN</cp:lastModifiedBy>
  <cp:revision>12</cp:revision>
  <dcterms:modified xsi:type="dcterms:W3CDTF">2020-06-13T13:56:15Z</dcterms:modified>
</cp:coreProperties>
</file>