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lear Sans" panose="020B0604020202020204" charset="0"/>
      <p:regular r:id="rId15"/>
    </p:embeddedFont>
    <p:embeddedFont>
      <p:font typeface="Clear Sans Bold" panose="020B0604020202020204" charset="0"/>
      <p:regular r:id="rId16"/>
    </p:embeddedFont>
    <p:embeddedFont>
      <p:font typeface="Clear Sans Bold Italics" panose="020B0604020202020204" charset="0"/>
      <p:regular r:id="rId17"/>
    </p:embeddedFont>
    <p:embeddedFont>
      <p:font typeface="Halant Bold" panose="020B0604020202020204" charset="0"/>
      <p:regular r:id="rId18"/>
    </p:embeddedFont>
    <p:embeddedFont>
      <p:font typeface="Halant Semi-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39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4.svg"/><Relationship Id="rId7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6.svg"/><Relationship Id="rId10" Type="http://schemas.openxmlformats.org/officeDocument/2006/relationships/image" Target="../media/image37.png"/><Relationship Id="rId4" Type="http://schemas.openxmlformats.org/officeDocument/2006/relationships/image" Target="../media/image5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2.svg"/><Relationship Id="rId7" Type="http://schemas.openxmlformats.org/officeDocument/2006/relationships/image" Target="../media/image1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6.svg"/><Relationship Id="rId5" Type="http://schemas.openxmlformats.org/officeDocument/2006/relationships/image" Target="../media/image6.sv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2.svg"/><Relationship Id="rId7" Type="http://schemas.openxmlformats.org/officeDocument/2006/relationships/image" Target="../media/image1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6.sv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1.svg"/><Relationship Id="rId18" Type="http://schemas.openxmlformats.org/officeDocument/2006/relationships/image" Target="../media/image26.png"/><Relationship Id="rId3" Type="http://schemas.openxmlformats.org/officeDocument/2006/relationships/image" Target="../media/image12.svg"/><Relationship Id="rId21" Type="http://schemas.openxmlformats.org/officeDocument/2006/relationships/image" Target="../media/image29.svg"/><Relationship Id="rId7" Type="http://schemas.openxmlformats.org/officeDocument/2006/relationships/image" Target="../media/image14.sv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" Type="http://schemas.openxmlformats.org/officeDocument/2006/relationships/image" Target="../media/image11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9.svg"/><Relationship Id="rId5" Type="http://schemas.openxmlformats.org/officeDocument/2006/relationships/image" Target="../media/image6.svg"/><Relationship Id="rId15" Type="http://schemas.openxmlformats.org/officeDocument/2006/relationships/image" Target="../media/image23.svg"/><Relationship Id="rId23" Type="http://schemas.openxmlformats.org/officeDocument/2006/relationships/image" Target="../media/image31.svg"/><Relationship Id="rId10" Type="http://schemas.openxmlformats.org/officeDocument/2006/relationships/image" Target="../media/image18.png"/><Relationship Id="rId19" Type="http://schemas.openxmlformats.org/officeDocument/2006/relationships/image" Target="../media/image27.svg"/><Relationship Id="rId4" Type="http://schemas.openxmlformats.org/officeDocument/2006/relationships/image" Target="../media/image5.png"/><Relationship Id="rId9" Type="http://schemas.openxmlformats.org/officeDocument/2006/relationships/image" Target="../media/image4.sv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373163">
            <a:off x="10615041" y="-983610"/>
            <a:ext cx="9003355" cy="15031235"/>
          </a:xfrm>
          <a:prstGeom prst="rect">
            <a:avLst/>
          </a:prstGeom>
          <a:solidFill>
            <a:srgbClr val="232A41"/>
          </a:solidFill>
        </p:spPr>
      </p:sp>
      <p:sp>
        <p:nvSpPr>
          <p:cNvPr id="3" name="Freeform 3"/>
          <p:cNvSpPr/>
          <p:nvPr/>
        </p:nvSpPr>
        <p:spPr>
          <a:xfrm>
            <a:off x="16798653" y="1028700"/>
            <a:ext cx="2712483" cy="3271636"/>
          </a:xfrm>
          <a:custGeom>
            <a:avLst/>
            <a:gdLst/>
            <a:ahLst/>
            <a:cxnLst/>
            <a:rect l="l" t="t" r="r" b="b"/>
            <a:pathLst>
              <a:path w="2712483" h="3271636">
                <a:moveTo>
                  <a:pt x="0" y="0"/>
                </a:moveTo>
                <a:lnTo>
                  <a:pt x="2712484" y="0"/>
                </a:lnTo>
                <a:lnTo>
                  <a:pt x="2712484" y="3271636"/>
                </a:lnTo>
                <a:lnTo>
                  <a:pt x="0" y="32716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305981" y="5672183"/>
            <a:ext cx="1478898" cy="1719648"/>
          </a:xfrm>
          <a:custGeom>
            <a:avLst/>
            <a:gdLst/>
            <a:ahLst/>
            <a:cxnLst/>
            <a:rect l="l" t="t" r="r" b="b"/>
            <a:pathLst>
              <a:path w="1478898" h="1719648">
                <a:moveTo>
                  <a:pt x="0" y="0"/>
                </a:moveTo>
                <a:lnTo>
                  <a:pt x="1478898" y="0"/>
                </a:lnTo>
                <a:lnTo>
                  <a:pt x="1478898" y="1719649"/>
                </a:lnTo>
                <a:lnTo>
                  <a:pt x="0" y="17196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144000" y="8499119"/>
            <a:ext cx="8169607" cy="4114511"/>
          </a:xfrm>
          <a:custGeom>
            <a:avLst/>
            <a:gdLst/>
            <a:ahLst/>
            <a:cxnLst/>
            <a:rect l="l" t="t" r="r" b="b"/>
            <a:pathLst>
              <a:path w="8169607" h="4114511">
                <a:moveTo>
                  <a:pt x="0" y="0"/>
                </a:moveTo>
                <a:lnTo>
                  <a:pt x="8169607" y="0"/>
                </a:lnTo>
                <a:lnTo>
                  <a:pt x="8169607" y="4114511"/>
                </a:lnTo>
                <a:lnTo>
                  <a:pt x="0" y="41145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1024170"/>
            <a:ext cx="9425895" cy="4371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519"/>
              </a:lnSpc>
            </a:pPr>
            <a:r>
              <a:rPr lang="en-US" sz="9600">
                <a:solidFill>
                  <a:srgbClr val="2C2840"/>
                </a:solidFill>
                <a:latin typeface="Halant Bold"/>
              </a:rPr>
              <a:t>Model of the Particle Accelerator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00955" y="8776970"/>
            <a:ext cx="4940692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2C2840"/>
                </a:solidFill>
                <a:latin typeface="Clear Sans"/>
              </a:rPr>
              <a:t>EEE 351 Project Presentation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5725141"/>
            <a:ext cx="6801496" cy="9766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2C2840"/>
                </a:solidFill>
                <a:latin typeface="Clear Sans Bold"/>
              </a:rPr>
              <a:t>Ezgi Demir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2C2840"/>
                </a:solidFill>
                <a:latin typeface="Clear Sans Bold"/>
              </a:rPr>
              <a:t>Robin Umut Kızıl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5105400"/>
            <a:ext cx="6801496" cy="429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2C2840"/>
                </a:solidFill>
                <a:latin typeface="Clear Sans Bold"/>
              </a:rPr>
              <a:t>Group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88632" y="-1494379"/>
            <a:ext cx="18794023" cy="5057459"/>
          </a:xfrm>
          <a:prstGeom prst="rect">
            <a:avLst/>
          </a:prstGeom>
          <a:solidFill>
            <a:srgbClr val="232A41"/>
          </a:solidFill>
        </p:spPr>
      </p:sp>
      <p:sp>
        <p:nvSpPr>
          <p:cNvPr id="3" name="Freeform 3"/>
          <p:cNvSpPr/>
          <p:nvPr/>
        </p:nvSpPr>
        <p:spPr>
          <a:xfrm rot="-5400000">
            <a:off x="17382434" y="-313712"/>
            <a:ext cx="1473381" cy="1719648"/>
          </a:xfrm>
          <a:custGeom>
            <a:avLst/>
            <a:gdLst/>
            <a:ahLst/>
            <a:cxnLst/>
            <a:rect l="l" t="t" r="r" b="b"/>
            <a:pathLst>
              <a:path w="1473381" h="1719648">
                <a:moveTo>
                  <a:pt x="0" y="0"/>
                </a:moveTo>
                <a:lnTo>
                  <a:pt x="1473381" y="0"/>
                </a:lnTo>
                <a:lnTo>
                  <a:pt x="1473381" y="1719648"/>
                </a:lnTo>
                <a:lnTo>
                  <a:pt x="0" y="1719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374"/>
            </a:stretch>
          </a:blipFill>
        </p:spPr>
      </p:sp>
      <p:sp>
        <p:nvSpPr>
          <p:cNvPr id="4" name="Freeform 4"/>
          <p:cNvSpPr/>
          <p:nvPr/>
        </p:nvSpPr>
        <p:spPr>
          <a:xfrm rot="7598404">
            <a:off x="-1710745" y="-385619"/>
            <a:ext cx="3700015" cy="1863462"/>
          </a:xfrm>
          <a:custGeom>
            <a:avLst/>
            <a:gdLst/>
            <a:ahLst/>
            <a:cxnLst/>
            <a:rect l="l" t="t" r="r" b="b"/>
            <a:pathLst>
              <a:path w="3700015" h="1863462">
                <a:moveTo>
                  <a:pt x="0" y="0"/>
                </a:moveTo>
                <a:lnTo>
                  <a:pt x="3700015" y="0"/>
                </a:lnTo>
                <a:lnTo>
                  <a:pt x="3700015" y="1863462"/>
                </a:lnTo>
                <a:lnTo>
                  <a:pt x="0" y="18634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375650" y="3172653"/>
            <a:ext cx="3941694" cy="3941694"/>
          </a:xfrm>
          <a:custGeom>
            <a:avLst/>
            <a:gdLst/>
            <a:ahLst/>
            <a:cxnLst/>
            <a:rect l="l" t="t" r="r" b="b"/>
            <a:pathLst>
              <a:path w="3941694" h="3941694">
                <a:moveTo>
                  <a:pt x="0" y="0"/>
                </a:moveTo>
                <a:lnTo>
                  <a:pt x="3941694" y="0"/>
                </a:lnTo>
                <a:lnTo>
                  <a:pt x="3941694" y="3941694"/>
                </a:lnTo>
                <a:lnTo>
                  <a:pt x="0" y="39416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730766" y="6966965"/>
            <a:ext cx="2762591" cy="4906362"/>
          </a:xfrm>
          <a:custGeom>
            <a:avLst/>
            <a:gdLst/>
            <a:ahLst/>
            <a:cxnLst/>
            <a:rect l="l" t="t" r="r" b="b"/>
            <a:pathLst>
              <a:path w="2762591" h="4906362">
                <a:moveTo>
                  <a:pt x="0" y="0"/>
                </a:moveTo>
                <a:lnTo>
                  <a:pt x="2762591" y="0"/>
                </a:lnTo>
                <a:lnTo>
                  <a:pt x="2762591" y="4906362"/>
                </a:lnTo>
                <a:lnTo>
                  <a:pt x="0" y="490636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936017" y="6238303"/>
            <a:ext cx="2946660" cy="5233268"/>
          </a:xfrm>
          <a:custGeom>
            <a:avLst/>
            <a:gdLst/>
            <a:ahLst/>
            <a:cxnLst/>
            <a:rect l="l" t="t" r="r" b="b"/>
            <a:pathLst>
              <a:path w="2946660" h="5233268">
                <a:moveTo>
                  <a:pt x="0" y="0"/>
                </a:moveTo>
                <a:lnTo>
                  <a:pt x="2946660" y="0"/>
                </a:lnTo>
                <a:lnTo>
                  <a:pt x="2946660" y="5233268"/>
                </a:lnTo>
                <a:lnTo>
                  <a:pt x="0" y="523326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964996" y="2454569"/>
            <a:ext cx="3440396" cy="6110143"/>
          </a:xfrm>
          <a:custGeom>
            <a:avLst/>
            <a:gdLst/>
            <a:ahLst/>
            <a:cxnLst/>
            <a:rect l="l" t="t" r="r" b="b"/>
            <a:pathLst>
              <a:path w="3440396" h="6110143">
                <a:moveTo>
                  <a:pt x="0" y="0"/>
                </a:moveTo>
                <a:lnTo>
                  <a:pt x="3440396" y="0"/>
                </a:lnTo>
                <a:lnTo>
                  <a:pt x="3440396" y="6110143"/>
                </a:lnTo>
                <a:lnTo>
                  <a:pt x="0" y="611014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568264" y="6557795"/>
            <a:ext cx="3162502" cy="4013834"/>
          </a:xfrm>
          <a:custGeom>
            <a:avLst/>
            <a:gdLst/>
            <a:ahLst/>
            <a:cxnLst/>
            <a:rect l="l" t="t" r="r" b="b"/>
            <a:pathLst>
              <a:path w="3162502" h="4013834">
                <a:moveTo>
                  <a:pt x="0" y="0"/>
                </a:moveTo>
                <a:lnTo>
                  <a:pt x="3162502" y="0"/>
                </a:lnTo>
                <a:lnTo>
                  <a:pt x="3162502" y="4013834"/>
                </a:lnTo>
                <a:lnTo>
                  <a:pt x="0" y="401383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t="-19965" b="-19965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02019" y="4052315"/>
            <a:ext cx="9199573" cy="3886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Material for the circuit and coil is selected:</a:t>
            </a:r>
          </a:p>
          <a:p>
            <a:pPr algn="l">
              <a:lnSpc>
                <a:spcPts val="3840"/>
              </a:lnSpc>
            </a:pPr>
            <a:endParaRPr lang="en-US" sz="3200">
              <a:solidFill>
                <a:srgbClr val="000000"/>
              </a:solidFill>
              <a:latin typeface="Clear Sans Bold"/>
            </a:endParaRPr>
          </a:p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Materials:</a:t>
            </a:r>
          </a:p>
          <a:p>
            <a:pPr marL="690881" lvl="1" indent="-345440" algn="just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Ardunio Nano</a:t>
            </a:r>
          </a:p>
          <a:p>
            <a:pPr marL="690881" lvl="1" indent="-345440" algn="just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IR sensor</a:t>
            </a:r>
          </a:p>
          <a:p>
            <a:pPr marL="690881" lvl="1" indent="-345440" algn="just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Copper coil</a:t>
            </a:r>
          </a:p>
          <a:p>
            <a:pPr marL="690881" lvl="1" indent="-345440" algn="just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Motor driver</a:t>
            </a:r>
          </a:p>
          <a:p>
            <a:pPr marL="690881" lvl="1" indent="-345440" algn="just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Metal ball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977429" y="1132817"/>
            <a:ext cx="13577955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>
                <a:solidFill>
                  <a:srgbClr val="FAFAFA"/>
                </a:solidFill>
                <a:latin typeface="Halant Semi-Bold"/>
              </a:rPr>
              <a:t>MATERIAL SELECTING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148045" y="9862986"/>
            <a:ext cx="7734632" cy="314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lear Sans Bold"/>
              </a:rPr>
              <a:t>figure 2: materials pictures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88632" y="-1494379"/>
            <a:ext cx="18794023" cy="5057459"/>
          </a:xfrm>
          <a:prstGeom prst="rect">
            <a:avLst/>
          </a:prstGeom>
          <a:solidFill>
            <a:srgbClr val="232A41"/>
          </a:solidFill>
        </p:spPr>
      </p:sp>
      <p:sp>
        <p:nvSpPr>
          <p:cNvPr id="3" name="Freeform 3"/>
          <p:cNvSpPr/>
          <p:nvPr/>
        </p:nvSpPr>
        <p:spPr>
          <a:xfrm rot="-5400000">
            <a:off x="17382434" y="-313712"/>
            <a:ext cx="1473381" cy="1719648"/>
          </a:xfrm>
          <a:custGeom>
            <a:avLst/>
            <a:gdLst/>
            <a:ahLst/>
            <a:cxnLst/>
            <a:rect l="l" t="t" r="r" b="b"/>
            <a:pathLst>
              <a:path w="1473381" h="1719648">
                <a:moveTo>
                  <a:pt x="0" y="0"/>
                </a:moveTo>
                <a:lnTo>
                  <a:pt x="1473381" y="0"/>
                </a:lnTo>
                <a:lnTo>
                  <a:pt x="1473381" y="1719648"/>
                </a:lnTo>
                <a:lnTo>
                  <a:pt x="0" y="1719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374"/>
            </a:stretch>
          </a:blipFill>
        </p:spPr>
      </p:sp>
      <p:sp>
        <p:nvSpPr>
          <p:cNvPr id="4" name="Freeform 4"/>
          <p:cNvSpPr/>
          <p:nvPr/>
        </p:nvSpPr>
        <p:spPr>
          <a:xfrm rot="7598404">
            <a:off x="-1710745" y="-385619"/>
            <a:ext cx="3700015" cy="1863462"/>
          </a:xfrm>
          <a:custGeom>
            <a:avLst/>
            <a:gdLst/>
            <a:ahLst/>
            <a:cxnLst/>
            <a:rect l="l" t="t" r="r" b="b"/>
            <a:pathLst>
              <a:path w="3700015" h="1863462">
                <a:moveTo>
                  <a:pt x="0" y="0"/>
                </a:moveTo>
                <a:lnTo>
                  <a:pt x="3700015" y="0"/>
                </a:lnTo>
                <a:lnTo>
                  <a:pt x="3700015" y="1863462"/>
                </a:lnTo>
                <a:lnTo>
                  <a:pt x="0" y="18634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387572" y="2115092"/>
            <a:ext cx="6519984" cy="8171908"/>
          </a:xfrm>
          <a:custGeom>
            <a:avLst/>
            <a:gdLst/>
            <a:ahLst/>
            <a:cxnLst/>
            <a:rect l="l" t="t" r="r" b="b"/>
            <a:pathLst>
              <a:path w="6519984" h="8171908">
                <a:moveTo>
                  <a:pt x="0" y="0"/>
                </a:moveTo>
                <a:lnTo>
                  <a:pt x="6519984" y="0"/>
                </a:lnTo>
                <a:lnTo>
                  <a:pt x="6519984" y="8171908"/>
                </a:lnTo>
                <a:lnTo>
                  <a:pt x="0" y="81719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54550" y="3937999"/>
            <a:ext cx="10152890" cy="545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Steps of the Integration of the Circuit:</a:t>
            </a:r>
          </a:p>
          <a:p>
            <a:pPr algn="l">
              <a:lnSpc>
                <a:spcPts val="4800"/>
              </a:lnSpc>
            </a:pPr>
            <a:endParaRPr lang="en-US" sz="3200">
              <a:solidFill>
                <a:srgbClr val="000000"/>
              </a:solidFill>
              <a:latin typeface="Clear Sans Bold"/>
            </a:endParaRPr>
          </a:p>
          <a:p>
            <a:pPr marL="690881" lvl="1" indent="-345440" algn="l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Coils are winded on the Printed model.</a:t>
            </a:r>
          </a:p>
          <a:p>
            <a:pPr marL="690881" lvl="1" indent="-345440" algn="l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Motor Drivers and ardunio is placed on the center of the Project.</a:t>
            </a:r>
          </a:p>
          <a:p>
            <a:pPr marL="690881" lvl="1" indent="-345440" algn="l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Ir sensors are placed on the coils.</a:t>
            </a:r>
          </a:p>
          <a:p>
            <a:pPr marL="690881" lvl="1" indent="-345440" algn="l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Necessary jumpers are connected.</a:t>
            </a:r>
          </a:p>
          <a:p>
            <a:pPr marL="690881" lvl="1" indent="-345440" algn="l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Ardunio is coded.</a:t>
            </a:r>
          </a:p>
          <a:p>
            <a:pPr algn="l">
              <a:lnSpc>
                <a:spcPts val="4800"/>
              </a:lnSpc>
            </a:pPr>
            <a:endParaRPr lang="en-US" sz="3200">
              <a:solidFill>
                <a:srgbClr val="000000"/>
              </a:solidFill>
              <a:latin typeface="Clear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977429" y="708954"/>
            <a:ext cx="13577955" cy="1695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>
                <a:solidFill>
                  <a:srgbClr val="FAFAFA"/>
                </a:solidFill>
                <a:latin typeface="Halant Semi-Bold"/>
              </a:rPr>
              <a:t>SYSTEM INTEGRATION AND PROGRAMMING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770723" y="9972675"/>
            <a:ext cx="7734632" cy="314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lear Sans Bold"/>
              </a:rPr>
              <a:t>figure 3: System Integration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88632" y="-1494379"/>
            <a:ext cx="18794023" cy="5057459"/>
          </a:xfrm>
          <a:prstGeom prst="rect">
            <a:avLst/>
          </a:prstGeom>
          <a:solidFill>
            <a:srgbClr val="232A41"/>
          </a:solidFill>
        </p:spPr>
      </p:sp>
      <p:sp>
        <p:nvSpPr>
          <p:cNvPr id="3" name="Freeform 3"/>
          <p:cNvSpPr/>
          <p:nvPr/>
        </p:nvSpPr>
        <p:spPr>
          <a:xfrm rot="-5400000">
            <a:off x="17382434" y="-313712"/>
            <a:ext cx="1473381" cy="1719648"/>
          </a:xfrm>
          <a:custGeom>
            <a:avLst/>
            <a:gdLst/>
            <a:ahLst/>
            <a:cxnLst/>
            <a:rect l="l" t="t" r="r" b="b"/>
            <a:pathLst>
              <a:path w="1473381" h="1719648">
                <a:moveTo>
                  <a:pt x="0" y="0"/>
                </a:moveTo>
                <a:lnTo>
                  <a:pt x="1473381" y="0"/>
                </a:lnTo>
                <a:lnTo>
                  <a:pt x="1473381" y="1719648"/>
                </a:lnTo>
                <a:lnTo>
                  <a:pt x="0" y="1719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374"/>
            </a:stretch>
          </a:blipFill>
        </p:spPr>
      </p:sp>
      <p:sp>
        <p:nvSpPr>
          <p:cNvPr id="4" name="Freeform 4"/>
          <p:cNvSpPr/>
          <p:nvPr/>
        </p:nvSpPr>
        <p:spPr>
          <a:xfrm rot="7598404">
            <a:off x="-1710745" y="-385619"/>
            <a:ext cx="3700015" cy="1863462"/>
          </a:xfrm>
          <a:custGeom>
            <a:avLst/>
            <a:gdLst/>
            <a:ahLst/>
            <a:cxnLst/>
            <a:rect l="l" t="t" r="r" b="b"/>
            <a:pathLst>
              <a:path w="3700015" h="1863462">
                <a:moveTo>
                  <a:pt x="0" y="0"/>
                </a:moveTo>
                <a:lnTo>
                  <a:pt x="3700015" y="0"/>
                </a:lnTo>
                <a:lnTo>
                  <a:pt x="3700015" y="1863462"/>
                </a:lnTo>
                <a:lnTo>
                  <a:pt x="0" y="18634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197106" y="0"/>
            <a:ext cx="7090894" cy="12593427"/>
          </a:xfrm>
          <a:custGeom>
            <a:avLst/>
            <a:gdLst/>
            <a:ahLst/>
            <a:cxnLst/>
            <a:rect l="l" t="t" r="r" b="b"/>
            <a:pathLst>
              <a:path w="7090894" h="12593427">
                <a:moveTo>
                  <a:pt x="0" y="0"/>
                </a:moveTo>
                <a:lnTo>
                  <a:pt x="7090894" y="0"/>
                </a:lnTo>
                <a:lnTo>
                  <a:pt x="7090894" y="12593427"/>
                </a:lnTo>
                <a:lnTo>
                  <a:pt x="0" y="1259342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66399" y="3747254"/>
            <a:ext cx="8741981" cy="145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5V and 10V-1A is given to motor driver and coils, respectively, and ardunio code is run.</a:t>
            </a:r>
          </a:p>
          <a:p>
            <a:pPr algn="l">
              <a:lnSpc>
                <a:spcPts val="3840"/>
              </a:lnSpc>
            </a:pPr>
            <a:endParaRPr lang="en-US" sz="3200">
              <a:solidFill>
                <a:srgbClr val="000000"/>
              </a:solidFill>
              <a:latin typeface="Clear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977429" y="1132817"/>
            <a:ext cx="13577955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>
                <a:solidFill>
                  <a:srgbClr val="FAFAFA"/>
                </a:solidFill>
                <a:latin typeface="Halant Semi-Bold"/>
              </a:rPr>
              <a:t>TESTING PROJECT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73616" y="4975783"/>
            <a:ext cx="8741981" cy="2914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First trial:</a:t>
            </a:r>
          </a:p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Observed that, current on the coils are not sufficient to push metal to next coil.</a:t>
            </a:r>
          </a:p>
          <a:p>
            <a:pPr algn="l">
              <a:lnSpc>
                <a:spcPts val="3840"/>
              </a:lnSpc>
            </a:pPr>
            <a:endParaRPr lang="en-US" sz="3200">
              <a:solidFill>
                <a:srgbClr val="000000"/>
              </a:solidFill>
              <a:latin typeface="Clear Sans Bold"/>
            </a:endParaRPr>
          </a:p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Current on the coils increased to the 3A.</a:t>
            </a:r>
          </a:p>
          <a:p>
            <a:pPr algn="l">
              <a:lnSpc>
                <a:spcPts val="3840"/>
              </a:lnSpc>
            </a:pPr>
            <a:endParaRPr lang="en-US" sz="3200">
              <a:solidFill>
                <a:srgbClr val="000000"/>
              </a:solidFill>
              <a:latin typeface="Clear Sa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73616" y="8071408"/>
            <a:ext cx="8741981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Second trial:</a:t>
            </a:r>
          </a:p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Optimal ball velocity is reached.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865712" y="9248775"/>
            <a:ext cx="7734632" cy="314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lear Sans Bold"/>
              </a:rPr>
              <a:t>figure 4: Picture of Test Process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53012" y="-2528730"/>
            <a:ext cx="18794023" cy="5057459"/>
          </a:xfrm>
          <a:prstGeom prst="rect">
            <a:avLst/>
          </a:prstGeom>
          <a:solidFill>
            <a:srgbClr val="232A41"/>
          </a:solidFill>
        </p:spPr>
      </p:sp>
      <p:sp>
        <p:nvSpPr>
          <p:cNvPr id="3" name="Freeform 3"/>
          <p:cNvSpPr/>
          <p:nvPr/>
        </p:nvSpPr>
        <p:spPr>
          <a:xfrm rot="-5400000">
            <a:off x="17382434" y="-313712"/>
            <a:ext cx="1473381" cy="1719648"/>
          </a:xfrm>
          <a:custGeom>
            <a:avLst/>
            <a:gdLst/>
            <a:ahLst/>
            <a:cxnLst/>
            <a:rect l="l" t="t" r="r" b="b"/>
            <a:pathLst>
              <a:path w="1473381" h="1719648">
                <a:moveTo>
                  <a:pt x="0" y="0"/>
                </a:moveTo>
                <a:lnTo>
                  <a:pt x="1473381" y="0"/>
                </a:lnTo>
                <a:lnTo>
                  <a:pt x="1473381" y="1719648"/>
                </a:lnTo>
                <a:lnTo>
                  <a:pt x="0" y="1719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374"/>
            </a:stretch>
          </a:blipFill>
        </p:spPr>
      </p:sp>
      <p:sp>
        <p:nvSpPr>
          <p:cNvPr id="4" name="Freeform 4"/>
          <p:cNvSpPr/>
          <p:nvPr/>
        </p:nvSpPr>
        <p:spPr>
          <a:xfrm rot="7598404">
            <a:off x="-1710745" y="-385619"/>
            <a:ext cx="3700015" cy="1863462"/>
          </a:xfrm>
          <a:custGeom>
            <a:avLst/>
            <a:gdLst/>
            <a:ahLst/>
            <a:cxnLst/>
            <a:rect l="l" t="t" r="r" b="b"/>
            <a:pathLst>
              <a:path w="3700015" h="1863462">
                <a:moveTo>
                  <a:pt x="0" y="0"/>
                </a:moveTo>
                <a:lnTo>
                  <a:pt x="3700015" y="0"/>
                </a:lnTo>
                <a:lnTo>
                  <a:pt x="3700015" y="1863462"/>
                </a:lnTo>
                <a:lnTo>
                  <a:pt x="0" y="18634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977429" y="1132817"/>
            <a:ext cx="13577955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>
                <a:solidFill>
                  <a:srgbClr val="FAFAFA"/>
                </a:solidFill>
                <a:latin typeface="Halant Semi-Bold"/>
              </a:rPr>
              <a:t>REFERENCES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77071" y="3494030"/>
            <a:ext cx="15333859" cy="5368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768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"Magnetic Field Formula," Toppr. [Online]. Available: https://www.toppr.com/guides/physics-formulas/magnetic-field-formula/. [Accessed: May 7, 2024].</a:t>
            </a:r>
          </a:p>
          <a:p>
            <a:pPr marL="690881" lvl="1" indent="-345440" algn="just">
              <a:lnSpc>
                <a:spcPts val="4768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"Ignition Coil - Basic Principles," DENSO Automotive. [Online]. Available: https://www.denso-am.eu/news/deneur21_04_ignition-coil-basic-principles. [Accessed: May 8, 2024].</a:t>
            </a:r>
          </a:p>
          <a:p>
            <a:pPr marL="690881" lvl="1" indent="-345440" algn="just">
              <a:lnSpc>
                <a:spcPts val="4768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"How Ignition Systems Work," Champion Auto Parts. [Online]. Available: https://www.championautoparts.com/Technical/Tech-Tips/How-Ignition-Systems-Work.html. [Accessed: May 8, 2024].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838388"/>
            <a:ext cx="10225968" cy="844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5600">
                <a:solidFill>
                  <a:srgbClr val="FAFAFA"/>
                </a:solidFill>
                <a:latin typeface="Halant Semi-Bold"/>
              </a:rPr>
              <a:t>ELECTRONIC PAPER</a:t>
            </a:r>
          </a:p>
        </p:txBody>
      </p:sp>
      <p:sp>
        <p:nvSpPr>
          <p:cNvPr id="3" name="Freeform 3"/>
          <p:cNvSpPr/>
          <p:nvPr/>
        </p:nvSpPr>
        <p:spPr>
          <a:xfrm rot="-5400000">
            <a:off x="13270367" y="1966566"/>
            <a:ext cx="1473381" cy="1719648"/>
          </a:xfrm>
          <a:custGeom>
            <a:avLst/>
            <a:gdLst/>
            <a:ahLst/>
            <a:cxnLst/>
            <a:rect l="l" t="t" r="r" b="b"/>
            <a:pathLst>
              <a:path w="1473381" h="1719648">
                <a:moveTo>
                  <a:pt x="0" y="0"/>
                </a:moveTo>
                <a:lnTo>
                  <a:pt x="1473381" y="0"/>
                </a:lnTo>
                <a:lnTo>
                  <a:pt x="1473381" y="1719648"/>
                </a:lnTo>
                <a:lnTo>
                  <a:pt x="0" y="1719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374"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4705377" y="-359397"/>
            <a:ext cx="3700015" cy="1863462"/>
          </a:xfrm>
          <a:custGeom>
            <a:avLst/>
            <a:gdLst/>
            <a:ahLst/>
            <a:cxnLst/>
            <a:rect l="l" t="t" r="r" b="b"/>
            <a:pathLst>
              <a:path w="3700015" h="1863462">
                <a:moveTo>
                  <a:pt x="0" y="0"/>
                </a:moveTo>
                <a:lnTo>
                  <a:pt x="3700015" y="0"/>
                </a:lnTo>
                <a:lnTo>
                  <a:pt x="3700015" y="1863462"/>
                </a:lnTo>
                <a:lnTo>
                  <a:pt x="0" y="18634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-253012" y="-2796624"/>
            <a:ext cx="18794023" cy="5057459"/>
          </a:xfrm>
          <a:prstGeom prst="rect">
            <a:avLst/>
          </a:prstGeom>
          <a:solidFill>
            <a:srgbClr val="232A41"/>
          </a:solidFill>
        </p:spPr>
      </p:sp>
      <p:sp>
        <p:nvSpPr>
          <p:cNvPr id="6" name="Freeform 6"/>
          <p:cNvSpPr/>
          <p:nvPr/>
        </p:nvSpPr>
        <p:spPr>
          <a:xfrm rot="-4905810">
            <a:off x="15696942" y="-676824"/>
            <a:ext cx="3124716" cy="3423494"/>
          </a:xfrm>
          <a:custGeom>
            <a:avLst/>
            <a:gdLst/>
            <a:ahLst/>
            <a:cxnLst/>
            <a:rect l="l" t="t" r="r" b="b"/>
            <a:pathLst>
              <a:path w="3124716" h="3423494">
                <a:moveTo>
                  <a:pt x="0" y="0"/>
                </a:moveTo>
                <a:lnTo>
                  <a:pt x="3124716" y="0"/>
                </a:lnTo>
                <a:lnTo>
                  <a:pt x="3124716" y="3423495"/>
                </a:lnTo>
                <a:lnTo>
                  <a:pt x="0" y="34234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AutoShape 7"/>
          <p:cNvSpPr/>
          <p:nvPr/>
        </p:nvSpPr>
        <p:spPr>
          <a:xfrm>
            <a:off x="-388632" y="8518279"/>
            <a:ext cx="18794023" cy="5057459"/>
          </a:xfrm>
          <a:prstGeom prst="rect">
            <a:avLst/>
          </a:prstGeom>
          <a:solidFill>
            <a:srgbClr val="232A41"/>
          </a:solidFill>
        </p:spPr>
      </p:sp>
      <p:sp>
        <p:nvSpPr>
          <p:cNvPr id="8" name="TextBox 8"/>
          <p:cNvSpPr txBox="1"/>
          <p:nvPr/>
        </p:nvSpPr>
        <p:spPr>
          <a:xfrm>
            <a:off x="1028700" y="400884"/>
            <a:ext cx="10258983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AFAFA"/>
                </a:solidFill>
                <a:latin typeface="Halant Bold"/>
              </a:rPr>
              <a:t>Introduction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2674592"/>
            <a:ext cx="13710642" cy="4490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2114" lvl="1" indent="-396057" algn="l">
              <a:lnSpc>
                <a:spcPts val="9172"/>
              </a:lnSpc>
              <a:buAutoNum type="arabicPeriod"/>
            </a:pPr>
            <a:r>
              <a:rPr lang="en-US" sz="3668" spc="220">
                <a:solidFill>
                  <a:srgbClr val="000000"/>
                </a:solidFill>
                <a:latin typeface="Clear Sans Bold"/>
              </a:rPr>
              <a:t>Project Focus &amp; Goal</a:t>
            </a:r>
          </a:p>
          <a:p>
            <a:pPr marL="792114" lvl="1" indent="-396057" algn="l">
              <a:lnSpc>
                <a:spcPts val="9172"/>
              </a:lnSpc>
              <a:buAutoNum type="arabicPeriod"/>
            </a:pPr>
            <a:r>
              <a:rPr lang="en-US" sz="3668" spc="220">
                <a:solidFill>
                  <a:srgbClr val="000000"/>
                </a:solidFill>
                <a:latin typeface="Clear Sans Bold"/>
              </a:rPr>
              <a:t>Applications of Electromagnetic Fields in Our Project </a:t>
            </a:r>
          </a:p>
          <a:p>
            <a:pPr marL="792114" lvl="1" indent="-396057" algn="l">
              <a:lnSpc>
                <a:spcPts val="9172"/>
              </a:lnSpc>
              <a:buAutoNum type="arabicPeriod"/>
            </a:pPr>
            <a:r>
              <a:rPr lang="en-US" sz="3668" spc="220">
                <a:solidFill>
                  <a:srgbClr val="000000"/>
                </a:solidFill>
                <a:latin typeface="Clear Sans Bold"/>
              </a:rPr>
              <a:t>Project Description </a:t>
            </a:r>
          </a:p>
          <a:p>
            <a:pPr marL="792114" lvl="1" indent="-396057" algn="l">
              <a:lnSpc>
                <a:spcPts val="9172"/>
              </a:lnSpc>
              <a:buAutoNum type="arabicPeriod"/>
            </a:pPr>
            <a:r>
              <a:rPr lang="en-US" sz="3668" spc="220">
                <a:solidFill>
                  <a:srgbClr val="000000"/>
                </a:solidFill>
                <a:latin typeface="Clear Sans Bold"/>
              </a:rPr>
              <a:t>Referances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A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248063" y="4739461"/>
            <a:ext cx="1473381" cy="1719648"/>
          </a:xfrm>
          <a:custGeom>
            <a:avLst/>
            <a:gdLst/>
            <a:ahLst/>
            <a:cxnLst/>
            <a:rect l="l" t="t" r="r" b="b"/>
            <a:pathLst>
              <a:path w="1473381" h="1719648">
                <a:moveTo>
                  <a:pt x="0" y="0"/>
                </a:moveTo>
                <a:lnTo>
                  <a:pt x="1473381" y="0"/>
                </a:lnTo>
                <a:lnTo>
                  <a:pt x="1473381" y="1719648"/>
                </a:lnTo>
                <a:lnTo>
                  <a:pt x="0" y="1719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374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7538652"/>
            <a:ext cx="1473381" cy="1719648"/>
          </a:xfrm>
          <a:custGeom>
            <a:avLst/>
            <a:gdLst/>
            <a:ahLst/>
            <a:cxnLst/>
            <a:rect l="l" t="t" r="r" b="b"/>
            <a:pathLst>
              <a:path w="1473381" h="1719648">
                <a:moveTo>
                  <a:pt x="0" y="0"/>
                </a:moveTo>
                <a:lnTo>
                  <a:pt x="1473381" y="0"/>
                </a:lnTo>
                <a:lnTo>
                  <a:pt x="1473381" y="1719648"/>
                </a:lnTo>
                <a:lnTo>
                  <a:pt x="0" y="1719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374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3995394"/>
            <a:ext cx="4294226" cy="5462872"/>
          </a:xfrm>
          <a:custGeom>
            <a:avLst/>
            <a:gdLst/>
            <a:ahLst/>
            <a:cxnLst/>
            <a:rect l="l" t="t" r="r" b="b"/>
            <a:pathLst>
              <a:path w="4294226" h="5462872">
                <a:moveTo>
                  <a:pt x="0" y="0"/>
                </a:moveTo>
                <a:lnTo>
                  <a:pt x="4294226" y="0"/>
                </a:lnTo>
                <a:lnTo>
                  <a:pt x="4294226" y="5462872"/>
                </a:lnTo>
                <a:lnTo>
                  <a:pt x="0" y="54628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6963277" y="-193561"/>
            <a:ext cx="11514873" cy="10746771"/>
          </a:xfrm>
          <a:prstGeom prst="rect">
            <a:avLst/>
          </a:prstGeom>
          <a:solidFill>
            <a:srgbClr val="FAFAFA"/>
          </a:solidFill>
        </p:spPr>
      </p:sp>
      <p:sp>
        <p:nvSpPr>
          <p:cNvPr id="6" name="TextBox 6"/>
          <p:cNvSpPr txBox="1"/>
          <p:nvPr/>
        </p:nvSpPr>
        <p:spPr>
          <a:xfrm>
            <a:off x="1028700" y="1028700"/>
            <a:ext cx="5012599" cy="1689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5600">
                <a:solidFill>
                  <a:srgbClr val="FAFAFA"/>
                </a:solidFill>
                <a:latin typeface="Halant Semi-Bold"/>
              </a:rPr>
              <a:t>PROJECT FOCUS &amp; GOAL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39238" y="4639627"/>
            <a:ext cx="9525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7403319" y="1116932"/>
            <a:ext cx="10409901" cy="7281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endParaRPr/>
          </a:p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Focus:</a:t>
            </a:r>
          </a:p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Design and implementation of a magnetic accelerator. specifically using electromagnetic coils to push forward a metal ball through a tube.</a:t>
            </a:r>
          </a:p>
          <a:p>
            <a:pPr algn="just">
              <a:lnSpc>
                <a:spcPts val="4480"/>
              </a:lnSpc>
            </a:pPr>
            <a:endParaRPr lang="en-US" sz="3200">
              <a:solidFill>
                <a:srgbClr val="000000"/>
              </a:solidFill>
              <a:latin typeface="Clear Sans Bold"/>
            </a:endParaRPr>
          </a:p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 </a:t>
            </a:r>
          </a:p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Goal:</a:t>
            </a:r>
          </a:p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Develop a functional prototype of a magnetic accelerator that can demonstrate acceleration and kinetic energy transfer from electromagnetic coils to a ferromagnetic material.</a:t>
            </a:r>
          </a:p>
          <a:p>
            <a:pPr algn="just">
              <a:lnSpc>
                <a:spcPts val="4480"/>
              </a:lnSpc>
              <a:spcBef>
                <a:spcPct val="0"/>
              </a:spcBef>
            </a:pPr>
            <a:endParaRPr lang="en-US" sz="3200">
              <a:solidFill>
                <a:srgbClr val="000000"/>
              </a:solidFill>
              <a:latin typeface="Clear Sans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88632" y="-1494379"/>
            <a:ext cx="18794023" cy="5057459"/>
          </a:xfrm>
          <a:prstGeom prst="rect">
            <a:avLst/>
          </a:prstGeom>
          <a:solidFill>
            <a:srgbClr val="232A41"/>
          </a:solidFill>
        </p:spPr>
      </p:sp>
      <p:sp>
        <p:nvSpPr>
          <p:cNvPr id="3" name="TextBox 3"/>
          <p:cNvSpPr txBox="1"/>
          <p:nvPr/>
        </p:nvSpPr>
        <p:spPr>
          <a:xfrm>
            <a:off x="1028700" y="469368"/>
            <a:ext cx="10653309" cy="2534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5600">
                <a:solidFill>
                  <a:srgbClr val="FAFAFA"/>
                </a:solidFill>
                <a:latin typeface="Halant Semi-Bold"/>
              </a:rPr>
              <a:t>APPLICATIONS OF ELECTROMAGNETIC FIELDS IN OUR PROJECT</a:t>
            </a:r>
          </a:p>
        </p:txBody>
      </p:sp>
      <p:sp>
        <p:nvSpPr>
          <p:cNvPr id="4" name="Freeform 4"/>
          <p:cNvSpPr/>
          <p:nvPr/>
        </p:nvSpPr>
        <p:spPr>
          <a:xfrm rot="-5400000">
            <a:off x="15116091" y="140196"/>
            <a:ext cx="1473381" cy="1719648"/>
          </a:xfrm>
          <a:custGeom>
            <a:avLst/>
            <a:gdLst/>
            <a:ahLst/>
            <a:cxnLst/>
            <a:rect l="l" t="t" r="r" b="b"/>
            <a:pathLst>
              <a:path w="1473381" h="1719648">
                <a:moveTo>
                  <a:pt x="0" y="0"/>
                </a:moveTo>
                <a:lnTo>
                  <a:pt x="1473381" y="0"/>
                </a:lnTo>
                <a:lnTo>
                  <a:pt x="1473381" y="1719648"/>
                </a:lnTo>
                <a:lnTo>
                  <a:pt x="0" y="1719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374"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14705377" y="-359397"/>
            <a:ext cx="3700015" cy="1863462"/>
          </a:xfrm>
          <a:custGeom>
            <a:avLst/>
            <a:gdLst/>
            <a:ahLst/>
            <a:cxnLst/>
            <a:rect l="l" t="t" r="r" b="b"/>
            <a:pathLst>
              <a:path w="3700015" h="1863462">
                <a:moveTo>
                  <a:pt x="0" y="0"/>
                </a:moveTo>
                <a:lnTo>
                  <a:pt x="3700015" y="0"/>
                </a:lnTo>
                <a:lnTo>
                  <a:pt x="3700015" y="1863462"/>
                </a:lnTo>
                <a:lnTo>
                  <a:pt x="0" y="18634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4905810">
            <a:off x="15696942" y="-934625"/>
            <a:ext cx="3124716" cy="3423494"/>
          </a:xfrm>
          <a:custGeom>
            <a:avLst/>
            <a:gdLst/>
            <a:ahLst/>
            <a:cxnLst/>
            <a:rect l="l" t="t" r="r" b="b"/>
            <a:pathLst>
              <a:path w="3124716" h="3423494">
                <a:moveTo>
                  <a:pt x="0" y="0"/>
                </a:moveTo>
                <a:lnTo>
                  <a:pt x="3124716" y="0"/>
                </a:lnTo>
                <a:lnTo>
                  <a:pt x="3124716" y="3423494"/>
                </a:lnTo>
                <a:lnTo>
                  <a:pt x="0" y="34234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3928324"/>
            <a:ext cx="15683906" cy="4371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Coil:</a:t>
            </a:r>
          </a:p>
          <a:p>
            <a:pPr marL="690881" lvl="1" indent="-345440" algn="just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4 coil in the accelerator is responsible for generating a concentrated magnetic field. When electric current flows through the coil, it creates a magnetic field perpendicular to the coils windings. This field creates a force on the metal ball.</a:t>
            </a:r>
          </a:p>
          <a:p>
            <a:pPr algn="just">
              <a:lnSpc>
                <a:spcPts val="3840"/>
              </a:lnSpc>
            </a:pPr>
            <a:endParaRPr lang="en-US" sz="3200">
              <a:solidFill>
                <a:srgbClr val="000000"/>
              </a:solidFill>
              <a:latin typeface="Clear Sans Bold"/>
            </a:endParaRPr>
          </a:p>
          <a:p>
            <a:pPr algn="just">
              <a:lnSpc>
                <a:spcPts val="3840"/>
              </a:lnSpc>
            </a:pPr>
            <a:endParaRPr lang="en-US" sz="3200">
              <a:solidFill>
                <a:srgbClr val="000000"/>
              </a:solidFill>
              <a:latin typeface="Clear Sans Bold"/>
            </a:endParaRPr>
          </a:p>
          <a:p>
            <a:pPr algn="just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Metal Ball:</a:t>
            </a:r>
          </a:p>
          <a:p>
            <a:pPr marL="690881" lvl="1" indent="-345440" algn="just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Ferromagnetic material of the metal ball easily magnetized when exposed to the magnetic fields generated by the coils.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6058150" y="1641266"/>
            <a:ext cx="682652" cy="1719648"/>
          </a:xfrm>
          <a:custGeom>
            <a:avLst/>
            <a:gdLst/>
            <a:ahLst/>
            <a:cxnLst/>
            <a:rect l="l" t="t" r="r" b="b"/>
            <a:pathLst>
              <a:path w="682652" h="1719648">
                <a:moveTo>
                  <a:pt x="0" y="0"/>
                </a:moveTo>
                <a:lnTo>
                  <a:pt x="682652" y="0"/>
                </a:lnTo>
                <a:lnTo>
                  <a:pt x="682652" y="1719649"/>
                </a:lnTo>
                <a:lnTo>
                  <a:pt x="0" y="17196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16639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5272844" y="-253012"/>
            <a:ext cx="3431881" cy="10793023"/>
          </a:xfrm>
          <a:prstGeom prst="rect">
            <a:avLst/>
          </a:prstGeom>
          <a:solidFill>
            <a:srgbClr val="232A41"/>
          </a:solidFill>
        </p:spPr>
      </p:sp>
      <p:sp>
        <p:nvSpPr>
          <p:cNvPr id="4" name="Freeform 4"/>
          <p:cNvSpPr/>
          <p:nvPr/>
        </p:nvSpPr>
        <p:spPr>
          <a:xfrm rot="-9448218">
            <a:off x="14016815" y="7497210"/>
            <a:ext cx="3305102" cy="1664570"/>
          </a:xfrm>
          <a:custGeom>
            <a:avLst/>
            <a:gdLst/>
            <a:ahLst/>
            <a:cxnLst/>
            <a:rect l="l" t="t" r="r" b="b"/>
            <a:pathLst>
              <a:path w="3305102" h="1664570">
                <a:moveTo>
                  <a:pt x="0" y="0"/>
                </a:moveTo>
                <a:lnTo>
                  <a:pt x="3305103" y="0"/>
                </a:lnTo>
                <a:lnTo>
                  <a:pt x="3305103" y="1664570"/>
                </a:lnTo>
                <a:lnTo>
                  <a:pt x="0" y="16645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1028700"/>
            <a:ext cx="13170859" cy="844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5600">
                <a:solidFill>
                  <a:srgbClr val="2C2840"/>
                </a:solidFill>
                <a:latin typeface="Halant Semi-Bold"/>
              </a:rPr>
              <a:t>MAGNETIC FIELD GENERATION</a:t>
            </a:r>
          </a:p>
        </p:txBody>
      </p:sp>
      <p:sp>
        <p:nvSpPr>
          <p:cNvPr id="6" name="Freeform 6"/>
          <p:cNvSpPr/>
          <p:nvPr/>
        </p:nvSpPr>
        <p:spPr>
          <a:xfrm>
            <a:off x="16399476" y="3218902"/>
            <a:ext cx="2827410" cy="3849197"/>
          </a:xfrm>
          <a:custGeom>
            <a:avLst/>
            <a:gdLst/>
            <a:ahLst/>
            <a:cxnLst/>
            <a:rect l="l" t="t" r="r" b="b"/>
            <a:pathLst>
              <a:path w="2827410" h="3849197">
                <a:moveTo>
                  <a:pt x="0" y="0"/>
                </a:moveTo>
                <a:lnTo>
                  <a:pt x="2827410" y="0"/>
                </a:lnTo>
                <a:lnTo>
                  <a:pt x="2827410" y="3849196"/>
                </a:lnTo>
                <a:lnTo>
                  <a:pt x="0" y="38491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100170" y="998841"/>
            <a:ext cx="1473381" cy="1719648"/>
          </a:xfrm>
          <a:custGeom>
            <a:avLst/>
            <a:gdLst/>
            <a:ahLst/>
            <a:cxnLst/>
            <a:rect l="l" t="t" r="r" b="b"/>
            <a:pathLst>
              <a:path w="1473381" h="1719648">
                <a:moveTo>
                  <a:pt x="0" y="0"/>
                </a:moveTo>
                <a:lnTo>
                  <a:pt x="1473381" y="0"/>
                </a:lnTo>
                <a:lnTo>
                  <a:pt x="1473381" y="1719648"/>
                </a:lnTo>
                <a:lnTo>
                  <a:pt x="0" y="17196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r="-374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137353" y="2842417"/>
            <a:ext cx="2953553" cy="878083"/>
          </a:xfrm>
          <a:custGeom>
            <a:avLst/>
            <a:gdLst/>
            <a:ahLst/>
            <a:cxnLst/>
            <a:rect l="l" t="t" r="r" b="b"/>
            <a:pathLst>
              <a:path w="2953553" h="878083">
                <a:moveTo>
                  <a:pt x="0" y="0"/>
                </a:moveTo>
                <a:lnTo>
                  <a:pt x="2953553" y="0"/>
                </a:lnTo>
                <a:lnTo>
                  <a:pt x="2953553" y="878083"/>
                </a:lnTo>
                <a:lnTo>
                  <a:pt x="0" y="87808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28700" y="2258203"/>
            <a:ext cx="9056982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Magnetic field formula of the coil is: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4101500"/>
            <a:ext cx="11094145" cy="2428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B is the magnetic field inside the solenoid.</a:t>
            </a:r>
          </a:p>
          <a:p>
            <a:pPr marL="690881" lvl="1" indent="-345440" algn="l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lear Sans Bold"/>
                <a:ea typeface="Clear Sans Bold"/>
              </a:rPr>
              <a:t>𝜇 ​is the permeability .</a:t>
            </a:r>
          </a:p>
          <a:p>
            <a:pPr marL="690881" lvl="1" indent="-345440" algn="l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N is the number of turns per unit length of the solenoid.</a:t>
            </a:r>
          </a:p>
          <a:p>
            <a:pPr marL="690881" lvl="1" indent="-345440" algn="l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I is the current through the solenoid.</a:t>
            </a:r>
          </a:p>
          <a:p>
            <a:pPr marL="690881" lvl="1" indent="-345440" algn="l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R is the radius of the coil.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7600832"/>
            <a:ext cx="12570717" cy="145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When there is a current flow on the coil, it creates an magnetic field(B) that pull the metal ball to the center of the coil.  </a:t>
            </a:r>
          </a:p>
          <a:p>
            <a:pPr algn="just">
              <a:lnSpc>
                <a:spcPts val="3840"/>
              </a:lnSpc>
            </a:pPr>
            <a:endParaRPr lang="en-US" sz="3200">
              <a:solidFill>
                <a:srgbClr val="000000"/>
              </a:solidFill>
              <a:latin typeface="Clear Sans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6058150" y="1641266"/>
            <a:ext cx="682652" cy="1719648"/>
          </a:xfrm>
          <a:custGeom>
            <a:avLst/>
            <a:gdLst/>
            <a:ahLst/>
            <a:cxnLst/>
            <a:rect l="l" t="t" r="r" b="b"/>
            <a:pathLst>
              <a:path w="682652" h="1719648">
                <a:moveTo>
                  <a:pt x="0" y="0"/>
                </a:moveTo>
                <a:lnTo>
                  <a:pt x="682652" y="0"/>
                </a:lnTo>
                <a:lnTo>
                  <a:pt x="682652" y="1719649"/>
                </a:lnTo>
                <a:lnTo>
                  <a:pt x="0" y="17196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16639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5272844" y="-253012"/>
            <a:ext cx="3431881" cy="10793023"/>
          </a:xfrm>
          <a:prstGeom prst="rect">
            <a:avLst/>
          </a:prstGeom>
          <a:solidFill>
            <a:srgbClr val="232A41"/>
          </a:solidFill>
        </p:spPr>
      </p:sp>
      <p:sp>
        <p:nvSpPr>
          <p:cNvPr id="4" name="Freeform 4"/>
          <p:cNvSpPr/>
          <p:nvPr/>
        </p:nvSpPr>
        <p:spPr>
          <a:xfrm rot="-9448218">
            <a:off x="14016815" y="7497210"/>
            <a:ext cx="3305102" cy="1664570"/>
          </a:xfrm>
          <a:custGeom>
            <a:avLst/>
            <a:gdLst/>
            <a:ahLst/>
            <a:cxnLst/>
            <a:rect l="l" t="t" r="r" b="b"/>
            <a:pathLst>
              <a:path w="3305102" h="1664570">
                <a:moveTo>
                  <a:pt x="0" y="0"/>
                </a:moveTo>
                <a:lnTo>
                  <a:pt x="3305103" y="0"/>
                </a:lnTo>
                <a:lnTo>
                  <a:pt x="3305103" y="1664570"/>
                </a:lnTo>
                <a:lnTo>
                  <a:pt x="0" y="16645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399476" y="3218902"/>
            <a:ext cx="2827410" cy="3849197"/>
          </a:xfrm>
          <a:custGeom>
            <a:avLst/>
            <a:gdLst/>
            <a:ahLst/>
            <a:cxnLst/>
            <a:rect l="l" t="t" r="r" b="b"/>
            <a:pathLst>
              <a:path w="2827410" h="3849197">
                <a:moveTo>
                  <a:pt x="0" y="0"/>
                </a:moveTo>
                <a:lnTo>
                  <a:pt x="2827410" y="0"/>
                </a:lnTo>
                <a:lnTo>
                  <a:pt x="2827410" y="3849196"/>
                </a:lnTo>
                <a:lnTo>
                  <a:pt x="0" y="38491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100170" y="998841"/>
            <a:ext cx="1473381" cy="1719648"/>
          </a:xfrm>
          <a:custGeom>
            <a:avLst/>
            <a:gdLst/>
            <a:ahLst/>
            <a:cxnLst/>
            <a:rect l="l" t="t" r="r" b="b"/>
            <a:pathLst>
              <a:path w="1473381" h="1719648">
                <a:moveTo>
                  <a:pt x="0" y="0"/>
                </a:moveTo>
                <a:lnTo>
                  <a:pt x="1473381" y="0"/>
                </a:lnTo>
                <a:lnTo>
                  <a:pt x="1473381" y="1719648"/>
                </a:lnTo>
                <a:lnTo>
                  <a:pt x="0" y="17196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r="-374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322686" y="3438297"/>
            <a:ext cx="2940254" cy="621070"/>
          </a:xfrm>
          <a:custGeom>
            <a:avLst/>
            <a:gdLst/>
            <a:ahLst/>
            <a:cxnLst/>
            <a:rect l="l" t="t" r="r" b="b"/>
            <a:pathLst>
              <a:path w="2940254" h="621070">
                <a:moveTo>
                  <a:pt x="0" y="0"/>
                </a:moveTo>
                <a:lnTo>
                  <a:pt x="2940254" y="0"/>
                </a:lnTo>
                <a:lnTo>
                  <a:pt x="2940254" y="621070"/>
                </a:lnTo>
                <a:lnTo>
                  <a:pt x="0" y="62107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998841"/>
            <a:ext cx="13170859" cy="844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5600">
                <a:solidFill>
                  <a:srgbClr val="2C2840"/>
                </a:solidFill>
                <a:latin typeface="Halant Semi-Bold"/>
              </a:rPr>
              <a:t>FERROMAGNETIC BALL INTERACTION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2501090"/>
            <a:ext cx="11528227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Magnetic force on the can be calculated by following formula: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98631" y="4657725"/>
            <a:ext cx="12676264" cy="145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m is the magnetic moment of the ball.</a:t>
            </a:r>
          </a:p>
          <a:p>
            <a:pPr marL="690881" lvl="1" indent="-345440" algn="l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lear Sans Bold Italics"/>
              </a:rPr>
              <a:t>B</a:t>
            </a:r>
            <a:r>
              <a:rPr lang="en-US" sz="3200">
                <a:solidFill>
                  <a:srgbClr val="000000"/>
                </a:solidFill>
                <a:latin typeface="Clear Sans Bold"/>
              </a:rPr>
              <a:t> is the magnetic field strength</a:t>
            </a:r>
          </a:p>
          <a:p>
            <a:pPr marL="690881" lvl="1" indent="-345440" algn="l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∇(m⋅B) represents the gradient of the magnetic force field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6562725"/>
            <a:ext cx="12676264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B is determined by the coil.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6058150" y="1641266"/>
            <a:ext cx="682652" cy="1719648"/>
          </a:xfrm>
          <a:custGeom>
            <a:avLst/>
            <a:gdLst/>
            <a:ahLst/>
            <a:cxnLst/>
            <a:rect l="l" t="t" r="r" b="b"/>
            <a:pathLst>
              <a:path w="682652" h="1719648">
                <a:moveTo>
                  <a:pt x="0" y="0"/>
                </a:moveTo>
                <a:lnTo>
                  <a:pt x="682652" y="0"/>
                </a:lnTo>
                <a:lnTo>
                  <a:pt x="682652" y="1719649"/>
                </a:lnTo>
                <a:lnTo>
                  <a:pt x="0" y="17196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16639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5272844" y="-253012"/>
            <a:ext cx="3431881" cy="10793023"/>
          </a:xfrm>
          <a:prstGeom prst="rect">
            <a:avLst/>
          </a:prstGeom>
          <a:solidFill>
            <a:srgbClr val="232A41"/>
          </a:solidFill>
        </p:spPr>
      </p:sp>
      <p:sp>
        <p:nvSpPr>
          <p:cNvPr id="4" name="Freeform 4"/>
          <p:cNvSpPr/>
          <p:nvPr/>
        </p:nvSpPr>
        <p:spPr>
          <a:xfrm rot="-9448218">
            <a:off x="13154898" y="7510551"/>
            <a:ext cx="3305102" cy="1664570"/>
          </a:xfrm>
          <a:custGeom>
            <a:avLst/>
            <a:gdLst/>
            <a:ahLst/>
            <a:cxnLst/>
            <a:rect l="l" t="t" r="r" b="b"/>
            <a:pathLst>
              <a:path w="3305102" h="1664570">
                <a:moveTo>
                  <a:pt x="0" y="0"/>
                </a:moveTo>
                <a:lnTo>
                  <a:pt x="3305103" y="0"/>
                </a:lnTo>
                <a:lnTo>
                  <a:pt x="3305103" y="1664569"/>
                </a:lnTo>
                <a:lnTo>
                  <a:pt x="0" y="16645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573551" y="2967047"/>
            <a:ext cx="2769227" cy="3769987"/>
          </a:xfrm>
          <a:custGeom>
            <a:avLst/>
            <a:gdLst/>
            <a:ahLst/>
            <a:cxnLst/>
            <a:rect l="l" t="t" r="r" b="b"/>
            <a:pathLst>
              <a:path w="2769227" h="3769987">
                <a:moveTo>
                  <a:pt x="0" y="0"/>
                </a:moveTo>
                <a:lnTo>
                  <a:pt x="2769227" y="0"/>
                </a:lnTo>
                <a:lnTo>
                  <a:pt x="2769227" y="3769987"/>
                </a:lnTo>
                <a:lnTo>
                  <a:pt x="0" y="37699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100170" y="998841"/>
            <a:ext cx="1473381" cy="1719648"/>
          </a:xfrm>
          <a:custGeom>
            <a:avLst/>
            <a:gdLst/>
            <a:ahLst/>
            <a:cxnLst/>
            <a:rect l="l" t="t" r="r" b="b"/>
            <a:pathLst>
              <a:path w="1473381" h="1719648">
                <a:moveTo>
                  <a:pt x="0" y="0"/>
                </a:moveTo>
                <a:lnTo>
                  <a:pt x="1473381" y="0"/>
                </a:lnTo>
                <a:lnTo>
                  <a:pt x="1473381" y="1719648"/>
                </a:lnTo>
                <a:lnTo>
                  <a:pt x="0" y="17196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r="-374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998841"/>
            <a:ext cx="13170859" cy="844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5600">
                <a:solidFill>
                  <a:srgbClr val="2C2840"/>
                </a:solidFill>
                <a:latin typeface="Halant Semi-Bold"/>
              </a:rPr>
              <a:t>CALCULATIONS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1615777"/>
            <a:ext cx="3699669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Our specsifications: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329304" y="2085793"/>
            <a:ext cx="5347990" cy="145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Ball radius is 9mm</a:t>
            </a:r>
          </a:p>
          <a:p>
            <a:pPr marL="690881" lvl="1" indent="-345440" algn="l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time of the force is 0.05s</a:t>
            </a:r>
          </a:p>
          <a:p>
            <a:pPr marL="690881" lvl="1" indent="-345440" algn="l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Ball mass 0.002 kg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28129" y="5570161"/>
            <a:ext cx="558224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Magnetic Moment Estimation:</a:t>
            </a:r>
          </a:p>
        </p:txBody>
      </p:sp>
      <p:sp>
        <p:nvSpPr>
          <p:cNvPr id="11" name="Freeform 11"/>
          <p:cNvSpPr/>
          <p:nvPr/>
        </p:nvSpPr>
        <p:spPr>
          <a:xfrm>
            <a:off x="3439802" y="6236911"/>
            <a:ext cx="6987109" cy="773740"/>
          </a:xfrm>
          <a:custGeom>
            <a:avLst/>
            <a:gdLst/>
            <a:ahLst/>
            <a:cxnLst/>
            <a:rect l="l" t="t" r="r" b="b"/>
            <a:pathLst>
              <a:path w="6987109" h="773740">
                <a:moveTo>
                  <a:pt x="0" y="0"/>
                </a:moveTo>
                <a:lnTo>
                  <a:pt x="6987109" y="0"/>
                </a:lnTo>
                <a:lnTo>
                  <a:pt x="6987109" y="773740"/>
                </a:lnTo>
                <a:lnTo>
                  <a:pt x="0" y="7737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428129" y="7191626"/>
            <a:ext cx="3391694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Force Calculation:</a:t>
            </a:r>
          </a:p>
        </p:txBody>
      </p:sp>
      <p:sp>
        <p:nvSpPr>
          <p:cNvPr id="13" name="Freeform 13"/>
          <p:cNvSpPr/>
          <p:nvPr/>
        </p:nvSpPr>
        <p:spPr>
          <a:xfrm>
            <a:off x="4199843" y="4309928"/>
            <a:ext cx="6227068" cy="703744"/>
          </a:xfrm>
          <a:custGeom>
            <a:avLst/>
            <a:gdLst/>
            <a:ahLst/>
            <a:cxnLst/>
            <a:rect l="l" t="t" r="r" b="b"/>
            <a:pathLst>
              <a:path w="6227068" h="703744">
                <a:moveTo>
                  <a:pt x="0" y="0"/>
                </a:moveTo>
                <a:lnTo>
                  <a:pt x="6227068" y="0"/>
                </a:lnTo>
                <a:lnTo>
                  <a:pt x="6227068" y="703744"/>
                </a:lnTo>
                <a:lnTo>
                  <a:pt x="0" y="7037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0426911" y="6460513"/>
            <a:ext cx="1106592" cy="326535"/>
          </a:xfrm>
          <a:custGeom>
            <a:avLst/>
            <a:gdLst/>
            <a:ahLst/>
            <a:cxnLst/>
            <a:rect l="l" t="t" r="r" b="b"/>
            <a:pathLst>
              <a:path w="1106592" h="326535">
                <a:moveTo>
                  <a:pt x="0" y="0"/>
                </a:moveTo>
                <a:lnTo>
                  <a:pt x="1106592" y="0"/>
                </a:lnTo>
                <a:lnTo>
                  <a:pt x="1106592" y="326535"/>
                </a:lnTo>
                <a:lnTo>
                  <a:pt x="0" y="32653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367308" y="8498707"/>
            <a:ext cx="3513336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Speed Calculation:</a:t>
            </a:r>
          </a:p>
        </p:txBody>
      </p:sp>
      <p:sp>
        <p:nvSpPr>
          <p:cNvPr id="16" name="Freeform 16"/>
          <p:cNvSpPr/>
          <p:nvPr/>
        </p:nvSpPr>
        <p:spPr>
          <a:xfrm>
            <a:off x="4582120" y="5147022"/>
            <a:ext cx="4057650" cy="334652"/>
          </a:xfrm>
          <a:custGeom>
            <a:avLst/>
            <a:gdLst/>
            <a:ahLst/>
            <a:cxnLst/>
            <a:rect l="l" t="t" r="r" b="b"/>
            <a:pathLst>
              <a:path w="4057650" h="334652">
                <a:moveTo>
                  <a:pt x="0" y="0"/>
                </a:moveTo>
                <a:lnTo>
                  <a:pt x="4057650" y="0"/>
                </a:lnTo>
                <a:lnTo>
                  <a:pt x="4057650" y="334652"/>
                </a:lnTo>
                <a:lnTo>
                  <a:pt x="0" y="33465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4089449" y="7934576"/>
            <a:ext cx="5042992" cy="564131"/>
          </a:xfrm>
          <a:custGeom>
            <a:avLst/>
            <a:gdLst/>
            <a:ahLst/>
            <a:cxnLst/>
            <a:rect l="l" t="t" r="r" b="b"/>
            <a:pathLst>
              <a:path w="5042992" h="564131">
                <a:moveTo>
                  <a:pt x="0" y="0"/>
                </a:moveTo>
                <a:lnTo>
                  <a:pt x="5042992" y="0"/>
                </a:lnTo>
                <a:lnTo>
                  <a:pt x="5042992" y="564131"/>
                </a:lnTo>
                <a:lnTo>
                  <a:pt x="0" y="56413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0" y="2085793"/>
            <a:ext cx="5945882" cy="145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Winding: 300 turns</a:t>
            </a:r>
          </a:p>
          <a:p>
            <a:pPr marL="690881" lvl="1" indent="-345440" algn="l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Current: 10V-1A in first trial</a:t>
            </a:r>
          </a:p>
          <a:p>
            <a:pPr marL="690881" lvl="1" indent="-345440" algn="l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coil radius is 1cm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28129" y="3701990"/>
            <a:ext cx="5068094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Magnetic Field Calculation:</a:t>
            </a:r>
          </a:p>
        </p:txBody>
      </p:sp>
      <p:sp>
        <p:nvSpPr>
          <p:cNvPr id="20" name="Freeform 20"/>
          <p:cNvSpPr/>
          <p:nvPr/>
        </p:nvSpPr>
        <p:spPr>
          <a:xfrm>
            <a:off x="7991716" y="9474809"/>
            <a:ext cx="5976982" cy="383140"/>
          </a:xfrm>
          <a:custGeom>
            <a:avLst/>
            <a:gdLst/>
            <a:ahLst/>
            <a:cxnLst/>
            <a:rect l="l" t="t" r="r" b="b"/>
            <a:pathLst>
              <a:path w="5976982" h="383140">
                <a:moveTo>
                  <a:pt x="0" y="0"/>
                </a:moveTo>
                <a:lnTo>
                  <a:pt x="5976982" y="0"/>
                </a:lnTo>
                <a:lnTo>
                  <a:pt x="5976982" y="383139"/>
                </a:lnTo>
                <a:lnTo>
                  <a:pt x="0" y="383139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367308" y="9342421"/>
            <a:ext cx="5057329" cy="647914"/>
          </a:xfrm>
          <a:custGeom>
            <a:avLst/>
            <a:gdLst/>
            <a:ahLst/>
            <a:cxnLst/>
            <a:rect l="l" t="t" r="r" b="b"/>
            <a:pathLst>
              <a:path w="5057329" h="647914">
                <a:moveTo>
                  <a:pt x="0" y="0"/>
                </a:moveTo>
                <a:lnTo>
                  <a:pt x="5057328" y="0"/>
                </a:lnTo>
                <a:lnTo>
                  <a:pt x="5057328" y="647914"/>
                </a:lnTo>
                <a:lnTo>
                  <a:pt x="0" y="647914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88632" y="-1494379"/>
            <a:ext cx="18794023" cy="5057459"/>
          </a:xfrm>
          <a:prstGeom prst="rect">
            <a:avLst/>
          </a:prstGeom>
          <a:solidFill>
            <a:srgbClr val="232A41"/>
          </a:solidFill>
        </p:spPr>
      </p:sp>
      <p:sp>
        <p:nvSpPr>
          <p:cNvPr id="3" name="TextBox 3"/>
          <p:cNvSpPr txBox="1"/>
          <p:nvPr/>
        </p:nvSpPr>
        <p:spPr>
          <a:xfrm>
            <a:off x="1028700" y="1314263"/>
            <a:ext cx="10653309" cy="844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5600">
                <a:solidFill>
                  <a:srgbClr val="FAFAFA"/>
                </a:solidFill>
                <a:latin typeface="Halant Semi-Bold"/>
              </a:rPr>
              <a:t>PROJECT DESCRIPTION </a:t>
            </a:r>
          </a:p>
        </p:txBody>
      </p:sp>
      <p:sp>
        <p:nvSpPr>
          <p:cNvPr id="4" name="Freeform 4"/>
          <p:cNvSpPr/>
          <p:nvPr/>
        </p:nvSpPr>
        <p:spPr>
          <a:xfrm rot="-5400000">
            <a:off x="15116091" y="140196"/>
            <a:ext cx="1473381" cy="1719648"/>
          </a:xfrm>
          <a:custGeom>
            <a:avLst/>
            <a:gdLst/>
            <a:ahLst/>
            <a:cxnLst/>
            <a:rect l="l" t="t" r="r" b="b"/>
            <a:pathLst>
              <a:path w="1473381" h="1719648">
                <a:moveTo>
                  <a:pt x="0" y="0"/>
                </a:moveTo>
                <a:lnTo>
                  <a:pt x="1473381" y="0"/>
                </a:lnTo>
                <a:lnTo>
                  <a:pt x="1473381" y="1719648"/>
                </a:lnTo>
                <a:lnTo>
                  <a:pt x="0" y="1719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374"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14705377" y="-359397"/>
            <a:ext cx="3700015" cy="1863462"/>
          </a:xfrm>
          <a:custGeom>
            <a:avLst/>
            <a:gdLst/>
            <a:ahLst/>
            <a:cxnLst/>
            <a:rect l="l" t="t" r="r" b="b"/>
            <a:pathLst>
              <a:path w="3700015" h="1863462">
                <a:moveTo>
                  <a:pt x="0" y="0"/>
                </a:moveTo>
                <a:lnTo>
                  <a:pt x="3700015" y="0"/>
                </a:lnTo>
                <a:lnTo>
                  <a:pt x="3700015" y="1863462"/>
                </a:lnTo>
                <a:lnTo>
                  <a:pt x="0" y="18634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4905810">
            <a:off x="15696942" y="-934625"/>
            <a:ext cx="3124716" cy="3423494"/>
          </a:xfrm>
          <a:custGeom>
            <a:avLst/>
            <a:gdLst/>
            <a:ahLst/>
            <a:cxnLst/>
            <a:rect l="l" t="t" r="r" b="b"/>
            <a:pathLst>
              <a:path w="3124716" h="3423494">
                <a:moveTo>
                  <a:pt x="0" y="0"/>
                </a:moveTo>
                <a:lnTo>
                  <a:pt x="3124716" y="0"/>
                </a:lnTo>
                <a:lnTo>
                  <a:pt x="3124716" y="3423494"/>
                </a:lnTo>
                <a:lnTo>
                  <a:pt x="0" y="34234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02019" y="4052315"/>
            <a:ext cx="10967784" cy="534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Steps of the project: </a:t>
            </a:r>
          </a:p>
          <a:p>
            <a:pPr algn="l">
              <a:lnSpc>
                <a:spcPts val="3840"/>
              </a:lnSpc>
            </a:pPr>
            <a:endParaRPr lang="en-US" sz="3200">
              <a:solidFill>
                <a:srgbClr val="000000"/>
              </a:solidFill>
              <a:latin typeface="Clear Sans Bold"/>
            </a:endParaRPr>
          </a:p>
          <a:p>
            <a:pPr marL="690881" lvl="1" indent="-345440" algn="l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Design and Fabrication of the Circular Area of the Accelerator Holding the Sphere Ball </a:t>
            </a:r>
          </a:p>
          <a:p>
            <a:pPr algn="l">
              <a:lnSpc>
                <a:spcPts val="3840"/>
              </a:lnSpc>
            </a:pPr>
            <a:endParaRPr lang="en-US" sz="3200">
              <a:solidFill>
                <a:srgbClr val="000000"/>
              </a:solidFill>
              <a:latin typeface="Clear Sans Bold"/>
            </a:endParaRPr>
          </a:p>
          <a:p>
            <a:pPr marL="690881" lvl="1" indent="-345440" algn="l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Material Selecting</a:t>
            </a:r>
          </a:p>
          <a:p>
            <a:pPr algn="l">
              <a:lnSpc>
                <a:spcPts val="3840"/>
              </a:lnSpc>
            </a:pPr>
            <a:endParaRPr lang="en-US" sz="3200">
              <a:solidFill>
                <a:srgbClr val="000000"/>
              </a:solidFill>
              <a:latin typeface="Clear Sans Bold"/>
            </a:endParaRPr>
          </a:p>
          <a:p>
            <a:pPr marL="690881" lvl="1" indent="-345440" algn="l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System Integration and Programming</a:t>
            </a:r>
          </a:p>
          <a:p>
            <a:pPr algn="l">
              <a:lnSpc>
                <a:spcPts val="3840"/>
              </a:lnSpc>
            </a:pPr>
            <a:endParaRPr lang="en-US" sz="3200">
              <a:solidFill>
                <a:srgbClr val="000000"/>
              </a:solidFill>
              <a:latin typeface="Clear Sans Bold"/>
            </a:endParaRPr>
          </a:p>
          <a:p>
            <a:pPr marL="690881" lvl="1" indent="-345440" algn="l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Testing Project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endParaRPr lang="en-US" sz="3200">
              <a:solidFill>
                <a:srgbClr val="000000"/>
              </a:solidFill>
              <a:latin typeface="Clear Sans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88632" y="-1494379"/>
            <a:ext cx="18794023" cy="5057459"/>
          </a:xfrm>
          <a:prstGeom prst="rect">
            <a:avLst/>
          </a:prstGeom>
          <a:solidFill>
            <a:srgbClr val="232A41"/>
          </a:solidFill>
        </p:spPr>
      </p:sp>
      <p:sp>
        <p:nvSpPr>
          <p:cNvPr id="3" name="Freeform 3"/>
          <p:cNvSpPr/>
          <p:nvPr/>
        </p:nvSpPr>
        <p:spPr>
          <a:xfrm rot="-5400000">
            <a:off x="17382434" y="-313712"/>
            <a:ext cx="1473381" cy="1719648"/>
          </a:xfrm>
          <a:custGeom>
            <a:avLst/>
            <a:gdLst/>
            <a:ahLst/>
            <a:cxnLst/>
            <a:rect l="l" t="t" r="r" b="b"/>
            <a:pathLst>
              <a:path w="1473381" h="1719648">
                <a:moveTo>
                  <a:pt x="0" y="0"/>
                </a:moveTo>
                <a:lnTo>
                  <a:pt x="1473381" y="0"/>
                </a:lnTo>
                <a:lnTo>
                  <a:pt x="1473381" y="1719648"/>
                </a:lnTo>
                <a:lnTo>
                  <a:pt x="0" y="1719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374"/>
            </a:stretch>
          </a:blipFill>
        </p:spPr>
      </p:sp>
      <p:sp>
        <p:nvSpPr>
          <p:cNvPr id="4" name="Freeform 4"/>
          <p:cNvSpPr/>
          <p:nvPr/>
        </p:nvSpPr>
        <p:spPr>
          <a:xfrm rot="7598404">
            <a:off x="-1710745" y="-385619"/>
            <a:ext cx="3700015" cy="1863462"/>
          </a:xfrm>
          <a:custGeom>
            <a:avLst/>
            <a:gdLst/>
            <a:ahLst/>
            <a:cxnLst/>
            <a:rect l="l" t="t" r="r" b="b"/>
            <a:pathLst>
              <a:path w="3700015" h="1863462">
                <a:moveTo>
                  <a:pt x="0" y="0"/>
                </a:moveTo>
                <a:lnTo>
                  <a:pt x="3700015" y="0"/>
                </a:lnTo>
                <a:lnTo>
                  <a:pt x="3700015" y="1863462"/>
                </a:lnTo>
                <a:lnTo>
                  <a:pt x="0" y="18634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145767" y="3198227"/>
            <a:ext cx="10555165" cy="7088773"/>
          </a:xfrm>
          <a:custGeom>
            <a:avLst/>
            <a:gdLst/>
            <a:ahLst/>
            <a:cxnLst/>
            <a:rect l="l" t="t" r="r" b="b"/>
            <a:pathLst>
              <a:path w="10555165" h="7088773">
                <a:moveTo>
                  <a:pt x="0" y="0"/>
                </a:moveTo>
                <a:lnTo>
                  <a:pt x="10555166" y="0"/>
                </a:lnTo>
                <a:lnTo>
                  <a:pt x="10555166" y="7088773"/>
                </a:lnTo>
                <a:lnTo>
                  <a:pt x="0" y="70887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02019" y="4052315"/>
            <a:ext cx="8741981" cy="2914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Circular area designed and printed in 3d printer.</a:t>
            </a:r>
          </a:p>
          <a:p>
            <a:pPr algn="l">
              <a:lnSpc>
                <a:spcPts val="3840"/>
              </a:lnSpc>
            </a:pPr>
            <a:endParaRPr lang="en-US" sz="3200">
              <a:solidFill>
                <a:srgbClr val="000000"/>
              </a:solidFill>
              <a:latin typeface="Clear Sans Bold"/>
            </a:endParaRPr>
          </a:p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Design spesifications:</a:t>
            </a:r>
          </a:p>
          <a:p>
            <a:pPr marL="690881" lvl="1" indent="-345440" algn="just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4 coil area to wind copper cable</a:t>
            </a:r>
          </a:p>
          <a:p>
            <a:pPr marL="690881" lvl="1" indent="-345440" algn="just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Base to hold metal ball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977429" y="1132817"/>
            <a:ext cx="13577955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>
                <a:solidFill>
                  <a:srgbClr val="FAFAFA"/>
                </a:solidFill>
                <a:latin typeface="Halant Semi-Bold"/>
              </a:rPr>
              <a:t>CIRCULAR AREA OF THE ACCELERATOR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556034" y="9754244"/>
            <a:ext cx="7734632" cy="314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lear Sans Bold"/>
              </a:rPr>
              <a:t>figure 1: stl file of Circular Area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669</Words>
  <Application>Microsoft Office PowerPoint</Application>
  <PresentationFormat>Özel</PresentationFormat>
  <Paragraphs>101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21" baseType="lpstr">
      <vt:lpstr>Clear Sans</vt:lpstr>
      <vt:lpstr>Arial</vt:lpstr>
      <vt:lpstr>Clear Sans Bold</vt:lpstr>
      <vt:lpstr>Halant Bold</vt:lpstr>
      <vt:lpstr>Halant Semi-Bold</vt:lpstr>
      <vt:lpstr>Clear Sans Bold Italics</vt:lpstr>
      <vt:lpstr>Calibri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Group-4 Robin-Ezgi EEE351 Project presentation</dc:title>
  <dc:creator>USER</dc:creator>
  <cp:lastModifiedBy>Ezgi Demir</cp:lastModifiedBy>
  <cp:revision>1</cp:revision>
  <dcterms:created xsi:type="dcterms:W3CDTF">2006-08-16T00:00:00Z</dcterms:created>
  <dcterms:modified xsi:type="dcterms:W3CDTF">2024-09-16T07:17:44Z</dcterms:modified>
  <dc:identifier>DAGEwBJwHTg</dc:identifier>
</cp:coreProperties>
</file>