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312" r:id="rId3"/>
    <p:sldId id="257" r:id="rId4"/>
    <p:sldId id="258" r:id="rId5"/>
    <p:sldId id="302" r:id="rId6"/>
    <p:sldId id="303" r:id="rId7"/>
    <p:sldId id="259" r:id="rId8"/>
    <p:sldId id="261" r:id="rId9"/>
    <p:sldId id="263" r:id="rId10"/>
    <p:sldId id="313" r:id="rId11"/>
    <p:sldId id="311" r:id="rId12"/>
    <p:sldId id="304" r:id="rId13"/>
    <p:sldId id="260" r:id="rId14"/>
    <p:sldId id="264" r:id="rId15"/>
    <p:sldId id="266" r:id="rId16"/>
    <p:sldId id="265" r:id="rId17"/>
    <p:sldId id="267" r:id="rId18"/>
    <p:sldId id="268" r:id="rId19"/>
    <p:sldId id="270" r:id="rId20"/>
    <p:sldId id="269" r:id="rId21"/>
    <p:sldId id="272" r:id="rId22"/>
    <p:sldId id="271" r:id="rId23"/>
    <p:sldId id="305" r:id="rId24"/>
    <p:sldId id="306" r:id="rId25"/>
    <p:sldId id="307" r:id="rId26"/>
    <p:sldId id="276" r:id="rId27"/>
    <p:sldId id="279" r:id="rId28"/>
    <p:sldId id="277" r:id="rId29"/>
    <p:sldId id="310" r:id="rId30"/>
    <p:sldId id="296" r:id="rId31"/>
    <p:sldId id="291" r:id="rId32"/>
    <p:sldId id="297" r:id="rId33"/>
    <p:sldId id="298" r:id="rId34"/>
    <p:sldId id="299" r:id="rId35"/>
    <p:sldId id="300" r:id="rId36"/>
    <p:sldId id="285" r:id="rId37"/>
    <p:sldId id="281" r:id="rId38"/>
    <p:sldId id="282" r:id="rId39"/>
    <p:sldId id="284" r:id="rId40"/>
    <p:sldId id="286" r:id="rId41"/>
    <p:sldId id="309" r:id="rId42"/>
    <p:sldId id="30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87F20-EB5B-4A8A-B5D4-952F43F59FCE}"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492ABFA7-E6DB-4638-A03A-CF66A19E9612}">
      <dgm:prSet/>
      <dgm:spPr/>
      <dgm:t>
        <a:bodyPr/>
        <a:lstStyle/>
        <a:p>
          <a:r>
            <a:rPr lang="tr-TR"/>
            <a:t>Uyumlu Ekip Çalışmasını sağlar.</a:t>
          </a:r>
          <a:endParaRPr lang="en-US"/>
        </a:p>
      </dgm:t>
    </dgm:pt>
    <dgm:pt modelId="{16332DD6-5F60-43F1-9383-4C410FDC0708}" type="parTrans" cxnId="{25916E8B-89D5-406D-8835-14E450B72C0E}">
      <dgm:prSet/>
      <dgm:spPr/>
      <dgm:t>
        <a:bodyPr/>
        <a:lstStyle/>
        <a:p>
          <a:endParaRPr lang="en-US"/>
        </a:p>
      </dgm:t>
    </dgm:pt>
    <dgm:pt modelId="{AD049EFB-FD82-4280-9D43-E23FB88E49E5}" type="sibTrans" cxnId="{25916E8B-89D5-406D-8835-14E450B72C0E}">
      <dgm:prSet/>
      <dgm:spPr/>
      <dgm:t>
        <a:bodyPr/>
        <a:lstStyle/>
        <a:p>
          <a:endParaRPr lang="en-US"/>
        </a:p>
      </dgm:t>
    </dgm:pt>
    <dgm:pt modelId="{BCB328A1-76ED-451C-A2DB-DFB37D75D7D1}">
      <dgm:prSet/>
      <dgm:spPr/>
      <dgm:t>
        <a:bodyPr/>
        <a:lstStyle/>
        <a:p>
          <a:r>
            <a:rPr lang="tr-TR"/>
            <a:t>Eğer vcs kullanmazsak farklı kişilerle aynı dosyalar üzerinde çalışma durumunda sorunlar çıkabilir.</a:t>
          </a:r>
          <a:endParaRPr lang="en-US"/>
        </a:p>
      </dgm:t>
    </dgm:pt>
    <dgm:pt modelId="{08E23A8E-0CB3-4B4A-A471-EB1A8AE75DD0}" type="parTrans" cxnId="{9AD04ECD-E888-4C30-AD12-0607BA6747CB}">
      <dgm:prSet/>
      <dgm:spPr/>
      <dgm:t>
        <a:bodyPr/>
        <a:lstStyle/>
        <a:p>
          <a:endParaRPr lang="en-US"/>
        </a:p>
      </dgm:t>
    </dgm:pt>
    <dgm:pt modelId="{3ED2AD13-3C68-430C-8614-52F0437BEEDA}" type="sibTrans" cxnId="{9AD04ECD-E888-4C30-AD12-0607BA6747CB}">
      <dgm:prSet/>
      <dgm:spPr/>
      <dgm:t>
        <a:bodyPr/>
        <a:lstStyle/>
        <a:p>
          <a:endParaRPr lang="en-US"/>
        </a:p>
      </dgm:t>
    </dgm:pt>
    <dgm:pt modelId="{E5B47CCC-423D-4ACE-B2A3-FD1AC1596612}">
      <dgm:prSet/>
      <dgm:spPr/>
      <dgm:t>
        <a:bodyPr/>
        <a:lstStyle/>
        <a:p>
          <a:r>
            <a:rPr lang="tr-TR"/>
            <a:t>Eğer vcs kullanırsak herkes özgürce değişikliği yapar ve güvenli bir şekilde merge işlemi yapabilir.</a:t>
          </a:r>
          <a:endParaRPr lang="en-US"/>
        </a:p>
      </dgm:t>
    </dgm:pt>
    <dgm:pt modelId="{8061B14E-FA13-4BF0-9637-49D33A4ABC81}" type="parTrans" cxnId="{840AFCC5-BD71-40C4-AA29-B039C8985C94}">
      <dgm:prSet/>
      <dgm:spPr/>
      <dgm:t>
        <a:bodyPr/>
        <a:lstStyle/>
        <a:p>
          <a:endParaRPr lang="en-US"/>
        </a:p>
      </dgm:t>
    </dgm:pt>
    <dgm:pt modelId="{CD335E47-0C07-4AEA-A23A-57E7AD8BB4D2}" type="sibTrans" cxnId="{840AFCC5-BD71-40C4-AA29-B039C8985C94}">
      <dgm:prSet/>
      <dgm:spPr/>
      <dgm:t>
        <a:bodyPr/>
        <a:lstStyle/>
        <a:p>
          <a:endParaRPr lang="en-US"/>
        </a:p>
      </dgm:t>
    </dgm:pt>
    <dgm:pt modelId="{15CC41AF-3FF9-46FE-8238-A3DE80B86CB9}">
      <dgm:prSet/>
      <dgm:spPr/>
      <dgm:t>
        <a:bodyPr/>
        <a:lstStyle/>
        <a:p>
          <a:r>
            <a:rPr lang="tr-TR"/>
            <a:t>Versiyonları düzgün bir şekilde takip edilmesini sağlar</a:t>
          </a:r>
          <a:endParaRPr lang="en-US"/>
        </a:p>
      </dgm:t>
    </dgm:pt>
    <dgm:pt modelId="{AC71BE24-6326-4961-B775-F074D268000F}" type="parTrans" cxnId="{D8FCAF39-C169-4BF4-84E2-189BDED96C99}">
      <dgm:prSet/>
      <dgm:spPr/>
      <dgm:t>
        <a:bodyPr/>
        <a:lstStyle/>
        <a:p>
          <a:endParaRPr lang="en-US"/>
        </a:p>
      </dgm:t>
    </dgm:pt>
    <dgm:pt modelId="{1BC95A1E-ADCB-4DB5-8302-7FF27F7265EB}" type="sibTrans" cxnId="{D8FCAF39-C169-4BF4-84E2-189BDED96C99}">
      <dgm:prSet/>
      <dgm:spPr/>
      <dgm:t>
        <a:bodyPr/>
        <a:lstStyle/>
        <a:p>
          <a:endParaRPr lang="en-US"/>
        </a:p>
      </dgm:t>
    </dgm:pt>
    <dgm:pt modelId="{54051240-DDC4-4658-9A28-33C0806424A8}">
      <dgm:prSet/>
      <dgm:spPr/>
      <dgm:t>
        <a:bodyPr/>
        <a:lstStyle/>
        <a:p>
          <a:r>
            <a:rPr lang="tr-TR"/>
            <a:t>Önceki versiyonlara Geri Dönebilme</a:t>
          </a:r>
          <a:endParaRPr lang="en-US"/>
        </a:p>
      </dgm:t>
    </dgm:pt>
    <dgm:pt modelId="{27DE6E61-D4DB-44F5-901F-89D24B3A2F4A}" type="parTrans" cxnId="{499A9156-80E8-443E-B837-59EFB8B11634}">
      <dgm:prSet/>
      <dgm:spPr/>
      <dgm:t>
        <a:bodyPr/>
        <a:lstStyle/>
        <a:p>
          <a:endParaRPr lang="en-US"/>
        </a:p>
      </dgm:t>
    </dgm:pt>
    <dgm:pt modelId="{D56BD006-E821-4929-A35A-F2A277C1F781}" type="sibTrans" cxnId="{499A9156-80E8-443E-B837-59EFB8B11634}">
      <dgm:prSet/>
      <dgm:spPr/>
      <dgm:t>
        <a:bodyPr/>
        <a:lstStyle/>
        <a:p>
          <a:endParaRPr lang="en-US"/>
        </a:p>
      </dgm:t>
    </dgm:pt>
    <dgm:pt modelId="{9FE342BD-3841-4D35-BA8F-822EE83C9D86}">
      <dgm:prSet/>
      <dgm:spPr/>
      <dgm:t>
        <a:bodyPr/>
        <a:lstStyle/>
        <a:p>
          <a:r>
            <a:rPr lang="tr-TR"/>
            <a:t>Dosyaların neden değiştiğini anlama</a:t>
          </a:r>
          <a:endParaRPr lang="en-US"/>
        </a:p>
      </dgm:t>
    </dgm:pt>
    <dgm:pt modelId="{72A05119-446A-44DB-A2A6-318F35B0FC16}" type="parTrans" cxnId="{E4BC7090-58CC-4D71-93BB-F49A162C62A2}">
      <dgm:prSet/>
      <dgm:spPr/>
      <dgm:t>
        <a:bodyPr/>
        <a:lstStyle/>
        <a:p>
          <a:endParaRPr lang="en-US"/>
        </a:p>
      </dgm:t>
    </dgm:pt>
    <dgm:pt modelId="{E56133E7-FF61-4F3C-BA7B-EAEA40C52B69}" type="sibTrans" cxnId="{E4BC7090-58CC-4D71-93BB-F49A162C62A2}">
      <dgm:prSet/>
      <dgm:spPr/>
      <dgm:t>
        <a:bodyPr/>
        <a:lstStyle/>
        <a:p>
          <a:endParaRPr lang="en-US"/>
        </a:p>
      </dgm:t>
    </dgm:pt>
    <dgm:pt modelId="{E3A5F2E6-7D4A-4FD8-807E-90D89A4BC8C0}">
      <dgm:prSet/>
      <dgm:spPr/>
      <dgm:t>
        <a:bodyPr/>
        <a:lstStyle/>
        <a:p>
          <a:r>
            <a:rPr lang="tr-TR"/>
            <a:t>Yedekleme</a:t>
          </a:r>
          <a:endParaRPr lang="en-US"/>
        </a:p>
      </dgm:t>
    </dgm:pt>
    <dgm:pt modelId="{CB6B034E-DC31-4555-AA23-97683B091B5A}" type="parTrans" cxnId="{98E18CCC-758D-4334-ACC9-AD6888E1FB94}">
      <dgm:prSet/>
      <dgm:spPr/>
      <dgm:t>
        <a:bodyPr/>
        <a:lstStyle/>
        <a:p>
          <a:endParaRPr lang="en-US"/>
        </a:p>
      </dgm:t>
    </dgm:pt>
    <dgm:pt modelId="{3819E1C2-911C-4597-AED9-0FE2EC289F66}" type="sibTrans" cxnId="{98E18CCC-758D-4334-ACC9-AD6888E1FB94}">
      <dgm:prSet/>
      <dgm:spPr/>
      <dgm:t>
        <a:bodyPr/>
        <a:lstStyle/>
        <a:p>
          <a:endParaRPr lang="en-US"/>
        </a:p>
      </dgm:t>
    </dgm:pt>
    <dgm:pt modelId="{8A7256DF-70F2-4760-A937-09B99863DA23}" type="pres">
      <dgm:prSet presAssocID="{16087F20-EB5B-4A8A-B5D4-952F43F59FCE}" presName="linear" presStyleCnt="0">
        <dgm:presLayoutVars>
          <dgm:animLvl val="lvl"/>
          <dgm:resizeHandles val="exact"/>
        </dgm:presLayoutVars>
      </dgm:prSet>
      <dgm:spPr/>
    </dgm:pt>
    <dgm:pt modelId="{440FC77F-73ED-46FC-AB9E-F791AF52A41A}" type="pres">
      <dgm:prSet presAssocID="{492ABFA7-E6DB-4638-A03A-CF66A19E9612}" presName="parentText" presStyleLbl="node1" presStyleIdx="0" presStyleCnt="5">
        <dgm:presLayoutVars>
          <dgm:chMax val="0"/>
          <dgm:bulletEnabled val="1"/>
        </dgm:presLayoutVars>
      </dgm:prSet>
      <dgm:spPr/>
    </dgm:pt>
    <dgm:pt modelId="{F36BF5AE-BD16-447D-8BF2-359AA6E775D0}" type="pres">
      <dgm:prSet presAssocID="{492ABFA7-E6DB-4638-A03A-CF66A19E9612}" presName="childText" presStyleLbl="revTx" presStyleIdx="0" presStyleCnt="1">
        <dgm:presLayoutVars>
          <dgm:bulletEnabled val="1"/>
        </dgm:presLayoutVars>
      </dgm:prSet>
      <dgm:spPr/>
    </dgm:pt>
    <dgm:pt modelId="{E2FC76D0-9337-4FB4-9119-A02E5C2010D3}" type="pres">
      <dgm:prSet presAssocID="{15CC41AF-3FF9-46FE-8238-A3DE80B86CB9}" presName="parentText" presStyleLbl="node1" presStyleIdx="1" presStyleCnt="5">
        <dgm:presLayoutVars>
          <dgm:chMax val="0"/>
          <dgm:bulletEnabled val="1"/>
        </dgm:presLayoutVars>
      </dgm:prSet>
      <dgm:spPr/>
    </dgm:pt>
    <dgm:pt modelId="{564F1E43-6D35-463C-A36E-669D8F5F9651}" type="pres">
      <dgm:prSet presAssocID="{1BC95A1E-ADCB-4DB5-8302-7FF27F7265EB}" presName="spacer" presStyleCnt="0"/>
      <dgm:spPr/>
    </dgm:pt>
    <dgm:pt modelId="{FAE682D4-6795-4E29-8099-3D839DDB889A}" type="pres">
      <dgm:prSet presAssocID="{54051240-DDC4-4658-9A28-33C0806424A8}" presName="parentText" presStyleLbl="node1" presStyleIdx="2" presStyleCnt="5">
        <dgm:presLayoutVars>
          <dgm:chMax val="0"/>
          <dgm:bulletEnabled val="1"/>
        </dgm:presLayoutVars>
      </dgm:prSet>
      <dgm:spPr/>
    </dgm:pt>
    <dgm:pt modelId="{27A64C8C-F779-4BEE-A3BF-A2F54491F48A}" type="pres">
      <dgm:prSet presAssocID="{D56BD006-E821-4929-A35A-F2A277C1F781}" presName="spacer" presStyleCnt="0"/>
      <dgm:spPr/>
    </dgm:pt>
    <dgm:pt modelId="{E95C312D-070C-41CD-B5F9-92EFF27944C7}" type="pres">
      <dgm:prSet presAssocID="{9FE342BD-3841-4D35-BA8F-822EE83C9D86}" presName="parentText" presStyleLbl="node1" presStyleIdx="3" presStyleCnt="5">
        <dgm:presLayoutVars>
          <dgm:chMax val="0"/>
          <dgm:bulletEnabled val="1"/>
        </dgm:presLayoutVars>
      </dgm:prSet>
      <dgm:spPr/>
    </dgm:pt>
    <dgm:pt modelId="{39452293-6A53-43EF-A07E-D0CB1CFC8B9D}" type="pres">
      <dgm:prSet presAssocID="{E56133E7-FF61-4F3C-BA7B-EAEA40C52B69}" presName="spacer" presStyleCnt="0"/>
      <dgm:spPr/>
    </dgm:pt>
    <dgm:pt modelId="{FC3BF7E2-3E07-42ED-9717-BEC2179952B3}" type="pres">
      <dgm:prSet presAssocID="{E3A5F2E6-7D4A-4FD8-807E-90D89A4BC8C0}" presName="parentText" presStyleLbl="node1" presStyleIdx="4" presStyleCnt="5">
        <dgm:presLayoutVars>
          <dgm:chMax val="0"/>
          <dgm:bulletEnabled val="1"/>
        </dgm:presLayoutVars>
      </dgm:prSet>
      <dgm:spPr/>
    </dgm:pt>
  </dgm:ptLst>
  <dgm:cxnLst>
    <dgm:cxn modelId="{6E98151B-7365-4241-A7A2-1C0D5D846779}" type="presOf" srcId="{9FE342BD-3841-4D35-BA8F-822EE83C9D86}" destId="{E95C312D-070C-41CD-B5F9-92EFF27944C7}" srcOrd="0" destOrd="0" presId="urn:microsoft.com/office/officeart/2005/8/layout/vList2"/>
    <dgm:cxn modelId="{D8FCAF39-C169-4BF4-84E2-189BDED96C99}" srcId="{16087F20-EB5B-4A8A-B5D4-952F43F59FCE}" destId="{15CC41AF-3FF9-46FE-8238-A3DE80B86CB9}" srcOrd="1" destOrd="0" parTransId="{AC71BE24-6326-4961-B775-F074D268000F}" sibTransId="{1BC95A1E-ADCB-4DB5-8302-7FF27F7265EB}"/>
    <dgm:cxn modelId="{31B9D248-436E-4D12-8B98-B80A891B9FBE}" type="presOf" srcId="{15CC41AF-3FF9-46FE-8238-A3DE80B86CB9}" destId="{E2FC76D0-9337-4FB4-9119-A02E5C2010D3}" srcOrd="0" destOrd="0" presId="urn:microsoft.com/office/officeart/2005/8/layout/vList2"/>
    <dgm:cxn modelId="{3B35C169-74C0-4887-B8EC-B0F9D243CF23}" type="presOf" srcId="{16087F20-EB5B-4A8A-B5D4-952F43F59FCE}" destId="{8A7256DF-70F2-4760-A937-09B99863DA23}" srcOrd="0" destOrd="0" presId="urn:microsoft.com/office/officeart/2005/8/layout/vList2"/>
    <dgm:cxn modelId="{3D159575-4007-4E19-8B91-EF4D06518048}" type="presOf" srcId="{54051240-DDC4-4658-9A28-33C0806424A8}" destId="{FAE682D4-6795-4E29-8099-3D839DDB889A}" srcOrd="0" destOrd="0" presId="urn:microsoft.com/office/officeart/2005/8/layout/vList2"/>
    <dgm:cxn modelId="{499A9156-80E8-443E-B837-59EFB8B11634}" srcId="{16087F20-EB5B-4A8A-B5D4-952F43F59FCE}" destId="{54051240-DDC4-4658-9A28-33C0806424A8}" srcOrd="2" destOrd="0" parTransId="{27DE6E61-D4DB-44F5-901F-89D24B3A2F4A}" sibTransId="{D56BD006-E821-4929-A35A-F2A277C1F781}"/>
    <dgm:cxn modelId="{25916E8B-89D5-406D-8835-14E450B72C0E}" srcId="{16087F20-EB5B-4A8A-B5D4-952F43F59FCE}" destId="{492ABFA7-E6DB-4638-A03A-CF66A19E9612}" srcOrd="0" destOrd="0" parTransId="{16332DD6-5F60-43F1-9383-4C410FDC0708}" sibTransId="{AD049EFB-FD82-4280-9D43-E23FB88E49E5}"/>
    <dgm:cxn modelId="{E4BC7090-58CC-4D71-93BB-F49A162C62A2}" srcId="{16087F20-EB5B-4A8A-B5D4-952F43F59FCE}" destId="{9FE342BD-3841-4D35-BA8F-822EE83C9D86}" srcOrd="3" destOrd="0" parTransId="{72A05119-446A-44DB-A2A6-318F35B0FC16}" sibTransId="{E56133E7-FF61-4F3C-BA7B-EAEA40C52B69}"/>
    <dgm:cxn modelId="{A55B7E92-87C0-4B0B-87C7-76A2FC09BBDA}" type="presOf" srcId="{E5B47CCC-423D-4ACE-B2A3-FD1AC1596612}" destId="{F36BF5AE-BD16-447D-8BF2-359AA6E775D0}" srcOrd="0" destOrd="1" presId="urn:microsoft.com/office/officeart/2005/8/layout/vList2"/>
    <dgm:cxn modelId="{840AFCC5-BD71-40C4-AA29-B039C8985C94}" srcId="{492ABFA7-E6DB-4638-A03A-CF66A19E9612}" destId="{E5B47CCC-423D-4ACE-B2A3-FD1AC1596612}" srcOrd="1" destOrd="0" parTransId="{8061B14E-FA13-4BF0-9637-49D33A4ABC81}" sibTransId="{CD335E47-0C07-4AEA-A23A-57E7AD8BB4D2}"/>
    <dgm:cxn modelId="{65B99ACA-E0B6-4D83-B35A-0D621131F29E}" type="presOf" srcId="{492ABFA7-E6DB-4638-A03A-CF66A19E9612}" destId="{440FC77F-73ED-46FC-AB9E-F791AF52A41A}" srcOrd="0" destOrd="0" presId="urn:microsoft.com/office/officeart/2005/8/layout/vList2"/>
    <dgm:cxn modelId="{98E18CCC-758D-4334-ACC9-AD6888E1FB94}" srcId="{16087F20-EB5B-4A8A-B5D4-952F43F59FCE}" destId="{E3A5F2E6-7D4A-4FD8-807E-90D89A4BC8C0}" srcOrd="4" destOrd="0" parTransId="{CB6B034E-DC31-4555-AA23-97683B091B5A}" sibTransId="{3819E1C2-911C-4597-AED9-0FE2EC289F66}"/>
    <dgm:cxn modelId="{9AD04ECD-E888-4C30-AD12-0607BA6747CB}" srcId="{492ABFA7-E6DB-4638-A03A-CF66A19E9612}" destId="{BCB328A1-76ED-451C-A2DB-DFB37D75D7D1}" srcOrd="0" destOrd="0" parTransId="{08E23A8E-0CB3-4B4A-A471-EB1A8AE75DD0}" sibTransId="{3ED2AD13-3C68-430C-8614-52F0437BEEDA}"/>
    <dgm:cxn modelId="{FF4C78E5-1483-49BB-961B-02326F345113}" type="presOf" srcId="{BCB328A1-76ED-451C-A2DB-DFB37D75D7D1}" destId="{F36BF5AE-BD16-447D-8BF2-359AA6E775D0}" srcOrd="0" destOrd="0" presId="urn:microsoft.com/office/officeart/2005/8/layout/vList2"/>
    <dgm:cxn modelId="{19222DF8-928B-4ED5-AEFB-86067EA45E14}" type="presOf" srcId="{E3A5F2E6-7D4A-4FD8-807E-90D89A4BC8C0}" destId="{FC3BF7E2-3E07-42ED-9717-BEC2179952B3}" srcOrd="0" destOrd="0" presId="urn:microsoft.com/office/officeart/2005/8/layout/vList2"/>
    <dgm:cxn modelId="{D891CCB2-808F-420E-9D98-C0117C0C4B2C}" type="presParOf" srcId="{8A7256DF-70F2-4760-A937-09B99863DA23}" destId="{440FC77F-73ED-46FC-AB9E-F791AF52A41A}" srcOrd="0" destOrd="0" presId="urn:microsoft.com/office/officeart/2005/8/layout/vList2"/>
    <dgm:cxn modelId="{35766564-68FC-48F9-B442-B591BE62FFB7}" type="presParOf" srcId="{8A7256DF-70F2-4760-A937-09B99863DA23}" destId="{F36BF5AE-BD16-447D-8BF2-359AA6E775D0}" srcOrd="1" destOrd="0" presId="urn:microsoft.com/office/officeart/2005/8/layout/vList2"/>
    <dgm:cxn modelId="{04193408-7AAF-4076-B4B5-F8EFB47268A3}" type="presParOf" srcId="{8A7256DF-70F2-4760-A937-09B99863DA23}" destId="{E2FC76D0-9337-4FB4-9119-A02E5C2010D3}" srcOrd="2" destOrd="0" presId="urn:microsoft.com/office/officeart/2005/8/layout/vList2"/>
    <dgm:cxn modelId="{A809DF30-FBDD-46BA-B8B5-16CC36058BDF}" type="presParOf" srcId="{8A7256DF-70F2-4760-A937-09B99863DA23}" destId="{564F1E43-6D35-463C-A36E-669D8F5F9651}" srcOrd="3" destOrd="0" presId="urn:microsoft.com/office/officeart/2005/8/layout/vList2"/>
    <dgm:cxn modelId="{6011B028-6D8E-4348-B905-179E6953C289}" type="presParOf" srcId="{8A7256DF-70F2-4760-A937-09B99863DA23}" destId="{FAE682D4-6795-4E29-8099-3D839DDB889A}" srcOrd="4" destOrd="0" presId="urn:microsoft.com/office/officeart/2005/8/layout/vList2"/>
    <dgm:cxn modelId="{6D2AADE5-F0D1-4A87-8D9B-73D2018799F8}" type="presParOf" srcId="{8A7256DF-70F2-4760-A937-09B99863DA23}" destId="{27A64C8C-F779-4BEE-A3BF-A2F54491F48A}" srcOrd="5" destOrd="0" presId="urn:microsoft.com/office/officeart/2005/8/layout/vList2"/>
    <dgm:cxn modelId="{95572B4D-0999-46D3-9A50-E87411C4AF9F}" type="presParOf" srcId="{8A7256DF-70F2-4760-A937-09B99863DA23}" destId="{E95C312D-070C-41CD-B5F9-92EFF27944C7}" srcOrd="6" destOrd="0" presId="urn:microsoft.com/office/officeart/2005/8/layout/vList2"/>
    <dgm:cxn modelId="{C8A76137-1CE0-4A53-B30D-B692A2A625C6}" type="presParOf" srcId="{8A7256DF-70F2-4760-A937-09B99863DA23}" destId="{39452293-6A53-43EF-A07E-D0CB1CFC8B9D}" srcOrd="7" destOrd="0" presId="urn:microsoft.com/office/officeart/2005/8/layout/vList2"/>
    <dgm:cxn modelId="{29287404-5EF8-48A7-872F-8A2B3DC691C7}" type="presParOf" srcId="{8A7256DF-70F2-4760-A937-09B99863DA23}" destId="{FC3BF7E2-3E07-42ED-9717-BEC2179952B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63118-946D-4E6F-9127-869AE487C94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3E305FC8-3E16-4D2C-BF91-E264A4A9233D}">
      <dgm:prSet/>
      <dgm:spPr/>
      <dgm:t>
        <a:bodyPr/>
        <a:lstStyle/>
        <a:p>
          <a:r>
            <a:rPr lang="tr-TR" b="1" dirty="0" err="1"/>
            <a:t>Working</a:t>
          </a:r>
          <a:r>
            <a:rPr lang="tr-TR" b="1" dirty="0"/>
            <a:t> </a:t>
          </a:r>
          <a:r>
            <a:rPr lang="tr-TR" b="1" dirty="0" err="1"/>
            <a:t>copy</a:t>
          </a:r>
          <a:r>
            <a:rPr lang="tr-TR" dirty="0"/>
            <a:t>: Projenizin ana klasörüne </a:t>
          </a:r>
          <a:r>
            <a:rPr lang="tr-TR" i="1" dirty="0" err="1"/>
            <a:t>Working</a:t>
          </a:r>
          <a:r>
            <a:rPr lang="tr-TR" i="1" dirty="0"/>
            <a:t> </a:t>
          </a:r>
          <a:r>
            <a:rPr lang="tr-TR" i="1" dirty="0" err="1"/>
            <a:t>Copy</a:t>
          </a:r>
          <a:r>
            <a:rPr lang="tr-TR" dirty="0"/>
            <a:t> veya </a:t>
          </a:r>
          <a:r>
            <a:rPr lang="tr-TR" i="1" dirty="0" err="1"/>
            <a:t>Working</a:t>
          </a:r>
          <a:r>
            <a:rPr lang="tr-TR" i="1" dirty="0"/>
            <a:t> Directory</a:t>
          </a:r>
          <a:r>
            <a:rPr lang="tr-TR" dirty="0"/>
            <a:t> ismi verilir. Bu klasörde projenizde yer alan dosyaların ve klasörlerin bir kopyası bulunur. Versiyon kontrol sistemine projenizin herhangi bir versiyonunu </a:t>
          </a:r>
          <a:r>
            <a:rPr lang="tr-TR" dirty="0" err="1"/>
            <a:t>Working</a:t>
          </a:r>
          <a:r>
            <a:rPr lang="tr-TR" dirty="0"/>
            <a:t> </a:t>
          </a:r>
          <a:r>
            <a:rPr lang="tr-TR" dirty="0" err="1"/>
            <a:t>Copy'nize</a:t>
          </a:r>
          <a:r>
            <a:rPr lang="tr-TR" dirty="0"/>
            <a:t> kopyalamasını söyleyebilirsiniz, ancak bir anda </a:t>
          </a:r>
          <a:r>
            <a:rPr lang="tr-TR" dirty="0" err="1"/>
            <a:t>Working</a:t>
          </a:r>
          <a:r>
            <a:rPr lang="tr-TR" dirty="0"/>
            <a:t> </a:t>
          </a:r>
          <a:r>
            <a:rPr lang="tr-TR" dirty="0" err="1"/>
            <a:t>Copy'nizde</a:t>
          </a:r>
          <a:r>
            <a:rPr lang="tr-TR" dirty="0"/>
            <a:t> projenizin sadece bir versiyonu yer alır.</a:t>
          </a:r>
          <a:endParaRPr lang="en-US" dirty="0"/>
        </a:p>
      </dgm:t>
    </dgm:pt>
    <dgm:pt modelId="{9E7F71E5-2902-4A7C-ABE1-F436B5077E51}" type="parTrans" cxnId="{81CCB885-8271-4DF1-8EFE-92CCE7DBDC03}">
      <dgm:prSet/>
      <dgm:spPr/>
      <dgm:t>
        <a:bodyPr/>
        <a:lstStyle/>
        <a:p>
          <a:endParaRPr lang="en-US"/>
        </a:p>
      </dgm:t>
    </dgm:pt>
    <dgm:pt modelId="{889FAE84-0DF5-482A-81BE-A839820603DB}" type="sibTrans" cxnId="{81CCB885-8271-4DF1-8EFE-92CCE7DBDC03}">
      <dgm:prSet/>
      <dgm:spPr/>
      <dgm:t>
        <a:bodyPr/>
        <a:lstStyle/>
        <a:p>
          <a:endParaRPr lang="en-US"/>
        </a:p>
      </dgm:t>
    </dgm:pt>
    <dgm:pt modelId="{3AC7A3A6-4E56-4D46-932C-15E838F202AC}">
      <dgm:prSet/>
      <dgm:spPr/>
      <dgm:t>
        <a:bodyPr/>
        <a:lstStyle/>
        <a:p>
          <a:r>
            <a:rPr lang="tr-TR" dirty="0"/>
            <a:t>Değişikliklerinizin kayıt altına alındığı bir alan daha vardır ki buna </a:t>
          </a:r>
          <a:r>
            <a:rPr lang="tr-TR" b="1" dirty="0" err="1"/>
            <a:t>Staging</a:t>
          </a:r>
          <a:r>
            <a:rPr lang="tr-TR" b="1" dirty="0"/>
            <a:t> </a:t>
          </a:r>
          <a:r>
            <a:rPr lang="tr-TR" b="1" dirty="0" err="1"/>
            <a:t>Area</a:t>
          </a:r>
          <a:r>
            <a:rPr lang="tr-TR" dirty="0"/>
            <a:t> denir ve </a:t>
          </a:r>
          <a:r>
            <a:rPr lang="tr-TR" dirty="0" err="1"/>
            <a:t>git'in</a:t>
          </a:r>
          <a:r>
            <a:rPr lang="tr-TR" dirty="0"/>
            <a:t> en temel kavramlarından birisidir. </a:t>
          </a:r>
          <a:r>
            <a:rPr lang="tr-TR" dirty="0" err="1"/>
            <a:t>Staging</a:t>
          </a:r>
          <a:r>
            <a:rPr lang="tr-TR" dirty="0"/>
            <a:t> </a:t>
          </a:r>
          <a:r>
            <a:rPr lang="tr-TR" dirty="0" err="1"/>
            <a:t>Area'yı</a:t>
          </a:r>
          <a:r>
            <a:rPr lang="tr-TR" dirty="0"/>
            <a:t>, proje dosyalarımızdaki bir dizi değişikliği </a:t>
          </a:r>
          <a:r>
            <a:rPr lang="tr-TR" dirty="0" err="1"/>
            <a:t>repository'ye</a:t>
          </a:r>
          <a:r>
            <a:rPr lang="tr-TR" dirty="0"/>
            <a:t> göndermeden önce kayıt altında tuttuğunuz veri tabanı/alan olarak tanımlayabiliriz.</a:t>
          </a:r>
          <a:endParaRPr lang="en-US" dirty="0"/>
        </a:p>
      </dgm:t>
    </dgm:pt>
    <dgm:pt modelId="{C812CDC4-D850-4816-8DF3-8261A67CBC7A}" type="parTrans" cxnId="{9B5F4711-1114-4494-8446-B4AFFA9270D3}">
      <dgm:prSet/>
      <dgm:spPr/>
      <dgm:t>
        <a:bodyPr/>
        <a:lstStyle/>
        <a:p>
          <a:endParaRPr lang="en-US"/>
        </a:p>
      </dgm:t>
    </dgm:pt>
    <dgm:pt modelId="{84A4FD19-E5F9-4ABB-B5A5-BB1340F2850B}" type="sibTrans" cxnId="{9B5F4711-1114-4494-8446-B4AFFA9270D3}">
      <dgm:prSet/>
      <dgm:spPr/>
      <dgm:t>
        <a:bodyPr/>
        <a:lstStyle/>
        <a:p>
          <a:endParaRPr lang="en-US"/>
        </a:p>
      </dgm:t>
    </dgm:pt>
    <dgm:pt modelId="{30233922-7D9B-419A-84BA-E3EE0FB729B5}">
      <dgm:prSet/>
      <dgm:spPr/>
      <dgm:t>
        <a:bodyPr/>
        <a:lstStyle/>
        <a:p>
          <a:r>
            <a:rPr lang="tr-TR" dirty="0" err="1"/>
            <a:t>Staging</a:t>
          </a:r>
          <a:r>
            <a:rPr lang="tr-TR" dirty="0"/>
            <a:t> </a:t>
          </a:r>
          <a:r>
            <a:rPr lang="tr-TR" dirty="0" err="1"/>
            <a:t>area’da</a:t>
          </a:r>
          <a:r>
            <a:rPr lang="tr-TR" dirty="0"/>
            <a:t> bulunan dosya ve klasörler </a:t>
          </a:r>
          <a:r>
            <a:rPr lang="tr-TR" dirty="0" err="1"/>
            <a:t>commit</a:t>
          </a:r>
          <a:r>
            <a:rPr lang="tr-TR" dirty="0"/>
            <a:t> komutu ile git </a:t>
          </a:r>
          <a:r>
            <a:rPr lang="tr-TR" dirty="0" err="1"/>
            <a:t>veritabanına</a:t>
          </a:r>
          <a:r>
            <a:rPr lang="tr-TR" dirty="0"/>
            <a:t> eklenir.</a:t>
          </a:r>
          <a:endParaRPr lang="en-US" dirty="0"/>
        </a:p>
      </dgm:t>
    </dgm:pt>
    <dgm:pt modelId="{0BBAD653-E2B0-4280-B22C-91DF780D5063}" type="parTrans" cxnId="{1BC9E9B8-FF8B-4028-9BE0-91E01659ABCC}">
      <dgm:prSet/>
      <dgm:spPr/>
      <dgm:t>
        <a:bodyPr/>
        <a:lstStyle/>
        <a:p>
          <a:endParaRPr lang="en-US"/>
        </a:p>
      </dgm:t>
    </dgm:pt>
    <dgm:pt modelId="{1F10BDC5-16F0-4EE9-9046-30F5DD79B440}" type="sibTrans" cxnId="{1BC9E9B8-FF8B-4028-9BE0-91E01659ABCC}">
      <dgm:prSet/>
      <dgm:spPr/>
      <dgm:t>
        <a:bodyPr/>
        <a:lstStyle/>
        <a:p>
          <a:endParaRPr lang="en-US"/>
        </a:p>
      </dgm:t>
    </dgm:pt>
    <dgm:pt modelId="{8148EC08-7EFD-4A9D-B7B3-485C4A486C02}" type="pres">
      <dgm:prSet presAssocID="{03763118-946D-4E6F-9127-869AE487C942}" presName="hierChild1" presStyleCnt="0">
        <dgm:presLayoutVars>
          <dgm:chPref val="1"/>
          <dgm:dir/>
          <dgm:animOne val="branch"/>
          <dgm:animLvl val="lvl"/>
          <dgm:resizeHandles/>
        </dgm:presLayoutVars>
      </dgm:prSet>
      <dgm:spPr/>
    </dgm:pt>
    <dgm:pt modelId="{0508C189-9BF4-40CC-822D-CBBE0D6B1577}" type="pres">
      <dgm:prSet presAssocID="{3E305FC8-3E16-4D2C-BF91-E264A4A9233D}" presName="hierRoot1" presStyleCnt="0"/>
      <dgm:spPr/>
    </dgm:pt>
    <dgm:pt modelId="{8EA84B1E-5FE2-4F40-87C5-D576BE68A99D}" type="pres">
      <dgm:prSet presAssocID="{3E305FC8-3E16-4D2C-BF91-E264A4A9233D}" presName="composite" presStyleCnt="0"/>
      <dgm:spPr/>
    </dgm:pt>
    <dgm:pt modelId="{417D76CF-C732-489D-8F7B-CE3F249579AA}" type="pres">
      <dgm:prSet presAssocID="{3E305FC8-3E16-4D2C-BF91-E264A4A9233D}" presName="background" presStyleLbl="node0" presStyleIdx="0" presStyleCnt="3"/>
      <dgm:spPr/>
    </dgm:pt>
    <dgm:pt modelId="{32B7FD15-2899-48C4-BDF9-25C9EE421A67}" type="pres">
      <dgm:prSet presAssocID="{3E305FC8-3E16-4D2C-BF91-E264A4A9233D}" presName="text" presStyleLbl="fgAcc0" presStyleIdx="0" presStyleCnt="3" custScaleX="133880" custScaleY="163615" custLinFactNeighborX="-17473" custLinFactNeighborY="9818">
        <dgm:presLayoutVars>
          <dgm:chPref val="3"/>
        </dgm:presLayoutVars>
      </dgm:prSet>
      <dgm:spPr/>
    </dgm:pt>
    <dgm:pt modelId="{CE6E33CB-F99A-4AB4-ABE6-B1880094D86D}" type="pres">
      <dgm:prSet presAssocID="{3E305FC8-3E16-4D2C-BF91-E264A4A9233D}" presName="hierChild2" presStyleCnt="0"/>
      <dgm:spPr/>
    </dgm:pt>
    <dgm:pt modelId="{6EE8E159-562D-4C73-B4DD-1D32C80CA0E2}" type="pres">
      <dgm:prSet presAssocID="{3AC7A3A6-4E56-4D46-932C-15E838F202AC}" presName="hierRoot1" presStyleCnt="0"/>
      <dgm:spPr/>
    </dgm:pt>
    <dgm:pt modelId="{F157E488-EDA0-474C-A3C1-B510708F2506}" type="pres">
      <dgm:prSet presAssocID="{3AC7A3A6-4E56-4D46-932C-15E838F202AC}" presName="composite" presStyleCnt="0"/>
      <dgm:spPr/>
    </dgm:pt>
    <dgm:pt modelId="{75B14C14-09DE-4D42-9313-4065DC326D60}" type="pres">
      <dgm:prSet presAssocID="{3AC7A3A6-4E56-4D46-932C-15E838F202AC}" presName="background" presStyleLbl="node0" presStyleIdx="1" presStyleCnt="3"/>
      <dgm:spPr/>
    </dgm:pt>
    <dgm:pt modelId="{E38ACA8E-7D3D-4A0E-A49C-57CDA20BD1B3}" type="pres">
      <dgm:prSet presAssocID="{3AC7A3A6-4E56-4D46-932C-15E838F202AC}" presName="text" presStyleLbl="fgAcc0" presStyleIdx="1" presStyleCnt="3" custScaleX="116573" custScaleY="184606" custLinFactNeighborX="-14461" custLinFactNeighborY="-2772">
        <dgm:presLayoutVars>
          <dgm:chPref val="3"/>
        </dgm:presLayoutVars>
      </dgm:prSet>
      <dgm:spPr/>
    </dgm:pt>
    <dgm:pt modelId="{328C637A-AD2F-478B-A0BF-47043D695D3C}" type="pres">
      <dgm:prSet presAssocID="{3AC7A3A6-4E56-4D46-932C-15E838F202AC}" presName="hierChild2" presStyleCnt="0"/>
      <dgm:spPr/>
    </dgm:pt>
    <dgm:pt modelId="{52CEFBA9-1043-4AC5-AC52-CF18DB537AE5}" type="pres">
      <dgm:prSet presAssocID="{30233922-7D9B-419A-84BA-E3EE0FB729B5}" presName="hierRoot1" presStyleCnt="0"/>
      <dgm:spPr/>
    </dgm:pt>
    <dgm:pt modelId="{40EF4B01-E775-42FD-8668-1D6398FEDC45}" type="pres">
      <dgm:prSet presAssocID="{30233922-7D9B-419A-84BA-E3EE0FB729B5}" presName="composite" presStyleCnt="0"/>
      <dgm:spPr/>
    </dgm:pt>
    <dgm:pt modelId="{6C88CED4-36B7-42EA-A5BD-2137D6C6A045}" type="pres">
      <dgm:prSet presAssocID="{30233922-7D9B-419A-84BA-E3EE0FB729B5}" presName="background" presStyleLbl="node0" presStyleIdx="2" presStyleCnt="3"/>
      <dgm:spPr/>
    </dgm:pt>
    <dgm:pt modelId="{6D516AA8-213E-4D2D-B27B-D81C4FCF5032}" type="pres">
      <dgm:prSet presAssocID="{30233922-7D9B-419A-84BA-E3EE0FB729B5}" presName="text" presStyleLbl="fgAcc0" presStyleIdx="2" presStyleCnt="3" custScaleX="126453" custScaleY="201514" custLinFactNeighborX="603" custLinFactNeighborY="-9578">
        <dgm:presLayoutVars>
          <dgm:chPref val="3"/>
        </dgm:presLayoutVars>
      </dgm:prSet>
      <dgm:spPr/>
    </dgm:pt>
    <dgm:pt modelId="{62D79DED-4E87-4E06-A58D-259F110EB87D}" type="pres">
      <dgm:prSet presAssocID="{30233922-7D9B-419A-84BA-E3EE0FB729B5}" presName="hierChild2" presStyleCnt="0"/>
      <dgm:spPr/>
    </dgm:pt>
  </dgm:ptLst>
  <dgm:cxnLst>
    <dgm:cxn modelId="{9B5F4711-1114-4494-8446-B4AFFA9270D3}" srcId="{03763118-946D-4E6F-9127-869AE487C942}" destId="{3AC7A3A6-4E56-4D46-932C-15E838F202AC}" srcOrd="1" destOrd="0" parTransId="{C812CDC4-D850-4816-8DF3-8261A67CBC7A}" sibTransId="{84A4FD19-E5F9-4ABB-B5A5-BB1340F2850B}"/>
    <dgm:cxn modelId="{21C8CD3D-47B9-473C-B820-857ACD7D35F9}" type="presOf" srcId="{03763118-946D-4E6F-9127-869AE487C942}" destId="{8148EC08-7EFD-4A9D-B7B3-485C4A486C02}" srcOrd="0" destOrd="0" presId="urn:microsoft.com/office/officeart/2005/8/layout/hierarchy1"/>
    <dgm:cxn modelId="{12136D71-9620-4238-A093-03DEA646CABA}" type="presOf" srcId="{3E305FC8-3E16-4D2C-BF91-E264A4A9233D}" destId="{32B7FD15-2899-48C4-BDF9-25C9EE421A67}" srcOrd="0" destOrd="0" presId="urn:microsoft.com/office/officeart/2005/8/layout/hierarchy1"/>
    <dgm:cxn modelId="{FDD0E374-7F25-4A7F-8405-99FDEDFF388B}" type="presOf" srcId="{3AC7A3A6-4E56-4D46-932C-15E838F202AC}" destId="{E38ACA8E-7D3D-4A0E-A49C-57CDA20BD1B3}" srcOrd="0" destOrd="0" presId="urn:microsoft.com/office/officeart/2005/8/layout/hierarchy1"/>
    <dgm:cxn modelId="{81CCB885-8271-4DF1-8EFE-92CCE7DBDC03}" srcId="{03763118-946D-4E6F-9127-869AE487C942}" destId="{3E305FC8-3E16-4D2C-BF91-E264A4A9233D}" srcOrd="0" destOrd="0" parTransId="{9E7F71E5-2902-4A7C-ABE1-F436B5077E51}" sibTransId="{889FAE84-0DF5-482A-81BE-A839820603DB}"/>
    <dgm:cxn modelId="{1BC9E9B8-FF8B-4028-9BE0-91E01659ABCC}" srcId="{03763118-946D-4E6F-9127-869AE487C942}" destId="{30233922-7D9B-419A-84BA-E3EE0FB729B5}" srcOrd="2" destOrd="0" parTransId="{0BBAD653-E2B0-4280-B22C-91DF780D5063}" sibTransId="{1F10BDC5-16F0-4EE9-9046-30F5DD79B440}"/>
    <dgm:cxn modelId="{373235D1-CDAB-4D3F-B48C-B582878A4872}" type="presOf" srcId="{30233922-7D9B-419A-84BA-E3EE0FB729B5}" destId="{6D516AA8-213E-4D2D-B27B-D81C4FCF5032}" srcOrd="0" destOrd="0" presId="urn:microsoft.com/office/officeart/2005/8/layout/hierarchy1"/>
    <dgm:cxn modelId="{31AAFD07-722A-42E5-AE52-75DFF1591C59}" type="presParOf" srcId="{8148EC08-7EFD-4A9D-B7B3-485C4A486C02}" destId="{0508C189-9BF4-40CC-822D-CBBE0D6B1577}" srcOrd="0" destOrd="0" presId="urn:microsoft.com/office/officeart/2005/8/layout/hierarchy1"/>
    <dgm:cxn modelId="{1728E9B7-96F0-45D5-AED9-181E30EBE6A3}" type="presParOf" srcId="{0508C189-9BF4-40CC-822D-CBBE0D6B1577}" destId="{8EA84B1E-5FE2-4F40-87C5-D576BE68A99D}" srcOrd="0" destOrd="0" presId="urn:microsoft.com/office/officeart/2005/8/layout/hierarchy1"/>
    <dgm:cxn modelId="{74D2406D-8197-45A7-9060-3CD68D2958D2}" type="presParOf" srcId="{8EA84B1E-5FE2-4F40-87C5-D576BE68A99D}" destId="{417D76CF-C732-489D-8F7B-CE3F249579AA}" srcOrd="0" destOrd="0" presId="urn:microsoft.com/office/officeart/2005/8/layout/hierarchy1"/>
    <dgm:cxn modelId="{1CA9DA71-6E36-4598-A1BF-48C652DD0CE7}" type="presParOf" srcId="{8EA84B1E-5FE2-4F40-87C5-D576BE68A99D}" destId="{32B7FD15-2899-48C4-BDF9-25C9EE421A67}" srcOrd="1" destOrd="0" presId="urn:microsoft.com/office/officeart/2005/8/layout/hierarchy1"/>
    <dgm:cxn modelId="{07E8DF64-7586-4ACC-A83A-E60F64DEBC52}" type="presParOf" srcId="{0508C189-9BF4-40CC-822D-CBBE0D6B1577}" destId="{CE6E33CB-F99A-4AB4-ABE6-B1880094D86D}" srcOrd="1" destOrd="0" presId="urn:microsoft.com/office/officeart/2005/8/layout/hierarchy1"/>
    <dgm:cxn modelId="{0A432DF0-B80F-4628-8CC4-E4A0B21ACB47}" type="presParOf" srcId="{8148EC08-7EFD-4A9D-B7B3-485C4A486C02}" destId="{6EE8E159-562D-4C73-B4DD-1D32C80CA0E2}" srcOrd="1" destOrd="0" presId="urn:microsoft.com/office/officeart/2005/8/layout/hierarchy1"/>
    <dgm:cxn modelId="{088D2422-5B26-41C8-B472-C4899F3DBDDF}" type="presParOf" srcId="{6EE8E159-562D-4C73-B4DD-1D32C80CA0E2}" destId="{F157E488-EDA0-474C-A3C1-B510708F2506}" srcOrd="0" destOrd="0" presId="urn:microsoft.com/office/officeart/2005/8/layout/hierarchy1"/>
    <dgm:cxn modelId="{9768E0F0-0F51-4671-A437-F078A5D3837E}" type="presParOf" srcId="{F157E488-EDA0-474C-A3C1-B510708F2506}" destId="{75B14C14-09DE-4D42-9313-4065DC326D60}" srcOrd="0" destOrd="0" presId="urn:microsoft.com/office/officeart/2005/8/layout/hierarchy1"/>
    <dgm:cxn modelId="{A38B84CF-65B7-4EC6-81E0-CC3F98C47DD1}" type="presParOf" srcId="{F157E488-EDA0-474C-A3C1-B510708F2506}" destId="{E38ACA8E-7D3D-4A0E-A49C-57CDA20BD1B3}" srcOrd="1" destOrd="0" presId="urn:microsoft.com/office/officeart/2005/8/layout/hierarchy1"/>
    <dgm:cxn modelId="{D97A2F9B-76E4-4F91-A890-A20ABD13A4DA}" type="presParOf" srcId="{6EE8E159-562D-4C73-B4DD-1D32C80CA0E2}" destId="{328C637A-AD2F-478B-A0BF-47043D695D3C}" srcOrd="1" destOrd="0" presId="urn:microsoft.com/office/officeart/2005/8/layout/hierarchy1"/>
    <dgm:cxn modelId="{CDAD38AE-4335-4C81-ADB2-B24BB90F509D}" type="presParOf" srcId="{8148EC08-7EFD-4A9D-B7B3-485C4A486C02}" destId="{52CEFBA9-1043-4AC5-AC52-CF18DB537AE5}" srcOrd="2" destOrd="0" presId="urn:microsoft.com/office/officeart/2005/8/layout/hierarchy1"/>
    <dgm:cxn modelId="{03646E63-9215-43BD-BADA-77C30D5334CA}" type="presParOf" srcId="{52CEFBA9-1043-4AC5-AC52-CF18DB537AE5}" destId="{40EF4B01-E775-42FD-8668-1D6398FEDC45}" srcOrd="0" destOrd="0" presId="urn:microsoft.com/office/officeart/2005/8/layout/hierarchy1"/>
    <dgm:cxn modelId="{F5284DF3-056E-4322-9EA2-C698AAB5C31D}" type="presParOf" srcId="{40EF4B01-E775-42FD-8668-1D6398FEDC45}" destId="{6C88CED4-36B7-42EA-A5BD-2137D6C6A045}" srcOrd="0" destOrd="0" presId="urn:microsoft.com/office/officeart/2005/8/layout/hierarchy1"/>
    <dgm:cxn modelId="{05835145-C6BF-49A1-A0BB-5D3E71A27861}" type="presParOf" srcId="{40EF4B01-E775-42FD-8668-1D6398FEDC45}" destId="{6D516AA8-213E-4D2D-B27B-D81C4FCF5032}" srcOrd="1" destOrd="0" presId="urn:microsoft.com/office/officeart/2005/8/layout/hierarchy1"/>
    <dgm:cxn modelId="{75BFCA5E-6279-4FC0-874D-27A2CBBE19A4}" type="presParOf" srcId="{52CEFBA9-1043-4AC5-AC52-CF18DB537AE5}" destId="{62D79DED-4E87-4E06-A58D-259F110EB87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FC77F-73ED-46FC-AB9E-F791AF52A41A}">
      <dsp:nvSpPr>
        <dsp:cNvPr id="0" name=""/>
        <dsp:cNvSpPr/>
      </dsp:nvSpPr>
      <dsp:spPr>
        <a:xfrm>
          <a:off x="0" y="360273"/>
          <a:ext cx="6545199" cy="551655"/>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Uyumlu Ekip Çalışmasını sağlar.</a:t>
          </a:r>
          <a:endParaRPr lang="en-US" sz="2300" kern="1200"/>
        </a:p>
      </dsp:txBody>
      <dsp:txXfrm>
        <a:off x="26930" y="387203"/>
        <a:ext cx="6491339" cy="497795"/>
      </dsp:txXfrm>
    </dsp:sp>
    <dsp:sp modelId="{F36BF5AE-BD16-447D-8BF2-359AA6E775D0}">
      <dsp:nvSpPr>
        <dsp:cNvPr id="0" name=""/>
        <dsp:cNvSpPr/>
      </dsp:nvSpPr>
      <dsp:spPr>
        <a:xfrm>
          <a:off x="0" y="911928"/>
          <a:ext cx="6545199"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81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tr-TR" sz="1800" kern="1200"/>
            <a:t>Eğer vcs kullanmazsak farklı kişilerle aynı dosyalar üzerinde çalışma durumunda sorunlar çıkabilir.</a:t>
          </a:r>
          <a:endParaRPr lang="en-US" sz="1800" kern="1200"/>
        </a:p>
        <a:p>
          <a:pPr marL="171450" lvl="1" indent="-171450" algn="l" defTabSz="800100">
            <a:lnSpc>
              <a:spcPct val="90000"/>
            </a:lnSpc>
            <a:spcBef>
              <a:spcPct val="0"/>
            </a:spcBef>
            <a:spcAft>
              <a:spcPct val="20000"/>
            </a:spcAft>
            <a:buChar char="•"/>
          </a:pPr>
          <a:r>
            <a:rPr lang="tr-TR" sz="1800" kern="1200"/>
            <a:t>Eğer vcs kullanırsak herkes özgürce değişikliği yapar ve güvenli bir şekilde merge işlemi yapabilir.</a:t>
          </a:r>
          <a:endParaRPr lang="en-US" sz="1800" kern="1200"/>
        </a:p>
      </dsp:txBody>
      <dsp:txXfrm>
        <a:off x="0" y="911928"/>
        <a:ext cx="6545199" cy="1142640"/>
      </dsp:txXfrm>
    </dsp:sp>
    <dsp:sp modelId="{E2FC76D0-9337-4FB4-9119-A02E5C2010D3}">
      <dsp:nvSpPr>
        <dsp:cNvPr id="0" name=""/>
        <dsp:cNvSpPr/>
      </dsp:nvSpPr>
      <dsp:spPr>
        <a:xfrm>
          <a:off x="0" y="2054568"/>
          <a:ext cx="6545199" cy="551655"/>
        </a:xfrm>
        <a:prstGeom prst="round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Versiyonları düzgün bir şekilde takip edilmesini sağlar</a:t>
          </a:r>
          <a:endParaRPr lang="en-US" sz="2300" kern="1200"/>
        </a:p>
      </dsp:txBody>
      <dsp:txXfrm>
        <a:off x="26930" y="2081498"/>
        <a:ext cx="6491339" cy="497795"/>
      </dsp:txXfrm>
    </dsp:sp>
    <dsp:sp modelId="{FAE682D4-6795-4E29-8099-3D839DDB889A}">
      <dsp:nvSpPr>
        <dsp:cNvPr id="0" name=""/>
        <dsp:cNvSpPr/>
      </dsp:nvSpPr>
      <dsp:spPr>
        <a:xfrm>
          <a:off x="0" y="2672463"/>
          <a:ext cx="6545199" cy="551655"/>
        </a:xfrm>
        <a:prstGeom prst="round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Önceki versiyonlara Geri Dönebilme</a:t>
          </a:r>
          <a:endParaRPr lang="en-US" sz="2300" kern="1200"/>
        </a:p>
      </dsp:txBody>
      <dsp:txXfrm>
        <a:off x="26930" y="2699393"/>
        <a:ext cx="6491339" cy="497795"/>
      </dsp:txXfrm>
    </dsp:sp>
    <dsp:sp modelId="{E95C312D-070C-41CD-B5F9-92EFF27944C7}">
      <dsp:nvSpPr>
        <dsp:cNvPr id="0" name=""/>
        <dsp:cNvSpPr/>
      </dsp:nvSpPr>
      <dsp:spPr>
        <a:xfrm>
          <a:off x="0" y="3290358"/>
          <a:ext cx="6545199" cy="551655"/>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Dosyaların neden değiştiğini anlama</a:t>
          </a:r>
          <a:endParaRPr lang="en-US" sz="2300" kern="1200"/>
        </a:p>
      </dsp:txBody>
      <dsp:txXfrm>
        <a:off x="26930" y="3317288"/>
        <a:ext cx="6491339" cy="497795"/>
      </dsp:txXfrm>
    </dsp:sp>
    <dsp:sp modelId="{FC3BF7E2-3E07-42ED-9717-BEC2179952B3}">
      <dsp:nvSpPr>
        <dsp:cNvPr id="0" name=""/>
        <dsp:cNvSpPr/>
      </dsp:nvSpPr>
      <dsp:spPr>
        <a:xfrm>
          <a:off x="0" y="3908253"/>
          <a:ext cx="6545199" cy="551655"/>
        </a:xfrm>
        <a:prstGeom prst="roundRect">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Yedekleme</a:t>
          </a:r>
          <a:endParaRPr lang="en-US" sz="2300" kern="1200"/>
        </a:p>
      </dsp:txBody>
      <dsp:txXfrm>
        <a:off x="26930" y="3935183"/>
        <a:ext cx="6491339"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D76CF-C732-489D-8F7B-CE3F249579AA}">
      <dsp:nvSpPr>
        <dsp:cNvPr id="0" name=""/>
        <dsp:cNvSpPr/>
      </dsp:nvSpPr>
      <dsp:spPr>
        <a:xfrm>
          <a:off x="-74437" y="137830"/>
          <a:ext cx="2944596" cy="2285108"/>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2B7FD15-2899-48C4-BDF9-25C9EE421A67}">
      <dsp:nvSpPr>
        <dsp:cNvPr id="0" name=""/>
        <dsp:cNvSpPr/>
      </dsp:nvSpPr>
      <dsp:spPr>
        <a:xfrm>
          <a:off x="169943" y="369992"/>
          <a:ext cx="2944596" cy="228510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b="1" kern="1200" dirty="0" err="1"/>
            <a:t>Working</a:t>
          </a:r>
          <a:r>
            <a:rPr lang="tr-TR" sz="1300" b="1" kern="1200" dirty="0"/>
            <a:t> </a:t>
          </a:r>
          <a:r>
            <a:rPr lang="tr-TR" sz="1300" b="1" kern="1200" dirty="0" err="1"/>
            <a:t>copy</a:t>
          </a:r>
          <a:r>
            <a:rPr lang="tr-TR" sz="1300" kern="1200" dirty="0"/>
            <a:t>: Projenizin ana klasörüne </a:t>
          </a:r>
          <a:r>
            <a:rPr lang="tr-TR" sz="1300" i="1" kern="1200" dirty="0" err="1"/>
            <a:t>Working</a:t>
          </a:r>
          <a:r>
            <a:rPr lang="tr-TR" sz="1300" i="1" kern="1200" dirty="0"/>
            <a:t> </a:t>
          </a:r>
          <a:r>
            <a:rPr lang="tr-TR" sz="1300" i="1" kern="1200" dirty="0" err="1"/>
            <a:t>Copy</a:t>
          </a:r>
          <a:r>
            <a:rPr lang="tr-TR" sz="1300" kern="1200" dirty="0"/>
            <a:t> veya </a:t>
          </a:r>
          <a:r>
            <a:rPr lang="tr-TR" sz="1300" i="1" kern="1200" dirty="0" err="1"/>
            <a:t>Working</a:t>
          </a:r>
          <a:r>
            <a:rPr lang="tr-TR" sz="1300" i="1" kern="1200" dirty="0"/>
            <a:t> Directory</a:t>
          </a:r>
          <a:r>
            <a:rPr lang="tr-TR" sz="1300" kern="1200" dirty="0"/>
            <a:t> ismi verilir. Bu klasörde projenizde yer alan dosyaların ve klasörlerin bir kopyası bulunur. Versiyon kontrol sistemine projenizin herhangi bir versiyonunu </a:t>
          </a:r>
          <a:r>
            <a:rPr lang="tr-TR" sz="1300" kern="1200" dirty="0" err="1"/>
            <a:t>Working</a:t>
          </a:r>
          <a:r>
            <a:rPr lang="tr-TR" sz="1300" kern="1200" dirty="0"/>
            <a:t> </a:t>
          </a:r>
          <a:r>
            <a:rPr lang="tr-TR" sz="1300" kern="1200" dirty="0" err="1"/>
            <a:t>Copy'nize</a:t>
          </a:r>
          <a:r>
            <a:rPr lang="tr-TR" sz="1300" kern="1200" dirty="0"/>
            <a:t> kopyalamasını söyleyebilirsiniz, ancak bir anda </a:t>
          </a:r>
          <a:r>
            <a:rPr lang="tr-TR" sz="1300" kern="1200" dirty="0" err="1"/>
            <a:t>Working</a:t>
          </a:r>
          <a:r>
            <a:rPr lang="tr-TR" sz="1300" kern="1200" dirty="0"/>
            <a:t> </a:t>
          </a:r>
          <a:r>
            <a:rPr lang="tr-TR" sz="1300" kern="1200" dirty="0" err="1"/>
            <a:t>Copy'nizde</a:t>
          </a:r>
          <a:r>
            <a:rPr lang="tr-TR" sz="1300" kern="1200" dirty="0"/>
            <a:t> projenizin sadece bir versiyonu yer alır.</a:t>
          </a:r>
          <a:endParaRPr lang="en-US" sz="1300" kern="1200" dirty="0"/>
        </a:p>
      </dsp:txBody>
      <dsp:txXfrm>
        <a:off x="236872" y="436921"/>
        <a:ext cx="2810738" cy="2151250"/>
      </dsp:txXfrm>
    </dsp:sp>
    <dsp:sp modelId="{75B14C14-09DE-4D42-9313-4065DC326D60}">
      <dsp:nvSpPr>
        <dsp:cNvPr id="0" name=""/>
        <dsp:cNvSpPr/>
      </dsp:nvSpPr>
      <dsp:spPr>
        <a:xfrm>
          <a:off x="3425167" y="-38006"/>
          <a:ext cx="2563940" cy="2578277"/>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8ACA8E-7D3D-4A0E-A49C-57CDA20BD1B3}">
      <dsp:nvSpPr>
        <dsp:cNvPr id="0" name=""/>
        <dsp:cNvSpPr/>
      </dsp:nvSpPr>
      <dsp:spPr>
        <a:xfrm>
          <a:off x="3669548" y="194155"/>
          <a:ext cx="2563940" cy="257827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Değişikliklerinizin kayıt altına alındığı bir alan daha vardır ki buna </a:t>
          </a:r>
          <a:r>
            <a:rPr lang="tr-TR" sz="1300" b="1" kern="1200" dirty="0" err="1"/>
            <a:t>Staging</a:t>
          </a:r>
          <a:r>
            <a:rPr lang="tr-TR" sz="1300" b="1" kern="1200" dirty="0"/>
            <a:t> </a:t>
          </a:r>
          <a:r>
            <a:rPr lang="tr-TR" sz="1300" b="1" kern="1200" dirty="0" err="1"/>
            <a:t>Area</a:t>
          </a:r>
          <a:r>
            <a:rPr lang="tr-TR" sz="1300" kern="1200" dirty="0"/>
            <a:t> denir ve </a:t>
          </a:r>
          <a:r>
            <a:rPr lang="tr-TR" sz="1300" kern="1200" dirty="0" err="1"/>
            <a:t>git'in</a:t>
          </a:r>
          <a:r>
            <a:rPr lang="tr-TR" sz="1300" kern="1200" dirty="0"/>
            <a:t> en temel kavramlarından birisidir. </a:t>
          </a:r>
          <a:r>
            <a:rPr lang="tr-TR" sz="1300" kern="1200" dirty="0" err="1"/>
            <a:t>Staging</a:t>
          </a:r>
          <a:r>
            <a:rPr lang="tr-TR" sz="1300" kern="1200" dirty="0"/>
            <a:t> </a:t>
          </a:r>
          <a:r>
            <a:rPr lang="tr-TR" sz="1300" kern="1200" dirty="0" err="1"/>
            <a:t>Area'yı</a:t>
          </a:r>
          <a:r>
            <a:rPr lang="tr-TR" sz="1300" kern="1200" dirty="0"/>
            <a:t>, proje dosyalarımızdaki bir dizi değişikliği </a:t>
          </a:r>
          <a:r>
            <a:rPr lang="tr-TR" sz="1300" kern="1200" dirty="0" err="1"/>
            <a:t>repository'ye</a:t>
          </a:r>
          <a:r>
            <a:rPr lang="tr-TR" sz="1300" kern="1200" dirty="0"/>
            <a:t> göndermeden önce kayıt altında tuttuğunuz veri tabanı/alan olarak tanımlayabiliriz.</a:t>
          </a:r>
          <a:endParaRPr lang="en-US" sz="1300" kern="1200" dirty="0"/>
        </a:p>
      </dsp:txBody>
      <dsp:txXfrm>
        <a:off x="3744643" y="269250"/>
        <a:ext cx="2413750" cy="2428087"/>
      </dsp:txXfrm>
    </dsp:sp>
    <dsp:sp modelId="{6C88CED4-36B7-42EA-A5BD-2137D6C6A045}">
      <dsp:nvSpPr>
        <dsp:cNvPr id="0" name=""/>
        <dsp:cNvSpPr/>
      </dsp:nvSpPr>
      <dsp:spPr>
        <a:xfrm>
          <a:off x="6809192" y="-133061"/>
          <a:ext cx="2781244" cy="281442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D516AA8-213E-4D2D-B27B-D81C4FCF5032}">
      <dsp:nvSpPr>
        <dsp:cNvPr id="0" name=""/>
        <dsp:cNvSpPr/>
      </dsp:nvSpPr>
      <dsp:spPr>
        <a:xfrm>
          <a:off x="7053573" y="99100"/>
          <a:ext cx="2781244" cy="28144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err="1"/>
            <a:t>Staging</a:t>
          </a:r>
          <a:r>
            <a:rPr lang="tr-TR" sz="1300" kern="1200" dirty="0"/>
            <a:t> </a:t>
          </a:r>
          <a:r>
            <a:rPr lang="tr-TR" sz="1300" kern="1200" dirty="0" err="1"/>
            <a:t>area’da</a:t>
          </a:r>
          <a:r>
            <a:rPr lang="tr-TR" sz="1300" kern="1200" dirty="0"/>
            <a:t> bulunan dosya ve klasörler </a:t>
          </a:r>
          <a:r>
            <a:rPr lang="tr-TR" sz="1300" kern="1200" dirty="0" err="1"/>
            <a:t>commit</a:t>
          </a:r>
          <a:r>
            <a:rPr lang="tr-TR" sz="1300" kern="1200" dirty="0"/>
            <a:t> komutu ile git </a:t>
          </a:r>
          <a:r>
            <a:rPr lang="tr-TR" sz="1300" kern="1200" dirty="0" err="1"/>
            <a:t>veritabanına</a:t>
          </a:r>
          <a:r>
            <a:rPr lang="tr-TR" sz="1300" kern="1200" dirty="0"/>
            <a:t> eklenir.</a:t>
          </a:r>
          <a:endParaRPr lang="en-US" sz="1300" kern="1200" dirty="0"/>
        </a:p>
      </dsp:txBody>
      <dsp:txXfrm>
        <a:off x="7135033" y="180560"/>
        <a:ext cx="2618324" cy="2651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8B9EBBA-996F-894A-B54A-D6246ED52CEA}" type="datetimeFigureOut">
              <a:rPr lang="en-US" smtClean="0"/>
              <a:pPr/>
              <a:t>10/18/2018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3239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2508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8514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1122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1711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5448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065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3831700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588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907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6901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8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25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41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18C68F-D26B-8F47-958C-23B49CF8A634}" type="datetimeFigureOut">
              <a:rPr lang="en-US" smtClean="0"/>
              <a:pPr/>
              <a:t>10/18/2018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11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D0DF5E60-9974-AC48-9591-99C2BB44B7CF}" type="datetimeFigureOut">
              <a:rPr lang="en-US" smtClean="0"/>
              <a:pPr/>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22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9B482E8-6E0E-1B4F-B1FD-C69DB9E858D9}" type="datetimeFigureOut">
              <a:rPr lang="en-US" smtClean="0"/>
              <a:pPr/>
              <a:t>10/18/2018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629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482E8-6E0E-1B4F-B1FD-C69DB9E858D9}" type="datetimeFigureOut">
              <a:rPr lang="en-US" smtClean="0"/>
              <a:pPr/>
              <a:t>10/18/2018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50990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kXhj0pCEtb0&amp;index=9&amp;list=PLPrHLaayVkhnNstGIzQcxxnj6VYvsHBHy" TargetMode="External"/><Relationship Id="rId2" Type="http://schemas.openxmlformats.org/officeDocument/2006/relationships/hyperlink" Target="https://www.youtube.com/watch?v=uncrCoLiq-g&amp;list=PLHN6JcK509bOrevTCFrSMeAfBtuib4Gpg" TargetMode="External"/><Relationship Id="rId1" Type="http://schemas.openxmlformats.org/officeDocument/2006/relationships/slideLayout" Target="../slideLayouts/slideLayout2.xml"/><Relationship Id="rId6" Type="http://schemas.openxmlformats.org/officeDocument/2006/relationships/hyperlink" Target="https://aliozgur.gitbooks.io/git101/content/alistirmalar/Gun_06.html" TargetMode="External"/><Relationship Id="rId5" Type="http://schemas.openxmlformats.org/officeDocument/2006/relationships/hyperlink" Target="http://kadirkasim.com/yazi/git-komutlari" TargetMode="External"/><Relationship Id="rId4" Type="http://schemas.openxmlformats.org/officeDocument/2006/relationships/hyperlink" Target="https://fatihhayrioglu.com/git-ogreniyorum-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br>
              <a:rPr lang="tr-TR" dirty="0"/>
            </a:br>
            <a:r>
              <a:rPr lang="tr-TR" dirty="0"/>
              <a:t>Git ve </a:t>
            </a:r>
            <a:r>
              <a:rPr lang="tr-TR" dirty="0" err="1"/>
              <a:t>Github</a:t>
            </a:r>
            <a:r>
              <a:rPr lang="tr-TR" dirty="0"/>
              <a:t> Kullanımı</a:t>
            </a:r>
          </a:p>
        </p:txBody>
      </p:sp>
      <p:sp>
        <p:nvSpPr>
          <p:cNvPr id="3" name="Alt Başlık 2"/>
          <p:cNvSpPr>
            <a:spLocks noGrp="1"/>
          </p:cNvSpPr>
          <p:nvPr>
            <p:ph type="subTitle" idx="1"/>
          </p:nvPr>
        </p:nvSpPr>
        <p:spPr>
          <a:xfrm>
            <a:off x="810001" y="5280846"/>
            <a:ext cx="10572000" cy="1265727"/>
          </a:xfrm>
        </p:spPr>
        <p:txBody>
          <a:bodyPr>
            <a:normAutofit fontScale="85000" lnSpcReduction="20000"/>
          </a:bodyPr>
          <a:lstStyle/>
          <a:p>
            <a:r>
              <a:rPr lang="tr-TR" dirty="0"/>
              <a:t>HAZIRLAYANLAR</a:t>
            </a:r>
          </a:p>
          <a:p>
            <a:r>
              <a:rPr lang="tr-TR" dirty="0"/>
              <a:t>Ezgi Erdem</a:t>
            </a:r>
          </a:p>
          <a:p>
            <a:r>
              <a:rPr lang="tr-TR" dirty="0" err="1"/>
              <a:t>Simay</a:t>
            </a:r>
            <a:r>
              <a:rPr lang="tr-TR" dirty="0"/>
              <a:t> Sırdaş</a:t>
            </a:r>
          </a:p>
          <a:p>
            <a:r>
              <a:rPr lang="tr-TR" dirty="0"/>
              <a:t>Akif Öztürk </a:t>
            </a:r>
          </a:p>
        </p:txBody>
      </p:sp>
    </p:spTree>
    <p:extLst>
      <p:ext uri="{BB962C8B-B14F-4D97-AF65-F5344CB8AC3E}">
        <p14:creationId xmlns:p14="http://schemas.microsoft.com/office/powerpoint/2010/main" val="330491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EBC2EE-524E-4406-BD2F-71AB2C997F2F}"/>
              </a:ext>
            </a:extLst>
          </p:cNvPr>
          <p:cNvSpPr>
            <a:spLocks noGrp="1"/>
          </p:cNvSpPr>
          <p:nvPr>
            <p:ph type="title"/>
          </p:nvPr>
        </p:nvSpPr>
        <p:spPr/>
        <p:txBody>
          <a:bodyPr/>
          <a:lstStyle/>
          <a:p>
            <a:r>
              <a:rPr lang="en-US" dirty="0"/>
              <a:t>2)DVCS (Distributed Version Control System)</a:t>
            </a:r>
            <a:endParaRPr lang="tr-TR" dirty="0"/>
          </a:p>
        </p:txBody>
      </p:sp>
      <p:sp>
        <p:nvSpPr>
          <p:cNvPr id="3" name="İçerik Yer Tutucusu 2">
            <a:extLst>
              <a:ext uri="{FF2B5EF4-FFF2-40B4-BE49-F238E27FC236}">
                <a16:creationId xmlns:a16="http://schemas.microsoft.com/office/drawing/2014/main" id="{381CC8CD-87F5-4A73-8702-20A917564D2F}"/>
              </a:ext>
            </a:extLst>
          </p:cNvPr>
          <p:cNvSpPr>
            <a:spLocks noGrp="1"/>
          </p:cNvSpPr>
          <p:nvPr>
            <p:ph idx="1"/>
          </p:nvPr>
        </p:nvSpPr>
        <p:spPr/>
        <p:txBody>
          <a:bodyPr/>
          <a:lstStyle/>
          <a:p>
            <a:r>
              <a:rPr lang="tr-TR" dirty="0"/>
              <a:t>Ana </a:t>
            </a:r>
            <a:r>
              <a:rPr lang="tr-TR" dirty="0" err="1"/>
              <a:t>server’a</a:t>
            </a:r>
            <a:r>
              <a:rPr lang="tr-TR" dirty="0"/>
              <a:t> sürekli bir bağlantı olmasına gerek yoktur</a:t>
            </a:r>
          </a:p>
          <a:p>
            <a:r>
              <a:rPr lang="tr-TR" dirty="0"/>
              <a:t>Daha hızlı</a:t>
            </a:r>
          </a:p>
          <a:p>
            <a:r>
              <a:rPr lang="tr-TR" dirty="0"/>
              <a:t>Network zorunlu değil</a:t>
            </a:r>
          </a:p>
          <a:p>
            <a:r>
              <a:rPr lang="tr-TR" dirty="0"/>
              <a:t>Olası hatalara karşı daha dayanıklı</a:t>
            </a:r>
          </a:p>
          <a:p>
            <a:r>
              <a:rPr lang="tr-TR" dirty="0"/>
              <a:t>Geliştiriciler birbirinden bağımsız olarak çalışabilir</a:t>
            </a:r>
          </a:p>
          <a:p>
            <a:r>
              <a:rPr lang="tr-TR" dirty="0"/>
              <a:t>Yapılan değişiklikler kabul edilebilir veya reddedilebilir.</a:t>
            </a:r>
          </a:p>
          <a:p>
            <a:endParaRPr lang="tr-TR" dirty="0"/>
          </a:p>
          <a:p>
            <a:endParaRPr lang="tr-TR" dirty="0"/>
          </a:p>
        </p:txBody>
      </p:sp>
      <p:pic>
        <p:nvPicPr>
          <p:cNvPr id="4" name="Resim 3">
            <a:extLst>
              <a:ext uri="{FF2B5EF4-FFF2-40B4-BE49-F238E27FC236}">
                <a16:creationId xmlns:a16="http://schemas.microsoft.com/office/drawing/2014/main" id="{FD8DE69D-31D2-432E-BC0D-4277817CDBB5}"/>
              </a:ext>
            </a:extLst>
          </p:cNvPr>
          <p:cNvPicPr>
            <a:picLocks noChangeAspect="1"/>
          </p:cNvPicPr>
          <p:nvPr/>
        </p:nvPicPr>
        <p:blipFill>
          <a:blip r:embed="rId2"/>
          <a:stretch>
            <a:fillRect/>
          </a:stretch>
        </p:blipFill>
        <p:spPr>
          <a:xfrm>
            <a:off x="6267497" y="2142067"/>
            <a:ext cx="5779509" cy="4511431"/>
          </a:xfrm>
          <a:prstGeom prst="rect">
            <a:avLst/>
          </a:prstGeom>
        </p:spPr>
      </p:pic>
    </p:spTree>
    <p:extLst>
      <p:ext uri="{BB962C8B-B14F-4D97-AF65-F5344CB8AC3E}">
        <p14:creationId xmlns:p14="http://schemas.microsoft.com/office/powerpoint/2010/main" val="8887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1"/>
            <a:ext cx="10131425" cy="978568"/>
          </a:xfrm>
        </p:spPr>
        <p:txBody>
          <a:bodyPr>
            <a:normAutofit fontScale="90000"/>
          </a:bodyPr>
          <a:lstStyle/>
          <a:p>
            <a:r>
              <a:rPr lang="tr-TR" dirty="0"/>
              <a:t>3. GIT</a:t>
            </a:r>
            <a:br>
              <a:rPr lang="tr-TR" dirty="0"/>
            </a:br>
            <a:endParaRPr lang="tr-TR" dirty="0"/>
          </a:p>
        </p:txBody>
      </p:sp>
      <p:sp>
        <p:nvSpPr>
          <p:cNvPr id="3" name="İçerik Yer Tutucusu 2"/>
          <p:cNvSpPr>
            <a:spLocks noGrp="1"/>
          </p:cNvSpPr>
          <p:nvPr>
            <p:ph idx="1"/>
          </p:nvPr>
        </p:nvSpPr>
        <p:spPr>
          <a:xfrm>
            <a:off x="526775" y="1098885"/>
            <a:ext cx="10131425" cy="5618748"/>
          </a:xfrm>
        </p:spPr>
        <p:txBody>
          <a:bodyPr>
            <a:noAutofit/>
          </a:bodyPr>
          <a:lstStyle/>
          <a:p>
            <a:pPr marL="0" indent="0">
              <a:buNone/>
            </a:pPr>
            <a:endParaRPr lang="tr-TR" sz="1600" dirty="0"/>
          </a:p>
          <a:p>
            <a:r>
              <a:rPr lang="tr-TR" sz="1600" dirty="0"/>
              <a:t>· Fonksiyonel açıdan </a:t>
            </a:r>
            <a:r>
              <a:rPr lang="tr-TR" sz="1600" dirty="0" err="1"/>
              <a:t>SVN’ye</a:t>
            </a:r>
            <a:r>
              <a:rPr lang="tr-TR" sz="1600" dirty="0"/>
              <a:t> benziyor ve kullanım açısından en az SVN kadar kolay ve görevleri daha basit hale getiren GUI si de var.</a:t>
            </a:r>
          </a:p>
          <a:p>
            <a:r>
              <a:rPr lang="tr-TR" sz="1600" dirty="0"/>
              <a:t>· </a:t>
            </a:r>
            <a:r>
              <a:rPr lang="tr-TR" sz="1600" dirty="0" err="1"/>
              <a:t>Sedece</a:t>
            </a:r>
            <a:r>
              <a:rPr lang="tr-TR" sz="1600" dirty="0"/>
              <a:t> belirlediğiniz satırlarda işlem yapabilirsiniz. Git ile sadece işlemle </a:t>
            </a:r>
            <a:r>
              <a:rPr lang="tr-TR" sz="1600" dirty="0" err="1"/>
              <a:t>alaklı</a:t>
            </a:r>
            <a:r>
              <a:rPr lang="tr-TR" sz="1600" dirty="0"/>
              <a:t> satırları seçip, bunlar üzerinde değişiklik yapabilirsiniz.</a:t>
            </a:r>
          </a:p>
          <a:p>
            <a:r>
              <a:rPr lang="tr-TR" sz="1600" dirty="0"/>
              <a:t>· . Birden fazla özellik ekleyerek dosyaları değiştirebilirsiniz.</a:t>
            </a:r>
          </a:p>
          <a:p>
            <a:r>
              <a:rPr lang="tr-TR" sz="1600" dirty="0"/>
              <a:t>· Hızlıdır.</a:t>
            </a:r>
          </a:p>
          <a:p>
            <a:r>
              <a:rPr lang="tr-TR" sz="1600" dirty="0"/>
              <a:t>· Çalışmalarınızı saklayabilirsiniz.—değişikliklerinizi bir kenara koyun ve dosyaları son versiyonuna güncelleyin ve daha sonra değişikliklerinizi geri alın.</a:t>
            </a:r>
          </a:p>
          <a:p>
            <a:r>
              <a:rPr lang="tr-TR" sz="1600" dirty="0"/>
              <a:t>· Ucuz lokal dallanma sağlar (</a:t>
            </a:r>
            <a:r>
              <a:rPr lang="tr-TR" sz="1600" dirty="0" err="1"/>
              <a:t>local</a:t>
            </a:r>
            <a:r>
              <a:rPr lang="tr-TR" sz="1600" dirty="0"/>
              <a:t> </a:t>
            </a:r>
            <a:r>
              <a:rPr lang="tr-TR" sz="1600" dirty="0" err="1"/>
              <a:t>branching</a:t>
            </a:r>
            <a:r>
              <a:rPr lang="tr-TR" sz="1600" dirty="0"/>
              <a:t>)</a:t>
            </a:r>
          </a:p>
          <a:p>
            <a:r>
              <a:rPr lang="tr-TR" sz="1600" dirty="0"/>
              <a:t>· </a:t>
            </a:r>
            <a:r>
              <a:rPr lang="tr-TR" sz="1600" dirty="0" err="1"/>
              <a:t>Herşey</a:t>
            </a:r>
            <a:r>
              <a:rPr lang="tr-TR" sz="1600" dirty="0"/>
              <a:t> lokal olarak yapılır.</a:t>
            </a:r>
          </a:p>
          <a:p>
            <a:r>
              <a:rPr lang="tr-TR" sz="1600" dirty="0"/>
              <a:t>· Git küçüktür.</a:t>
            </a:r>
          </a:p>
          <a:p>
            <a:r>
              <a:rPr lang="tr-TR" sz="1600" dirty="0"/>
              <a:t>· İşlem yapmadan önce işlem yapacağınız alan üzerinde </a:t>
            </a:r>
            <a:r>
              <a:rPr lang="tr-TR" sz="1600" dirty="0" err="1"/>
              <a:t>önizleme</a:t>
            </a:r>
            <a:r>
              <a:rPr lang="tr-TR" sz="1600" dirty="0"/>
              <a:t> yapmanızı sağlayan “</a:t>
            </a:r>
            <a:r>
              <a:rPr lang="tr-TR" sz="1600" dirty="0" err="1"/>
              <a:t>staging</a:t>
            </a:r>
            <a:r>
              <a:rPr lang="tr-TR" sz="1600" dirty="0"/>
              <a:t> </a:t>
            </a:r>
            <a:r>
              <a:rPr lang="tr-TR" sz="1600" dirty="0" err="1"/>
              <a:t>area</a:t>
            </a:r>
            <a:r>
              <a:rPr lang="tr-TR" sz="1600" dirty="0"/>
              <a:t>” veya </a:t>
            </a:r>
            <a:r>
              <a:rPr lang="tr-TR" sz="1600" dirty="0" err="1"/>
              <a:t>index</a:t>
            </a:r>
            <a:r>
              <a:rPr lang="tr-TR" sz="1600" dirty="0"/>
              <a:t> alanı oluşturur.</a:t>
            </a:r>
          </a:p>
          <a:p>
            <a:r>
              <a:rPr lang="tr-TR" sz="1600" dirty="0"/>
              <a:t>· Merkezi bir sistemle merkezi çalışma ağı sunar.</a:t>
            </a:r>
          </a:p>
          <a:p>
            <a:r>
              <a:rPr lang="tr-TR" sz="1600" dirty="0"/>
              <a:t>· Değişiklik yapan kişilerin değişikliklerini takım liderine gösterir ve değişiklikleri dahil edip etmeyeceğini sorar.</a:t>
            </a:r>
          </a:p>
          <a:p>
            <a:r>
              <a:rPr lang="tr-TR" sz="1600" dirty="0"/>
              <a:t>· Basit bir </a:t>
            </a:r>
            <a:r>
              <a:rPr lang="tr-TR" sz="1600" dirty="0" err="1"/>
              <a:t>hosting</a:t>
            </a:r>
            <a:r>
              <a:rPr lang="tr-TR" sz="1600" dirty="0"/>
              <a:t> sitesinden daha çok sosyal bir ağa benzeyen “</a:t>
            </a:r>
            <a:r>
              <a:rPr lang="tr-TR" sz="1600" dirty="0" err="1"/>
              <a:t>GitHub</a:t>
            </a:r>
            <a:r>
              <a:rPr lang="tr-TR" sz="1600" dirty="0"/>
              <a:t>” servisini </a:t>
            </a:r>
            <a:r>
              <a:rPr lang="tr-TR" sz="1600" dirty="0" err="1"/>
              <a:t>sunar.insanlar</a:t>
            </a:r>
            <a:r>
              <a:rPr lang="tr-TR" sz="1600" dirty="0"/>
              <a:t> burada benzer çalışmaları yaptıkları kişileri veya benzer projeleri bulurlar.</a:t>
            </a:r>
          </a:p>
          <a:p>
            <a:r>
              <a:rPr lang="tr-TR" sz="1600" dirty="0"/>
              <a:t>· Öğrenmesi kolaydır.</a:t>
            </a:r>
          </a:p>
        </p:txBody>
      </p:sp>
    </p:spTree>
    <p:extLst>
      <p:ext uri="{BB962C8B-B14F-4D97-AF65-F5344CB8AC3E}">
        <p14:creationId xmlns:p14="http://schemas.microsoft.com/office/powerpoint/2010/main" val="155322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7BD4A34-D8D4-4B74-BB7A-33B3F97E3DC1}"/>
              </a:ext>
            </a:extLst>
          </p:cNvPr>
          <p:cNvSpPr>
            <a:spLocks noGrp="1"/>
          </p:cNvSpPr>
          <p:nvPr>
            <p:ph type="title"/>
          </p:nvPr>
        </p:nvSpPr>
        <p:spPr>
          <a:xfrm>
            <a:off x="685799" y="924339"/>
            <a:ext cx="10131425" cy="859919"/>
          </a:xfrm>
        </p:spPr>
        <p:txBody>
          <a:bodyPr/>
          <a:lstStyle/>
          <a:p>
            <a:r>
              <a:rPr lang="tr-TR" dirty="0"/>
              <a:t>Git nedir?</a:t>
            </a:r>
          </a:p>
        </p:txBody>
      </p:sp>
      <p:sp>
        <p:nvSpPr>
          <p:cNvPr id="3" name="İçerik Yer Tutucusu 2">
            <a:extLst>
              <a:ext uri="{FF2B5EF4-FFF2-40B4-BE49-F238E27FC236}">
                <a16:creationId xmlns:a16="http://schemas.microsoft.com/office/drawing/2014/main" id="{FEAED628-FEC4-4151-A26E-BCBC8B94EBA7}"/>
              </a:ext>
            </a:extLst>
          </p:cNvPr>
          <p:cNvSpPr>
            <a:spLocks noGrp="1"/>
          </p:cNvSpPr>
          <p:nvPr>
            <p:ph idx="1"/>
          </p:nvPr>
        </p:nvSpPr>
        <p:spPr>
          <a:xfrm>
            <a:off x="685800" y="1784258"/>
            <a:ext cx="10131425" cy="3649133"/>
          </a:xfrm>
        </p:spPr>
        <p:txBody>
          <a:bodyPr>
            <a:normAutofit/>
          </a:bodyPr>
          <a:lstStyle/>
          <a:p>
            <a:r>
              <a:rPr lang="tr-TR" sz="2000" dirty="0"/>
              <a:t>Git, kısa süre içerisinde yazılımcıların vazgeçilmezleri arasına giren bir sürüm/versiyon kontrol sistemidir. Yazdığımız projeleri, bilgisayarımızda ya da harici disklerde </a:t>
            </a:r>
            <a:r>
              <a:rPr lang="tr-TR" sz="2000" dirty="0" err="1"/>
              <a:t>binbir</a:t>
            </a:r>
            <a:r>
              <a:rPr lang="tr-TR" sz="2000" dirty="0"/>
              <a:t> tehlike altında </a:t>
            </a:r>
            <a:r>
              <a:rPr lang="tr-TR" sz="2000" dirty="0" err="1"/>
              <a:t>değilde</a:t>
            </a:r>
            <a:r>
              <a:rPr lang="tr-TR" sz="2000" dirty="0"/>
              <a:t> internet üzerinde tutmamızı ve yönetmemizi sağlayan bir sistemdir.</a:t>
            </a:r>
          </a:p>
          <a:p>
            <a:r>
              <a:rPr lang="tr-TR" sz="2000" dirty="0"/>
              <a:t>NEDEN GİT KULLANMALIYIZ;</a:t>
            </a:r>
          </a:p>
          <a:p>
            <a:r>
              <a:rPr lang="tr-TR" sz="2000" dirty="0"/>
              <a:t>1- Versiyon yönetim kolaylığı</a:t>
            </a:r>
          </a:p>
          <a:p>
            <a:r>
              <a:rPr lang="tr-TR" sz="2000" dirty="0"/>
              <a:t>2- Birden fazla kişinin eş zamanlı aynı proje üzerinde çalışması</a:t>
            </a:r>
          </a:p>
          <a:p>
            <a:r>
              <a:rPr lang="tr-TR" sz="2000" dirty="0"/>
              <a:t>3- Offline kullanılabilmesi</a:t>
            </a:r>
          </a:p>
          <a:p>
            <a:r>
              <a:rPr lang="tr-TR" sz="2000" dirty="0"/>
              <a:t>4- Hızlı olması ve az yer kaplaması</a:t>
            </a:r>
          </a:p>
        </p:txBody>
      </p:sp>
    </p:spTree>
    <p:extLst>
      <p:ext uri="{BB962C8B-B14F-4D97-AF65-F5344CB8AC3E}">
        <p14:creationId xmlns:p14="http://schemas.microsoft.com/office/powerpoint/2010/main" val="283294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6288" y="106018"/>
            <a:ext cx="10131425" cy="1456267"/>
          </a:xfrm>
        </p:spPr>
        <p:txBody>
          <a:bodyPr/>
          <a:lstStyle/>
          <a:p>
            <a:r>
              <a:rPr lang="tr-TR" dirty="0"/>
              <a:t>Kısa Git Tarihçesi</a:t>
            </a:r>
          </a:p>
        </p:txBody>
      </p:sp>
      <p:sp>
        <p:nvSpPr>
          <p:cNvPr id="3" name="İçerik Yer Tutucusu 2"/>
          <p:cNvSpPr>
            <a:spLocks noGrp="1"/>
          </p:cNvSpPr>
          <p:nvPr>
            <p:ph idx="1"/>
          </p:nvPr>
        </p:nvSpPr>
        <p:spPr>
          <a:xfrm>
            <a:off x="818713" y="2173356"/>
            <a:ext cx="10554574" cy="4312081"/>
          </a:xfrm>
        </p:spPr>
        <p:txBody>
          <a:bodyPr>
            <a:normAutofit fontScale="25000" lnSpcReduction="20000"/>
          </a:bodyPr>
          <a:lstStyle/>
          <a:p>
            <a:r>
              <a:rPr lang="tr-TR" sz="8000" dirty="0"/>
              <a:t>2005 yılında başta </a:t>
            </a:r>
            <a:r>
              <a:rPr lang="tr-TR" sz="8000" dirty="0" err="1"/>
              <a:t>Linus</a:t>
            </a:r>
            <a:r>
              <a:rPr lang="tr-TR" sz="8000" dirty="0"/>
              <a:t> </a:t>
            </a:r>
            <a:r>
              <a:rPr lang="tr-TR" sz="8000" dirty="0" err="1"/>
              <a:t>Torvalds</a:t>
            </a:r>
            <a:r>
              <a:rPr lang="tr-TR" sz="8000" dirty="0"/>
              <a:t> olmak üzere Linux çekirdeğini de kodlayan ekip tarafından Linux kaynak kodunun versiyon kontrolünü yapmak için geliştirilmiştir.</a:t>
            </a:r>
          </a:p>
          <a:p>
            <a:r>
              <a:rPr lang="tr-TR" sz="8000" dirty="0"/>
              <a:t>Linux'un kaynak kodu 1991-2002 yılları arasındaki dönemde manuel olarak dosyaların paylaşılması şeklinde yönetiliyordu. 2002 yılında Linux geliştiricileri normalde ücretli olan ancak açık kaynak projeler için ücretsiz lisanslama modeli sunan </a:t>
            </a:r>
            <a:r>
              <a:rPr lang="tr-TR" sz="8000" dirty="0" err="1"/>
              <a:t>BitKeeper</a:t>
            </a:r>
            <a:r>
              <a:rPr lang="tr-TR" sz="8000" dirty="0"/>
              <a:t> isimli dağıtık versiyon kontrol sistemini kullanmaya başladılar. 2005 yılında </a:t>
            </a:r>
            <a:r>
              <a:rPr lang="tr-TR" sz="8000" dirty="0" err="1"/>
              <a:t>BitKeeper'ın</a:t>
            </a:r>
            <a:r>
              <a:rPr lang="tr-TR" sz="8000" dirty="0"/>
              <a:t> ücretsiz sağladığı lisansı geri çekmesi üzerine </a:t>
            </a:r>
            <a:r>
              <a:rPr lang="tr-TR" sz="8000" dirty="0" err="1"/>
              <a:t>Linus</a:t>
            </a:r>
            <a:r>
              <a:rPr lang="tr-TR" sz="8000" dirty="0"/>
              <a:t> </a:t>
            </a:r>
            <a:r>
              <a:rPr lang="tr-TR" sz="8000" dirty="0" err="1"/>
              <a:t>Torvalds</a:t>
            </a:r>
            <a:r>
              <a:rPr lang="tr-TR" sz="8000" dirty="0"/>
              <a:t> ve Linux ekibi kendi dağıtık versiyon kontrol sistemini geliştirmeye karar verdiler.</a:t>
            </a:r>
          </a:p>
          <a:p>
            <a:pPr marL="0" indent="0">
              <a:buNone/>
            </a:pPr>
            <a:endParaRPr lang="tr-TR" sz="8000" dirty="0"/>
          </a:p>
          <a:p>
            <a:r>
              <a:rPr lang="tr-TR" sz="8000" dirty="0"/>
              <a:t>Linux ekibi </a:t>
            </a:r>
            <a:r>
              <a:rPr lang="tr-TR" sz="8000" dirty="0" err="1"/>
              <a:t>BitKeeper</a:t>
            </a:r>
            <a:r>
              <a:rPr lang="tr-TR" sz="8000" dirty="0"/>
              <a:t> ile olan deneyimlerini de dikkate alarak öncelikli olarak aşağıdaki kriterleri sağlayan kendi yazılımlarını geliştirmeye başladılar.</a:t>
            </a:r>
          </a:p>
          <a:p>
            <a:pPr lvl="1"/>
            <a:r>
              <a:rPr lang="tr-TR" sz="8000" dirty="0"/>
              <a:t>Hızlı</a:t>
            </a:r>
          </a:p>
          <a:p>
            <a:pPr lvl="1"/>
            <a:r>
              <a:rPr lang="tr-TR" sz="8000" dirty="0"/>
              <a:t>Kullanımı kolay</a:t>
            </a:r>
          </a:p>
          <a:p>
            <a:pPr lvl="1"/>
            <a:r>
              <a:rPr lang="tr-TR" sz="8000" dirty="0"/>
              <a:t>Lineer olmayan geliştirme iş akışına uygun</a:t>
            </a:r>
          </a:p>
          <a:p>
            <a:pPr lvl="1"/>
            <a:r>
              <a:rPr lang="tr-TR" sz="8000" dirty="0"/>
              <a:t>Tamamen DAĞITIK</a:t>
            </a:r>
          </a:p>
          <a:p>
            <a:pPr lvl="1"/>
            <a:r>
              <a:rPr lang="tr-TR" sz="9600" dirty="0"/>
              <a:t>Büyük projeleri destekleyebilecek</a:t>
            </a:r>
          </a:p>
          <a:p>
            <a:pPr lvl="1"/>
            <a:endParaRPr lang="tr-TR" dirty="0"/>
          </a:p>
          <a:p>
            <a:pPr marL="457200" lvl="1" indent="0">
              <a:buNone/>
            </a:pPr>
            <a:endParaRPr lang="tr-TR" dirty="0"/>
          </a:p>
        </p:txBody>
      </p:sp>
    </p:spTree>
    <p:extLst>
      <p:ext uri="{BB962C8B-B14F-4D97-AF65-F5344CB8AC3E}">
        <p14:creationId xmlns:p14="http://schemas.microsoft.com/office/powerpoint/2010/main" val="4200386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Kimler Git Kullanmalı</a:t>
            </a:r>
          </a:p>
        </p:txBody>
      </p:sp>
      <p:sp>
        <p:nvSpPr>
          <p:cNvPr id="3" name="Content Placeholder 2"/>
          <p:cNvSpPr>
            <a:spLocks noGrp="1"/>
          </p:cNvSpPr>
          <p:nvPr>
            <p:ph idx="1"/>
          </p:nvPr>
        </p:nvSpPr>
        <p:spPr>
          <a:xfrm>
            <a:off x="743498" y="2692153"/>
            <a:ext cx="10554574" cy="4474604"/>
          </a:xfrm>
        </p:spPr>
        <p:txBody>
          <a:bodyPr/>
          <a:lstStyle/>
          <a:p>
            <a:r>
              <a:rPr lang="tr-TR" dirty="0"/>
              <a:t>Değişiklikleri takip etmek isteyen her hangi biri</a:t>
            </a:r>
          </a:p>
          <a:p>
            <a:pPr lvl="1"/>
            <a:r>
              <a:rPr lang="tr-TR" dirty="0"/>
              <a:t>Yapılan değişiklikler listesini görmek isteyen</a:t>
            </a:r>
          </a:p>
          <a:p>
            <a:pPr lvl="1"/>
            <a:r>
              <a:rPr lang="tr-TR" dirty="0"/>
              <a:t>Versiyonlar arasındaki farklılıkları görmek isteyen</a:t>
            </a:r>
          </a:p>
          <a:p>
            <a:pPr lvl="1"/>
            <a:r>
              <a:rPr lang="tr-TR" dirty="0"/>
              <a:t>Eski versiyonlara erişmek isteyen</a:t>
            </a:r>
          </a:p>
          <a:p>
            <a:r>
              <a:rPr lang="tr-TR" dirty="0"/>
              <a:t>Değiştirilen yapıları başkalarıyla paylaşmak isteyen her hangi biri</a:t>
            </a:r>
          </a:p>
          <a:p>
            <a:r>
              <a:rPr lang="tr-TR" dirty="0"/>
              <a:t>Programcı ve geliştiriciler</a:t>
            </a:r>
          </a:p>
          <a:p>
            <a:r>
              <a:rPr lang="tr-TR" dirty="0"/>
              <a:t>Resim, video, müzik dosyaları (text olmayan dosyalar) Git kullanımı için uygun değildir.</a:t>
            </a:r>
          </a:p>
          <a:p>
            <a:r>
              <a:rPr lang="tr-TR" dirty="0"/>
              <a:t>PDF, excel dosyaları uygun değildir.</a:t>
            </a:r>
          </a:p>
          <a:p>
            <a:endParaRPr lang="tr-TR"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42230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Git Kurulumu</a:t>
            </a:r>
          </a:p>
        </p:txBody>
      </p:sp>
      <p:sp>
        <p:nvSpPr>
          <p:cNvPr id="3" name="İçerik Yer Tutucusu 2"/>
          <p:cNvSpPr>
            <a:spLocks noGrp="1"/>
          </p:cNvSpPr>
          <p:nvPr>
            <p:ph idx="1"/>
          </p:nvPr>
        </p:nvSpPr>
        <p:spPr/>
        <p:txBody>
          <a:bodyPr/>
          <a:lstStyle/>
          <a:p>
            <a:r>
              <a:rPr lang="tr-TR" dirty="0"/>
              <a:t>Ücretsiz ve açık kaynaklıdır.</a:t>
            </a:r>
          </a:p>
          <a:p>
            <a:r>
              <a:rPr lang="tr-TR" dirty="0">
                <a:hlinkClick r:id="rId2"/>
              </a:rPr>
              <a:t>https://git-scm.com/downloads</a:t>
            </a:r>
            <a:endParaRPr lang="tr-TR" dirty="0"/>
          </a:p>
          <a:p>
            <a:r>
              <a:rPr lang="tr-TR" dirty="0" err="1"/>
              <a:t>Git'in</a:t>
            </a:r>
            <a:r>
              <a:rPr lang="tr-TR" dirty="0"/>
              <a:t> kurulumu hem Windows hem de Mac OS X için oldukça kolay bir işlemdir. Her iki işletim sistemi için tek tıkla kurulum yapmanızı sağlayan kurulum sihirbazları vardır.</a:t>
            </a:r>
          </a:p>
          <a:p>
            <a:endParaRPr lang="tr-TR" dirty="0"/>
          </a:p>
          <a:p>
            <a:r>
              <a:rPr lang="tr-TR" dirty="0" err="1"/>
              <a:t>Git'in</a:t>
            </a:r>
            <a:r>
              <a:rPr lang="tr-TR" dirty="0"/>
              <a:t> kurulumunun sorunsuz gerçekleştiğini </a:t>
            </a:r>
            <a:r>
              <a:rPr lang="tr-TR" dirty="0" err="1"/>
              <a:t>teyid</a:t>
            </a:r>
            <a:r>
              <a:rPr lang="tr-TR" dirty="0"/>
              <a:t> etmek için </a:t>
            </a:r>
            <a:r>
              <a:rPr lang="tr-TR" b="1" dirty="0"/>
              <a:t>Git </a:t>
            </a:r>
            <a:r>
              <a:rPr lang="tr-TR" b="1" dirty="0" err="1"/>
              <a:t>Bash</a:t>
            </a:r>
            <a:r>
              <a:rPr lang="tr-TR" dirty="0" err="1"/>
              <a:t>'i</a:t>
            </a:r>
            <a:r>
              <a:rPr lang="tr-TR" dirty="0"/>
              <a:t> açıp </a:t>
            </a:r>
            <a:r>
              <a:rPr lang="tr-TR" b="1" dirty="0"/>
              <a:t>git --</a:t>
            </a:r>
            <a:r>
              <a:rPr lang="tr-TR" b="1" dirty="0" err="1"/>
              <a:t>version</a:t>
            </a:r>
            <a:r>
              <a:rPr lang="tr-TR" dirty="0"/>
              <a:t> komutunu yazın. Bu komut ekrana </a:t>
            </a:r>
            <a:r>
              <a:rPr lang="tr-TR" dirty="0" err="1"/>
              <a:t>Git'in</a:t>
            </a:r>
            <a:r>
              <a:rPr lang="tr-TR" dirty="0"/>
              <a:t> versiyon bilgisini basar.</a:t>
            </a:r>
          </a:p>
          <a:p>
            <a:endParaRPr lang="tr-TR" dirty="0"/>
          </a:p>
        </p:txBody>
      </p:sp>
    </p:spTree>
    <p:extLst>
      <p:ext uri="{BB962C8B-B14F-4D97-AF65-F5344CB8AC3E}">
        <p14:creationId xmlns:p14="http://schemas.microsoft.com/office/powerpoint/2010/main" val="41475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Git Konfigürasyonu(Yapılandırma ayarları)</a:t>
            </a:r>
          </a:p>
        </p:txBody>
      </p:sp>
      <p:sp>
        <p:nvSpPr>
          <p:cNvPr id="3" name="Content Placeholder 2"/>
          <p:cNvSpPr>
            <a:spLocks noGrp="1"/>
          </p:cNvSpPr>
          <p:nvPr>
            <p:ph idx="1"/>
          </p:nvPr>
        </p:nvSpPr>
        <p:spPr>
          <a:xfrm>
            <a:off x="818713" y="2554832"/>
            <a:ext cx="10554574" cy="4474604"/>
          </a:xfrm>
        </p:spPr>
        <p:txBody>
          <a:bodyPr>
            <a:normAutofit/>
          </a:bodyPr>
          <a:lstStyle/>
          <a:p>
            <a:r>
              <a:rPr lang="tr-TR" dirty="0"/>
              <a:t>Git ayarları için git </a:t>
            </a:r>
            <a:r>
              <a:rPr lang="tr-TR" dirty="0" err="1"/>
              <a:t>config</a:t>
            </a:r>
            <a:r>
              <a:rPr lang="tr-TR" dirty="0"/>
              <a:t> aracı kullanılır.</a:t>
            </a:r>
          </a:p>
          <a:p>
            <a:r>
              <a:rPr lang="tr-TR" dirty="0"/>
              <a:t>Bu ayarları bir kere yapmak yeterlidir. Üç konumda kaydedilir</a:t>
            </a:r>
          </a:p>
          <a:p>
            <a:pPr lvl="1"/>
            <a:r>
              <a:rPr lang="tr-TR" dirty="0"/>
              <a:t>git </a:t>
            </a:r>
            <a:r>
              <a:rPr lang="tr-TR" dirty="0" err="1"/>
              <a:t>config</a:t>
            </a:r>
            <a:r>
              <a:rPr lang="tr-TR" dirty="0"/>
              <a:t> –</a:t>
            </a:r>
            <a:r>
              <a:rPr lang="tr-TR" dirty="0" err="1"/>
              <a:t>system</a:t>
            </a:r>
            <a:r>
              <a:rPr lang="tr-TR" dirty="0"/>
              <a:t> : Tüm kullanıcı ve projeler içi geçerli olan ayarlardır.</a:t>
            </a:r>
          </a:p>
          <a:p>
            <a:pPr lvl="1"/>
            <a:r>
              <a:rPr lang="tr-TR" dirty="0"/>
              <a:t>git </a:t>
            </a:r>
            <a:r>
              <a:rPr lang="tr-TR" dirty="0" err="1"/>
              <a:t>config</a:t>
            </a:r>
            <a:r>
              <a:rPr lang="tr-TR" dirty="0"/>
              <a:t> –global : Sadece sizin kullanıcınız için geçerli olan ayarlardır.</a:t>
            </a:r>
          </a:p>
          <a:p>
            <a:pPr lvl="1"/>
            <a:r>
              <a:rPr lang="tr-TR" dirty="0"/>
              <a:t>.git/</a:t>
            </a:r>
            <a:r>
              <a:rPr lang="tr-TR" dirty="0" err="1"/>
              <a:t>config</a:t>
            </a:r>
            <a:r>
              <a:rPr lang="tr-TR" dirty="0"/>
              <a:t> dosyasında ise proje bazındaki git ayarları yer alır.</a:t>
            </a:r>
          </a:p>
          <a:p>
            <a:endParaRPr lang="tr-TR" dirty="0"/>
          </a:p>
          <a:p>
            <a:r>
              <a:rPr lang="tr-TR" dirty="0"/>
              <a:t>git </a:t>
            </a:r>
            <a:r>
              <a:rPr lang="tr-TR" dirty="0" err="1"/>
              <a:t>config</a:t>
            </a:r>
            <a:r>
              <a:rPr lang="tr-TR" dirty="0"/>
              <a:t> –global user.name «kullanıcı adı»</a:t>
            </a:r>
          </a:p>
          <a:p>
            <a:r>
              <a:rPr lang="tr-TR" dirty="0"/>
              <a:t>git </a:t>
            </a:r>
            <a:r>
              <a:rPr lang="tr-TR" dirty="0" err="1"/>
              <a:t>config</a:t>
            </a:r>
            <a:r>
              <a:rPr lang="tr-TR" dirty="0"/>
              <a:t> –global </a:t>
            </a:r>
            <a:r>
              <a:rPr lang="tr-TR" dirty="0" err="1"/>
              <a:t>user.email</a:t>
            </a:r>
            <a:r>
              <a:rPr lang="tr-TR" dirty="0"/>
              <a:t> «kullanıcı @mail»</a:t>
            </a:r>
          </a:p>
          <a:p>
            <a:pPr marL="0" indent="0">
              <a:buNone/>
            </a:pPr>
            <a:endParaRPr lang="tr-TR" dirty="0"/>
          </a:p>
          <a:p>
            <a:r>
              <a:rPr lang="tr-TR" dirty="0"/>
              <a:t>Tüm ayarları listelemek için</a:t>
            </a:r>
          </a:p>
          <a:p>
            <a:r>
              <a:rPr lang="tr-TR" dirty="0"/>
              <a:t>git </a:t>
            </a:r>
            <a:r>
              <a:rPr lang="tr-TR" dirty="0" err="1"/>
              <a:t>config</a:t>
            </a:r>
            <a:r>
              <a:rPr lang="tr-TR" dirty="0"/>
              <a:t> –global -l</a:t>
            </a:r>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414279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Basit Olarak Git İş Akışı</a:t>
            </a:r>
          </a:p>
        </p:txBody>
      </p:sp>
      <p:sp>
        <p:nvSpPr>
          <p:cNvPr id="3" name="Content Placeholder 2"/>
          <p:cNvSpPr>
            <a:spLocks noGrp="1"/>
          </p:cNvSpPr>
          <p:nvPr>
            <p:ph idx="1"/>
          </p:nvPr>
        </p:nvSpPr>
        <p:spPr>
          <a:xfrm>
            <a:off x="685801" y="3128996"/>
            <a:ext cx="10554574" cy="4474604"/>
          </a:xfrm>
        </p:spPr>
        <p:txBody>
          <a:bodyPr>
            <a:normAutofit fontScale="92500" lnSpcReduction="10000"/>
          </a:bodyPr>
          <a:lstStyle/>
          <a:p>
            <a:r>
              <a:rPr lang="tr-TR" sz="2000" dirty="0"/>
              <a:t>Versiyon kontrolünün en temel bileşeni </a:t>
            </a:r>
            <a:r>
              <a:rPr lang="tr-TR" sz="2000" dirty="0" err="1"/>
              <a:t>repository</a:t>
            </a:r>
            <a:r>
              <a:rPr lang="tr-TR" sz="2000" dirty="0"/>
              <a:t> denilen yapıdır.</a:t>
            </a:r>
          </a:p>
          <a:p>
            <a:pPr lvl="1"/>
            <a:r>
              <a:rPr lang="tr-TR" sz="2000" dirty="0" err="1"/>
              <a:t>Repository</a:t>
            </a:r>
            <a:r>
              <a:rPr lang="tr-TR" sz="2000" dirty="0"/>
              <a:t>, dosyalarınızdaki tüm değişiklikleri ve bu değişiklikler ile ilgili ilave bilgileri (değişikliği kim, ne zaman yaptı ve değişiklik ile ilgili girilen açıklamalar) ayrı birer </a:t>
            </a:r>
            <a:r>
              <a:rPr lang="tr-TR" sz="2000" b="1" dirty="0"/>
              <a:t>versiyon</a:t>
            </a:r>
            <a:r>
              <a:rPr lang="tr-TR" sz="2000" dirty="0"/>
              <a:t> olarak kayıt altında tutan bir veri tabanıdır. Git tüm bu bilgileri genellikle dosya sisteminde gizli bir klasör olarak oluşturulan </a:t>
            </a:r>
            <a:r>
              <a:rPr lang="tr-TR" sz="2000" b="1" dirty="0"/>
              <a:t>.git</a:t>
            </a:r>
            <a:r>
              <a:rPr lang="tr-TR" sz="2000" dirty="0"/>
              <a:t> isimli klasör içinde bir dizi dosya olarak tutar.</a:t>
            </a:r>
          </a:p>
          <a:p>
            <a:r>
              <a:rPr lang="tr-TR" sz="2000" dirty="0" err="1"/>
              <a:t>Repository'yi</a:t>
            </a:r>
            <a:r>
              <a:rPr lang="tr-TR" sz="2000" dirty="0"/>
              <a:t> kendi bilgisayarınızda oluşturmak için iki yöntem kullanabilirsiniz.</a:t>
            </a:r>
          </a:p>
          <a:p>
            <a:r>
              <a:rPr lang="tr-TR" sz="2000" dirty="0"/>
              <a:t>Henüz versiyon kontrolünde olmayan bir projeniz varsa *git </a:t>
            </a:r>
            <a:r>
              <a:rPr lang="tr-TR" sz="2000" dirty="0" err="1"/>
              <a:t>init</a:t>
            </a:r>
            <a:r>
              <a:rPr lang="tr-TR" sz="2000" dirty="0"/>
              <a:t> komutu ile projenizi tüm klasör ve dosyaları ile birlikte versiyon kontrolüne alabilirsiniz</a:t>
            </a:r>
          </a:p>
          <a:p>
            <a:r>
              <a:rPr lang="tr-TR" sz="2000" dirty="0"/>
              <a:t>Projeniz uzaktaki veya şirket ağınızdaki bir Git sunucusunda versiyon kontrolü altında tutuluyorsa projeyi kendi bilgisayarınıza git </a:t>
            </a:r>
            <a:r>
              <a:rPr lang="tr-TR" sz="2000" dirty="0" err="1"/>
              <a:t>clone</a:t>
            </a:r>
            <a:r>
              <a:rPr lang="tr-TR" sz="2000" dirty="0"/>
              <a:t> komutu ile indirebilirsiniz</a:t>
            </a:r>
          </a:p>
          <a:p>
            <a:endParaRPr lang="tr-TR" sz="2000" dirty="0"/>
          </a:p>
          <a:p>
            <a:r>
              <a:rPr lang="tr-TR" sz="2000" dirty="0"/>
              <a:t>Dosyalarımızda yaptığımız değişiklikler belli bir noktaya ulaştığında, yapılan değişiklikler bütününü </a:t>
            </a:r>
            <a:r>
              <a:rPr lang="tr-TR" sz="2000" b="1" dirty="0"/>
              <a:t>commit</a:t>
            </a:r>
            <a:r>
              <a:rPr lang="tr-TR" sz="2000" dirty="0"/>
              <a:t> etmemiz gerekir.</a:t>
            </a:r>
          </a:p>
          <a:p>
            <a:endParaRPr lang="tr-TR" dirty="0"/>
          </a:p>
          <a:p>
            <a:pPr marL="0" indent="0">
              <a:buNone/>
            </a:pPr>
            <a:endParaRPr lang="tr-TR" dirty="0"/>
          </a:p>
          <a:p>
            <a:endParaRPr lang="tr-TR"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1115395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Basit Olarak Git İş Akışı</a:t>
            </a:r>
          </a:p>
        </p:txBody>
      </p:sp>
      <p:sp>
        <p:nvSpPr>
          <p:cNvPr id="3" name="Content Placeholder 2"/>
          <p:cNvSpPr>
            <a:spLocks noGrp="1"/>
          </p:cNvSpPr>
          <p:nvPr>
            <p:ph idx="1"/>
          </p:nvPr>
        </p:nvSpPr>
        <p:spPr>
          <a:xfrm>
            <a:off x="743498" y="2858413"/>
            <a:ext cx="10554574" cy="4474604"/>
          </a:xfrm>
        </p:spPr>
        <p:txBody>
          <a:bodyPr>
            <a:normAutofit/>
          </a:bodyPr>
          <a:lstStyle/>
          <a:p>
            <a:r>
              <a:rPr lang="tr-TR" sz="2000" dirty="0"/>
              <a:t>Commit işlemi öncesinde yapılan değişikliklerin özetini </a:t>
            </a:r>
            <a:r>
              <a:rPr lang="tr-TR" sz="2000" b="1" dirty="0"/>
              <a:t>git </a:t>
            </a:r>
            <a:r>
              <a:rPr lang="tr-TR" sz="2000" b="1" dirty="0" err="1"/>
              <a:t>status</a:t>
            </a:r>
            <a:r>
              <a:rPr lang="tr-TR" sz="2000" b="1" dirty="0"/>
              <a:t> </a:t>
            </a:r>
            <a:r>
              <a:rPr lang="tr-TR" sz="2000" dirty="0"/>
              <a:t>ile görebiliriz.</a:t>
            </a:r>
          </a:p>
          <a:p>
            <a:endParaRPr lang="tr-TR" sz="2000" dirty="0"/>
          </a:p>
          <a:p>
            <a:r>
              <a:rPr lang="tr-TR" sz="2000" dirty="0"/>
              <a:t>Değiştirilen dosyalardan hangilerinin commit işlemine dahil olacağını belirleriz. Bu dosyaları </a:t>
            </a:r>
            <a:r>
              <a:rPr lang="tr-TR" sz="2000" b="1" dirty="0"/>
              <a:t>git </a:t>
            </a:r>
            <a:r>
              <a:rPr lang="tr-TR" sz="2000" b="1" dirty="0" err="1"/>
              <a:t>add</a:t>
            </a:r>
            <a:r>
              <a:rPr lang="tr-TR" sz="2000" b="1" dirty="0"/>
              <a:t> </a:t>
            </a:r>
            <a:r>
              <a:rPr lang="tr-TR" sz="2000" dirty="0"/>
              <a:t>komutu ile </a:t>
            </a:r>
            <a:r>
              <a:rPr lang="tr-TR" sz="2000" b="1" dirty="0" err="1"/>
              <a:t>staging</a:t>
            </a:r>
            <a:r>
              <a:rPr lang="tr-TR" sz="2000" b="1" dirty="0"/>
              <a:t> </a:t>
            </a:r>
            <a:r>
              <a:rPr lang="tr-TR" sz="2000" b="1" dirty="0" err="1"/>
              <a:t>area</a:t>
            </a:r>
            <a:r>
              <a:rPr lang="tr-TR" sz="2000" b="1" dirty="0"/>
              <a:t> </a:t>
            </a:r>
            <a:r>
              <a:rPr lang="tr-TR" sz="2000" dirty="0"/>
              <a:t>kısmına taşırız.</a:t>
            </a:r>
          </a:p>
          <a:p>
            <a:endParaRPr lang="tr-TR" sz="2000" dirty="0"/>
          </a:p>
          <a:p>
            <a:r>
              <a:rPr lang="tr-TR" sz="2000" dirty="0"/>
              <a:t>Artık </a:t>
            </a:r>
            <a:r>
              <a:rPr lang="tr-TR" sz="2000" b="1" dirty="0"/>
              <a:t>git commit </a:t>
            </a:r>
            <a:r>
              <a:rPr lang="tr-TR" sz="2000" dirty="0" err="1"/>
              <a:t>methodu</a:t>
            </a:r>
            <a:r>
              <a:rPr lang="tr-TR" sz="2000" dirty="0"/>
              <a:t> ile yapılan değişiklikler yeni bir versiyon olarak </a:t>
            </a:r>
            <a:r>
              <a:rPr lang="tr-TR" sz="2000" dirty="0" err="1"/>
              <a:t>Git’de</a:t>
            </a:r>
            <a:r>
              <a:rPr lang="tr-TR" sz="2000" dirty="0"/>
              <a:t> kayıt altına alınır.</a:t>
            </a:r>
          </a:p>
          <a:p>
            <a:endParaRPr lang="tr-TR" sz="2000" dirty="0"/>
          </a:p>
          <a:p>
            <a:r>
              <a:rPr lang="tr-TR" sz="2000" dirty="0"/>
              <a:t>Yapılan tüm commit özetini </a:t>
            </a:r>
            <a:r>
              <a:rPr lang="tr-TR" sz="2000" b="1" dirty="0"/>
              <a:t>git </a:t>
            </a:r>
            <a:r>
              <a:rPr lang="tr-TR" sz="2000" b="1" dirty="0" err="1"/>
              <a:t>log</a:t>
            </a:r>
            <a:r>
              <a:rPr lang="tr-TR" sz="2000" b="1" dirty="0"/>
              <a:t> </a:t>
            </a:r>
            <a:r>
              <a:rPr lang="tr-TR" sz="2000" dirty="0"/>
              <a:t>ile </a:t>
            </a:r>
            <a:r>
              <a:rPr lang="tr-TR" sz="2000" dirty="0" err="1"/>
              <a:t>görürürz</a:t>
            </a:r>
            <a:r>
              <a:rPr lang="tr-TR" sz="2000" dirty="0"/>
              <a:t>.</a:t>
            </a:r>
          </a:p>
          <a:p>
            <a:pPr marL="0" indent="0">
              <a:buNone/>
            </a:pPr>
            <a:endParaRPr lang="tr-TR" dirty="0"/>
          </a:p>
          <a:p>
            <a:endParaRPr lang="tr-TR"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37517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p:cNvSpPr>
            <a:spLocks noGrp="1"/>
          </p:cNvSpPr>
          <p:nvPr>
            <p:ph type="title"/>
          </p:nvPr>
        </p:nvSpPr>
        <p:spPr>
          <a:xfrm>
            <a:off x="1028700" y="653142"/>
            <a:ext cx="10131425" cy="1219200"/>
          </a:xfrm>
        </p:spPr>
        <p:txBody>
          <a:bodyPr>
            <a:normAutofit/>
          </a:bodyPr>
          <a:lstStyle/>
          <a:p>
            <a:pPr algn="ctr"/>
            <a:r>
              <a:rPr lang="tr-TR" sz="4400">
                <a:solidFill>
                  <a:srgbClr val="FFFFFF"/>
                </a:solidFill>
              </a:rPr>
              <a:t>Git Çalışma Aşamaları</a:t>
            </a:r>
          </a:p>
        </p:txBody>
      </p:sp>
      <p:graphicFrame>
        <p:nvGraphicFramePr>
          <p:cNvPr id="5" name="Content Placeholder 2">
            <a:extLst>
              <a:ext uri="{FF2B5EF4-FFF2-40B4-BE49-F238E27FC236}">
                <a16:creationId xmlns:a16="http://schemas.microsoft.com/office/drawing/2014/main" id="{5D010BF6-7281-4560-AC7A-D93A2C0766D7}"/>
              </a:ext>
            </a:extLst>
          </p:cNvPr>
          <p:cNvGraphicFramePr>
            <a:graphicFrameLocks noGrp="1"/>
          </p:cNvGraphicFramePr>
          <p:nvPr>
            <p:ph idx="1"/>
            <p:extLst>
              <p:ext uri="{D42A27DB-BD31-4B8C-83A1-F6EECF244321}">
                <p14:modId xmlns:p14="http://schemas.microsoft.com/office/powerpoint/2010/main" val="1939395943"/>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13931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172452"/>
            <a:ext cx="10131425" cy="1456267"/>
          </a:xfrm>
        </p:spPr>
        <p:txBody>
          <a:bodyPr/>
          <a:lstStyle/>
          <a:p>
            <a:r>
              <a:rPr lang="tr-TR" dirty="0"/>
              <a:t>SUNU İÇERİĞİ</a:t>
            </a:r>
          </a:p>
        </p:txBody>
      </p:sp>
      <p:sp>
        <p:nvSpPr>
          <p:cNvPr id="3" name="İçerik Yer Tutucusu 2"/>
          <p:cNvSpPr>
            <a:spLocks noGrp="1"/>
          </p:cNvSpPr>
          <p:nvPr>
            <p:ph idx="1"/>
          </p:nvPr>
        </p:nvSpPr>
        <p:spPr>
          <a:xfrm>
            <a:off x="674188" y="3208867"/>
            <a:ext cx="10131425" cy="3649133"/>
          </a:xfrm>
        </p:spPr>
        <p:txBody>
          <a:bodyPr>
            <a:normAutofit fontScale="92500" lnSpcReduction="20000"/>
          </a:bodyPr>
          <a:lstStyle/>
          <a:p>
            <a:r>
              <a:rPr lang="tr-TR" dirty="0"/>
              <a:t>VERSİYON KOPNTROL SİSTEMİ NEDİR</a:t>
            </a:r>
          </a:p>
          <a:p>
            <a:r>
              <a:rPr lang="tr-TR" dirty="0"/>
              <a:t>VERSİYON KONTROL SİSTEMLERİNİN  TARİHÇESİ</a:t>
            </a:r>
          </a:p>
          <a:p>
            <a:r>
              <a:rPr lang="tr-TR" dirty="0"/>
              <a:t>VERİSYON KONTROL SİSTEMLERİ FAYDALARI</a:t>
            </a:r>
          </a:p>
          <a:p>
            <a:r>
              <a:rPr lang="tr-TR" dirty="0"/>
              <a:t>VERİSYON KONTROL SİSTEMLERİ ÇEŞİTLERİ</a:t>
            </a:r>
          </a:p>
          <a:p>
            <a:r>
              <a:rPr lang="tr-TR" dirty="0"/>
              <a:t>GİT NEDİR ?</a:t>
            </a:r>
          </a:p>
          <a:p>
            <a:r>
              <a:rPr lang="tr-TR" dirty="0"/>
              <a:t>KISA GİT TARİHİ</a:t>
            </a:r>
          </a:p>
          <a:p>
            <a:r>
              <a:rPr lang="tr-TR" dirty="0"/>
              <a:t>KİMLER GİT KULLANMALI ?</a:t>
            </a:r>
          </a:p>
          <a:p>
            <a:r>
              <a:rPr lang="tr-TR" dirty="0"/>
              <a:t>GİT KURULUMU VE KULLANIMI ,YAPILANDIRILMASI</a:t>
            </a:r>
          </a:p>
          <a:p>
            <a:r>
              <a:rPr lang="tr-TR" dirty="0"/>
              <a:t>BASİT GİT İŞ AKIŞI</a:t>
            </a:r>
          </a:p>
          <a:p>
            <a:r>
              <a:rPr lang="tr-TR" dirty="0"/>
              <a:t>GİT KODLARI VE GİT TERİMLERİ</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08799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323" y="5220771"/>
            <a:ext cx="10561418" cy="1468800"/>
          </a:xfrm>
        </p:spPr>
        <p:txBody>
          <a:bodyPr/>
          <a:lstStyle/>
          <a:p>
            <a:r>
              <a:rPr lang="tr-TR"/>
              <a:t>Basit Olarak Git İş Akışı</a:t>
            </a:r>
            <a:endParaRPr lang="tr-TR" dirty="0"/>
          </a:p>
        </p:txBody>
      </p:sp>
      <p:sp>
        <p:nvSpPr>
          <p:cNvPr id="3" name="Content Placeholder 2"/>
          <p:cNvSpPr>
            <a:spLocks noGrp="1"/>
          </p:cNvSpPr>
          <p:nvPr>
            <p:ph type="body" idx="1"/>
          </p:nvPr>
        </p:nvSpPr>
        <p:spPr>
          <a:xfrm>
            <a:off x="685799" y="4777381"/>
            <a:ext cx="10131428" cy="860400"/>
          </a:xfrm>
        </p:spPr>
        <p:txBody>
          <a:bodyPr>
            <a:normAutofit/>
          </a:bodyPr>
          <a:lstStyle/>
          <a:p>
            <a:pPr marL="0" indent="0">
              <a:buNone/>
            </a:pPr>
            <a:endParaRPr lang="tr-TR"/>
          </a:p>
          <a:p>
            <a:endParaRPr lang="tr-TR"/>
          </a:p>
          <a:p>
            <a:endParaRPr lang="tr-TR"/>
          </a:p>
          <a:p>
            <a:endParaRPr lang="tr-TR"/>
          </a:p>
          <a:p>
            <a:pPr lvl="1"/>
            <a:endParaRPr lang="tr-TR"/>
          </a:p>
          <a:p>
            <a:pPr lvl="1"/>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4" y="808086"/>
            <a:ext cx="10312430" cy="4829695"/>
          </a:xfrm>
          <a:prstGeom prst="rect">
            <a:avLst/>
          </a:prstGeom>
        </p:spPr>
      </p:pic>
    </p:spTree>
    <p:extLst>
      <p:ext uri="{BB962C8B-B14F-4D97-AF65-F5344CB8AC3E}">
        <p14:creationId xmlns:p14="http://schemas.microsoft.com/office/powerpoint/2010/main" val="303762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Git Projesinde Çalışmaya Başlayalım</a:t>
            </a:r>
          </a:p>
        </p:txBody>
      </p:sp>
      <p:sp>
        <p:nvSpPr>
          <p:cNvPr id="3" name="Content Placeholder 2"/>
          <p:cNvSpPr>
            <a:spLocks noGrp="1"/>
          </p:cNvSpPr>
          <p:nvPr>
            <p:ph idx="1"/>
          </p:nvPr>
        </p:nvSpPr>
        <p:spPr>
          <a:xfrm>
            <a:off x="743498" y="3631496"/>
            <a:ext cx="10554574" cy="4474604"/>
          </a:xfrm>
        </p:spPr>
        <p:txBody>
          <a:bodyPr>
            <a:normAutofit/>
          </a:bodyPr>
          <a:lstStyle/>
          <a:p>
            <a:r>
              <a:rPr lang="tr-TR" b="1" dirty="0"/>
              <a:t>Dosya Durumları</a:t>
            </a:r>
          </a:p>
          <a:p>
            <a:pPr lvl="1"/>
            <a:r>
              <a:rPr lang="tr-TR" b="1" dirty="0" err="1"/>
              <a:t>Untracked</a:t>
            </a:r>
            <a:r>
              <a:rPr lang="tr-TR" b="1" dirty="0"/>
              <a:t> (Takip Edilmeyen): </a:t>
            </a:r>
            <a:r>
              <a:rPr lang="tr-TR" dirty="0"/>
              <a:t>Bu dosyalar versiyon kontrolü altında olmayan veya sizin henüz versiyon kontrolü yapmak için </a:t>
            </a:r>
            <a:r>
              <a:rPr lang="tr-TR" dirty="0" err="1"/>
              <a:t>git'e</a:t>
            </a:r>
            <a:r>
              <a:rPr lang="tr-TR" dirty="0"/>
              <a:t> eklemediğiniz dosyalardır. Bu dosyalardaki değişiklikler siz dosyaları </a:t>
            </a:r>
            <a:r>
              <a:rPr lang="tr-TR" dirty="0" err="1"/>
              <a:t>git'e</a:t>
            </a:r>
            <a:r>
              <a:rPr lang="tr-TR" dirty="0"/>
              <a:t> eklemediğiniz sürece versiyon kontrolüne tabi değildir</a:t>
            </a:r>
          </a:p>
          <a:p>
            <a:pPr lvl="1"/>
            <a:r>
              <a:rPr lang="tr-TR" b="1" dirty="0" err="1"/>
              <a:t>Tracked</a:t>
            </a:r>
            <a:r>
              <a:rPr lang="tr-TR" b="1" dirty="0"/>
              <a:t> (Takip Edilen): </a:t>
            </a:r>
            <a:r>
              <a:rPr lang="tr-TR" dirty="0"/>
              <a:t>Bu dosyalar ise </a:t>
            </a:r>
            <a:r>
              <a:rPr lang="tr-TR" dirty="0" err="1"/>
              <a:t>git'in</a:t>
            </a:r>
            <a:r>
              <a:rPr lang="tr-TR" dirty="0"/>
              <a:t> versiyon kontrolü takibi altında olan dosyalardır. Bu dosyalar üzerinde yapacağınız tüm değişiklikler git tarafından takip edilmektedir.</a:t>
            </a:r>
          </a:p>
          <a:p>
            <a:pPr lvl="1"/>
            <a:endParaRPr lang="tr-TR" b="1" dirty="0"/>
          </a:p>
          <a:p>
            <a:r>
              <a:rPr lang="tr-TR" b="1" dirty="0"/>
              <a:t>git </a:t>
            </a:r>
            <a:r>
              <a:rPr lang="tr-TR" b="1" dirty="0" err="1"/>
              <a:t>status</a:t>
            </a:r>
            <a:r>
              <a:rPr lang="tr-TR" b="1" dirty="0"/>
              <a:t> </a:t>
            </a:r>
            <a:r>
              <a:rPr lang="tr-TR" dirty="0"/>
              <a:t>komutu ile değişiklikleri izleyebilirsiniz.</a:t>
            </a:r>
          </a:p>
          <a:p>
            <a:endParaRPr lang="tr-TR" b="1" dirty="0"/>
          </a:p>
          <a:p>
            <a:r>
              <a:rPr lang="tr-TR" b="1" dirty="0"/>
              <a:t>git </a:t>
            </a:r>
            <a:r>
              <a:rPr lang="tr-TR" b="1" dirty="0" err="1"/>
              <a:t>log</a:t>
            </a:r>
            <a:r>
              <a:rPr lang="tr-TR" b="1" dirty="0"/>
              <a:t> </a:t>
            </a:r>
            <a:r>
              <a:rPr lang="tr-TR" dirty="0"/>
              <a:t>komutu ile yapılan </a:t>
            </a:r>
            <a:r>
              <a:rPr lang="tr-TR" dirty="0" err="1"/>
              <a:t>commitleri</a:t>
            </a:r>
            <a:r>
              <a:rPr lang="tr-TR" dirty="0"/>
              <a:t> listeleyebilirsiniz.</a:t>
            </a:r>
          </a:p>
          <a:p>
            <a:endParaRPr lang="tr-TR" b="1" dirty="0"/>
          </a:p>
          <a:p>
            <a:pPr marL="0" indent="0">
              <a:buNone/>
            </a:pPr>
            <a:endParaRPr lang="tr-TR" b="1" dirty="0"/>
          </a:p>
          <a:p>
            <a:pPr lvl="1"/>
            <a:endParaRPr lang="tr-TR" dirty="0"/>
          </a:p>
          <a:p>
            <a:endParaRPr lang="tr-TR"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291074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Git Çalışma Aşamaları Kodları</a:t>
            </a:r>
          </a:p>
        </p:txBody>
      </p:sp>
      <p:sp>
        <p:nvSpPr>
          <p:cNvPr id="3" name="Content Placeholder 2"/>
          <p:cNvSpPr>
            <a:spLocks noGrp="1"/>
          </p:cNvSpPr>
          <p:nvPr>
            <p:ph idx="1"/>
          </p:nvPr>
        </p:nvSpPr>
        <p:spPr>
          <a:xfrm>
            <a:off x="743498" y="2858413"/>
            <a:ext cx="10554574" cy="4474604"/>
          </a:xfrm>
        </p:spPr>
        <p:txBody>
          <a:bodyPr>
            <a:normAutofit/>
          </a:bodyPr>
          <a:lstStyle/>
          <a:p>
            <a:r>
              <a:rPr lang="tr-TR" dirty="0"/>
              <a:t>Henüz versiyon kontrolü altında olmayan bir projenizi versiyon kontrolü altına almak için </a:t>
            </a:r>
            <a:r>
              <a:rPr lang="tr-TR" b="1" dirty="0"/>
              <a:t>git </a:t>
            </a:r>
            <a:r>
              <a:rPr lang="tr-TR" b="1" dirty="0" err="1"/>
              <a:t>init</a:t>
            </a:r>
            <a:r>
              <a:rPr lang="tr-TR" dirty="0"/>
              <a:t> komutunu kullanırız.</a:t>
            </a:r>
          </a:p>
          <a:p>
            <a:endParaRPr lang="tr-TR" dirty="0"/>
          </a:p>
          <a:p>
            <a:r>
              <a:rPr lang="tr-TR" dirty="0"/>
              <a:t>git </a:t>
            </a:r>
            <a:r>
              <a:rPr lang="tr-TR" dirty="0" err="1"/>
              <a:t>add</a:t>
            </a:r>
            <a:r>
              <a:rPr lang="tr-TR" dirty="0"/>
              <a:t> </a:t>
            </a:r>
            <a:r>
              <a:rPr lang="tr-TR" dirty="0" err="1"/>
              <a:t>dosya_adi</a:t>
            </a:r>
            <a:r>
              <a:rPr lang="tr-TR" dirty="0"/>
              <a:t> veya git </a:t>
            </a:r>
            <a:r>
              <a:rPr lang="tr-TR" dirty="0" err="1"/>
              <a:t>add</a:t>
            </a:r>
            <a:r>
              <a:rPr lang="tr-TR" dirty="0"/>
              <a:t> . diyerek klasörde bulunan tüm dosyaları </a:t>
            </a:r>
            <a:r>
              <a:rPr lang="tr-TR" dirty="0" err="1"/>
              <a:t>staging</a:t>
            </a:r>
            <a:r>
              <a:rPr lang="tr-TR" dirty="0"/>
              <a:t> </a:t>
            </a:r>
            <a:r>
              <a:rPr lang="tr-TR" dirty="0" err="1"/>
              <a:t>area’ya</a:t>
            </a:r>
            <a:r>
              <a:rPr lang="tr-TR" dirty="0"/>
              <a:t> ekleriz</a:t>
            </a:r>
          </a:p>
          <a:p>
            <a:endParaRPr lang="tr-TR" dirty="0"/>
          </a:p>
          <a:p>
            <a:r>
              <a:rPr lang="tr-TR" dirty="0"/>
              <a:t>git commit –m «</a:t>
            </a:r>
            <a:r>
              <a:rPr lang="tr-TR" dirty="0" err="1"/>
              <a:t>Initial</a:t>
            </a:r>
            <a:r>
              <a:rPr lang="tr-TR" dirty="0"/>
              <a:t> Commit» komutuyla mesaj ekleyerek commit işlemini gerçekleştiririz.</a:t>
            </a:r>
          </a:p>
          <a:p>
            <a:endParaRPr lang="tr-TR" dirty="0"/>
          </a:p>
          <a:p>
            <a:r>
              <a:rPr lang="tr-TR" dirty="0"/>
              <a:t>git commit –a –m «</a:t>
            </a:r>
            <a:r>
              <a:rPr lang="tr-TR" dirty="0" err="1"/>
              <a:t>ınitial</a:t>
            </a:r>
            <a:r>
              <a:rPr lang="tr-TR" dirty="0"/>
              <a:t> Commit» komutu da hem ekleme hem commit işlemini aynı anda yapar.</a:t>
            </a:r>
          </a:p>
          <a:p>
            <a:endParaRPr lang="tr-TR"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420136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45C3518-4575-444A-B39D-3CC0BCE2188A}"/>
              </a:ext>
            </a:extLst>
          </p:cNvPr>
          <p:cNvSpPr>
            <a:spLocks noGrp="1"/>
          </p:cNvSpPr>
          <p:nvPr>
            <p:ph type="title"/>
          </p:nvPr>
        </p:nvSpPr>
        <p:spPr>
          <a:xfrm>
            <a:off x="540025" y="664019"/>
            <a:ext cx="10131427" cy="860400"/>
          </a:xfrm>
        </p:spPr>
        <p:txBody>
          <a:bodyPr/>
          <a:lstStyle/>
          <a:p>
            <a:r>
              <a:rPr lang="tr-TR" dirty="0" err="1"/>
              <a:t>Diff</a:t>
            </a:r>
            <a:r>
              <a:rPr lang="tr-TR" dirty="0"/>
              <a:t> komutu</a:t>
            </a:r>
          </a:p>
        </p:txBody>
      </p:sp>
      <p:sp>
        <p:nvSpPr>
          <p:cNvPr id="3" name="Metin Yer Tutucusu 2">
            <a:extLst>
              <a:ext uri="{FF2B5EF4-FFF2-40B4-BE49-F238E27FC236}">
                <a16:creationId xmlns:a16="http://schemas.microsoft.com/office/drawing/2014/main" id="{5F6E5556-7B4F-4153-A587-FF4CC8D0B625}"/>
              </a:ext>
            </a:extLst>
          </p:cNvPr>
          <p:cNvSpPr>
            <a:spLocks noGrp="1"/>
          </p:cNvSpPr>
          <p:nvPr>
            <p:ph type="body" idx="1"/>
          </p:nvPr>
        </p:nvSpPr>
        <p:spPr>
          <a:xfrm>
            <a:off x="540025" y="2120375"/>
            <a:ext cx="10277202" cy="4007764"/>
          </a:xfrm>
        </p:spPr>
        <p:txBody>
          <a:bodyPr>
            <a:normAutofit/>
          </a:bodyPr>
          <a:lstStyle/>
          <a:p>
            <a:pPr marL="342900" indent="-342900">
              <a:buFont typeface="Arial" panose="020B0604020202020204" pitchFamily="34" charset="0"/>
              <a:buChar char="•"/>
            </a:pPr>
            <a:r>
              <a:rPr lang="tr-TR" sz="2400" cap="none" dirty="0"/>
              <a:t>Versiyon kontrol sistemlerinde iki versiyon arasındaki değişikliklere İngilizce </a:t>
            </a:r>
            <a:r>
              <a:rPr lang="tr-TR" sz="2400" cap="none" dirty="0" err="1"/>
              <a:t>difference</a:t>
            </a:r>
            <a:r>
              <a:rPr lang="tr-TR" sz="2400" cap="none" dirty="0"/>
              <a:t> (fark) kelimesinin kısaltması olan </a:t>
            </a:r>
            <a:r>
              <a:rPr lang="tr-TR" sz="2400" cap="none" dirty="0" err="1"/>
              <a:t>diff</a:t>
            </a:r>
            <a:r>
              <a:rPr lang="tr-TR" sz="2400" cap="none" dirty="0"/>
              <a:t> denir. </a:t>
            </a:r>
            <a:r>
              <a:rPr lang="tr-TR" sz="2400" cap="none" dirty="0" err="1"/>
              <a:t>Git'de</a:t>
            </a:r>
            <a:r>
              <a:rPr lang="tr-TR" sz="2400" cap="none" dirty="0"/>
              <a:t> iki versiyon arasındaki farkları görmek için git </a:t>
            </a:r>
            <a:r>
              <a:rPr lang="tr-TR" sz="2400" cap="none" dirty="0" err="1"/>
              <a:t>diff</a:t>
            </a:r>
            <a:r>
              <a:rPr lang="tr-TR" sz="2400" cap="none" dirty="0"/>
              <a:t> komutunu kullanabilirsiniz. </a:t>
            </a:r>
          </a:p>
          <a:p>
            <a:pPr marL="342900" indent="-342900">
              <a:buFont typeface="Arial" panose="020B0604020202020204" pitchFamily="34" charset="0"/>
              <a:buChar char="•"/>
            </a:pPr>
            <a:r>
              <a:rPr lang="tr-TR" sz="2400" cap="none" dirty="0"/>
              <a:t>git </a:t>
            </a:r>
            <a:r>
              <a:rPr lang="tr-TR" sz="2400" cap="none" dirty="0" err="1"/>
              <a:t>log</a:t>
            </a:r>
            <a:r>
              <a:rPr lang="tr-TR" sz="2400" cap="none" dirty="0"/>
              <a:t> komutunu </a:t>
            </a:r>
            <a:r>
              <a:rPr lang="tr-TR" sz="2400" cap="none" dirty="0" err="1"/>
              <a:t>commit</a:t>
            </a:r>
            <a:r>
              <a:rPr lang="tr-TR" sz="2400" cap="none" dirty="0"/>
              <a:t> işlemleri ile ilgili özet bilgileri görmek için kullanabiliriz. Bu komutu herhangi bir parametre veya seçenek belirtmeden kullanırsanız dosya içeriğindeki farkları göremezsiniz. Dosyaların içeriğindeki farkları da görmek için git </a:t>
            </a:r>
            <a:r>
              <a:rPr lang="tr-TR" sz="2400" cap="none" dirty="0" err="1"/>
              <a:t>log</a:t>
            </a:r>
            <a:r>
              <a:rPr lang="tr-TR" sz="2400" cap="none" dirty="0"/>
              <a:t> komutunu -p seçeneği ile kullanabilirsiniz.</a:t>
            </a:r>
          </a:p>
          <a:p>
            <a:pPr marL="342900" indent="-342900">
              <a:buFont typeface="Arial" panose="020B0604020202020204" pitchFamily="34" charset="0"/>
              <a:buChar char="•"/>
            </a:pPr>
            <a:r>
              <a:rPr lang="tr-TR" sz="2400" cap="none" dirty="0" err="1"/>
              <a:t>Log</a:t>
            </a:r>
            <a:r>
              <a:rPr lang="tr-TR" sz="2400" cap="none" dirty="0"/>
              <a:t> komutu = git </a:t>
            </a:r>
            <a:r>
              <a:rPr lang="tr-TR" sz="2400" cap="none" dirty="0" err="1"/>
              <a:t>log</a:t>
            </a:r>
            <a:r>
              <a:rPr lang="tr-TR" sz="2400" cap="none" dirty="0"/>
              <a:t> –p</a:t>
            </a:r>
          </a:p>
          <a:p>
            <a:pPr marL="342900" indent="-342900">
              <a:buFont typeface="Arial" panose="020B0604020202020204" pitchFamily="34" charset="0"/>
              <a:buChar char="•"/>
            </a:pPr>
            <a:r>
              <a:rPr lang="tr-TR" sz="2400" cap="none" dirty="0"/>
              <a:t>git </a:t>
            </a:r>
            <a:r>
              <a:rPr lang="tr-TR" sz="2400" cap="none" dirty="0" err="1"/>
              <a:t>diff</a:t>
            </a:r>
            <a:r>
              <a:rPr lang="tr-TR" sz="2400" cap="none" dirty="0"/>
              <a:t> --</a:t>
            </a:r>
            <a:r>
              <a:rPr lang="tr-TR" sz="2400" cap="none" dirty="0" err="1"/>
              <a:t>staged</a:t>
            </a:r>
            <a:r>
              <a:rPr lang="tr-TR" sz="2400" cap="none" dirty="0"/>
              <a:t>&lt;git deposu ile </a:t>
            </a:r>
            <a:r>
              <a:rPr lang="tr-TR" sz="2400" cap="none" dirty="0" err="1"/>
              <a:t>staging</a:t>
            </a:r>
            <a:r>
              <a:rPr lang="tr-TR" sz="2400" cap="none" dirty="0"/>
              <a:t> </a:t>
            </a:r>
            <a:r>
              <a:rPr lang="tr-TR" sz="2400" cap="none" dirty="0" err="1"/>
              <a:t>area</a:t>
            </a:r>
            <a:r>
              <a:rPr lang="tr-TR" sz="2400" cap="none" dirty="0"/>
              <a:t> arasındaki farklılıkları gösterir.&gt;</a:t>
            </a:r>
          </a:p>
          <a:p>
            <a:pPr marL="342900" indent="-342900">
              <a:buFont typeface="Arial" panose="020B0604020202020204" pitchFamily="34" charset="0"/>
              <a:buChar char="•"/>
            </a:pPr>
            <a:endParaRPr lang="tr-TR" cap="none" dirty="0"/>
          </a:p>
        </p:txBody>
      </p:sp>
    </p:spTree>
    <p:extLst>
      <p:ext uri="{BB962C8B-B14F-4D97-AF65-F5344CB8AC3E}">
        <p14:creationId xmlns:p14="http://schemas.microsoft.com/office/powerpoint/2010/main" val="164209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BDB7F18F-81C3-4F8E-A97F-AFFA7166F4F7}"/>
              </a:ext>
            </a:extLst>
          </p:cNvPr>
          <p:cNvSpPr>
            <a:spLocks noGrp="1"/>
          </p:cNvSpPr>
          <p:nvPr>
            <p:ph type="body" idx="1"/>
          </p:nvPr>
        </p:nvSpPr>
        <p:spPr>
          <a:xfrm>
            <a:off x="685799" y="596348"/>
            <a:ext cx="10131428" cy="5041433"/>
          </a:xfrm>
        </p:spPr>
        <p:txBody>
          <a:bodyPr>
            <a:normAutofit lnSpcReduction="10000"/>
          </a:bodyPr>
          <a:lstStyle/>
          <a:p>
            <a:pPr marL="342900" indent="-342900">
              <a:buFont typeface="Arial" panose="020B0604020202020204" pitchFamily="34" charset="0"/>
              <a:buChar char="•"/>
            </a:pPr>
            <a:r>
              <a:rPr lang="tr-TR" sz="2400" cap="none" dirty="0"/>
              <a:t>Dosya Silme(</a:t>
            </a:r>
            <a:r>
              <a:rPr lang="tr-TR" sz="2400" cap="none" dirty="0" err="1"/>
              <a:t>remove</a:t>
            </a:r>
            <a:r>
              <a:rPr lang="tr-TR" sz="2400" cap="none" dirty="0"/>
              <a:t>):</a:t>
            </a:r>
          </a:p>
          <a:p>
            <a:pPr marL="342900" indent="-342900">
              <a:buFont typeface="Arial" panose="020B0604020202020204" pitchFamily="34" charset="0"/>
              <a:buChar char="•"/>
            </a:pPr>
            <a:r>
              <a:rPr lang="tr-TR" sz="2400" cap="none" dirty="0"/>
              <a:t>Dosya ve klasörleri silmek için kullanılır. Silme işlemlerinde her zaman dikkatli olmak lazım.</a:t>
            </a:r>
          </a:p>
          <a:p>
            <a:pPr marL="342900" indent="-342900">
              <a:buFont typeface="Arial" panose="020B0604020202020204" pitchFamily="34" charset="0"/>
              <a:buChar char="•"/>
            </a:pPr>
            <a:r>
              <a:rPr lang="tr-TR" sz="2400" cap="none" dirty="0"/>
              <a:t>git </a:t>
            </a:r>
            <a:r>
              <a:rPr lang="tr-TR" sz="2400" cap="none" dirty="0" err="1"/>
              <a:t>rm</a:t>
            </a:r>
            <a:r>
              <a:rPr lang="tr-TR" sz="2400" cap="none" dirty="0"/>
              <a:t> </a:t>
            </a:r>
            <a:r>
              <a:rPr lang="tr-TR" sz="2400" cap="none" dirty="0" err="1"/>
              <a:t>dosyaAdi</a:t>
            </a:r>
            <a:r>
              <a:rPr lang="tr-TR" sz="2400" cap="none" dirty="0"/>
              <a:t>&lt;Dosya silmek için&gt;</a:t>
            </a:r>
          </a:p>
          <a:p>
            <a:pPr marL="342900" indent="-342900">
              <a:buFont typeface="Arial" panose="020B0604020202020204" pitchFamily="34" charset="0"/>
              <a:buChar char="•"/>
            </a:pPr>
            <a:r>
              <a:rPr lang="tr-TR" sz="2400" cap="none" dirty="0"/>
              <a:t>git </a:t>
            </a:r>
            <a:r>
              <a:rPr lang="tr-TR" sz="2400" cap="none" dirty="0" err="1"/>
              <a:t>rm</a:t>
            </a:r>
            <a:r>
              <a:rPr lang="tr-TR" sz="2400" cap="none" dirty="0"/>
              <a:t> -r </a:t>
            </a:r>
            <a:r>
              <a:rPr lang="tr-TR" sz="2400" cap="none" dirty="0" err="1"/>
              <a:t>klasörAdi</a:t>
            </a:r>
            <a:r>
              <a:rPr lang="tr-TR" sz="2400" cap="none" dirty="0"/>
              <a:t>&lt;klasör silmek için&gt;</a:t>
            </a:r>
          </a:p>
          <a:p>
            <a:pPr marL="342900" indent="-342900">
              <a:buFont typeface="Arial" panose="020B0604020202020204" pitchFamily="34" charset="0"/>
              <a:buChar char="•"/>
            </a:pPr>
            <a:r>
              <a:rPr lang="tr-TR" sz="2400" cap="none" dirty="0"/>
              <a:t>Dosya Adını Değiştirmek(mv):</a:t>
            </a:r>
          </a:p>
          <a:p>
            <a:pPr marL="342900" indent="-342900">
              <a:buFont typeface="Arial" panose="020B0604020202020204" pitchFamily="34" charset="0"/>
              <a:buChar char="•"/>
            </a:pPr>
            <a:r>
              <a:rPr lang="tr-TR" sz="2400" cap="none" dirty="0"/>
              <a:t>git mv </a:t>
            </a:r>
            <a:r>
              <a:rPr lang="tr-TR" sz="2400" cap="none" dirty="0" err="1"/>
              <a:t>eskiad</a:t>
            </a:r>
            <a:r>
              <a:rPr lang="tr-TR" sz="2400" cap="none" dirty="0"/>
              <a:t> </a:t>
            </a:r>
            <a:r>
              <a:rPr lang="tr-TR" sz="2400" cap="none" dirty="0" err="1"/>
              <a:t>yeniad</a:t>
            </a:r>
            <a:r>
              <a:rPr lang="tr-TR" sz="2400" cap="none" dirty="0"/>
              <a:t>&lt;dosya adını değiştirme&gt;</a:t>
            </a:r>
          </a:p>
          <a:p>
            <a:pPr marL="342900" indent="-342900">
              <a:buFont typeface="Arial" panose="020B0604020202020204" pitchFamily="34" charset="0"/>
              <a:buChar char="•"/>
            </a:pPr>
            <a:r>
              <a:rPr lang="tr-TR" sz="2400" cap="none" dirty="0"/>
              <a:t>git mv </a:t>
            </a:r>
            <a:r>
              <a:rPr lang="tr-TR" sz="2400" cap="none" dirty="0" err="1"/>
              <a:t>dosya.adi</a:t>
            </a:r>
            <a:r>
              <a:rPr lang="tr-TR" sz="2400" cap="none" dirty="0"/>
              <a:t> </a:t>
            </a:r>
            <a:r>
              <a:rPr lang="tr-TR" sz="2400" cap="none" dirty="0" err="1"/>
              <a:t>dosyalarYeniYolu</a:t>
            </a:r>
            <a:r>
              <a:rPr lang="tr-TR" sz="2400" cap="none" dirty="0"/>
              <a:t>/&lt;dosya taşıma&gt;</a:t>
            </a:r>
          </a:p>
          <a:p>
            <a:pPr marL="342900" indent="-342900">
              <a:buFont typeface="Arial" panose="020B0604020202020204" pitchFamily="34" charset="0"/>
              <a:buChar char="•"/>
            </a:pPr>
            <a:r>
              <a:rPr lang="tr-TR" sz="2400" cap="none" dirty="0"/>
              <a:t>git </a:t>
            </a:r>
            <a:r>
              <a:rPr lang="tr-TR" sz="2400" cap="none" dirty="0" err="1"/>
              <a:t>checkout</a:t>
            </a:r>
            <a:r>
              <a:rPr lang="tr-TR" sz="2400" cap="none" dirty="0"/>
              <a:t>  -- </a:t>
            </a:r>
            <a:r>
              <a:rPr lang="tr-TR" sz="2400" cap="none" dirty="0" err="1"/>
              <a:t>dosyaAdi</a:t>
            </a:r>
            <a:r>
              <a:rPr lang="tr-TR" sz="2400" cap="none" dirty="0"/>
              <a:t>&lt;</a:t>
            </a:r>
            <a:r>
              <a:rPr lang="en-US" sz="2400" cap="none" dirty="0"/>
              <a:t>Staging </a:t>
            </a:r>
            <a:r>
              <a:rPr lang="en-US" sz="2400" cap="none" dirty="0" err="1"/>
              <a:t>Areadan</a:t>
            </a:r>
            <a:r>
              <a:rPr lang="en-US" sz="2400" cap="none" dirty="0"/>
              <a:t> Working </a:t>
            </a:r>
            <a:r>
              <a:rPr lang="en-US" sz="2400" cap="none" dirty="0" err="1"/>
              <a:t>Areaya</a:t>
            </a:r>
            <a:r>
              <a:rPr lang="en-US" sz="2400" cap="none" dirty="0"/>
              <a:t> </a:t>
            </a:r>
            <a:r>
              <a:rPr lang="en-US" sz="2400" cap="none" dirty="0" err="1"/>
              <a:t>işlemi</a:t>
            </a:r>
            <a:r>
              <a:rPr lang="en-US" sz="2400" cap="none" dirty="0"/>
              <a:t> </a:t>
            </a:r>
            <a:r>
              <a:rPr lang="en-US" sz="2400" cap="none" dirty="0" err="1"/>
              <a:t>geri</a:t>
            </a:r>
            <a:r>
              <a:rPr lang="en-US" sz="2400" cap="none" dirty="0"/>
              <a:t> alma</a:t>
            </a:r>
            <a:r>
              <a:rPr lang="tr-TR" sz="2400" cap="none" dirty="0"/>
              <a:t>&gt;</a:t>
            </a:r>
          </a:p>
          <a:p>
            <a:pPr marL="342900" indent="-342900">
              <a:buFont typeface="Arial" panose="020B0604020202020204" pitchFamily="34" charset="0"/>
              <a:buChar char="•"/>
            </a:pPr>
            <a:endParaRPr lang="tr-TR" cap="none" dirty="0"/>
          </a:p>
          <a:p>
            <a:r>
              <a:rPr lang="tr-TR" cap="none" dirty="0"/>
              <a:t> </a:t>
            </a:r>
          </a:p>
          <a:p>
            <a:endParaRPr lang="tr-TR" cap="none" dirty="0"/>
          </a:p>
        </p:txBody>
      </p:sp>
    </p:spTree>
    <p:extLst>
      <p:ext uri="{BB962C8B-B14F-4D97-AF65-F5344CB8AC3E}">
        <p14:creationId xmlns:p14="http://schemas.microsoft.com/office/powerpoint/2010/main" val="3472214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7655AC5-7A29-4211-BFD0-CA8CEA29F3F8}"/>
              </a:ext>
            </a:extLst>
          </p:cNvPr>
          <p:cNvSpPr>
            <a:spLocks noGrp="1"/>
          </p:cNvSpPr>
          <p:nvPr>
            <p:ph type="title"/>
          </p:nvPr>
        </p:nvSpPr>
        <p:spPr>
          <a:xfrm>
            <a:off x="500269" y="359818"/>
            <a:ext cx="10131427" cy="860401"/>
          </a:xfrm>
        </p:spPr>
        <p:txBody>
          <a:bodyPr/>
          <a:lstStyle/>
          <a:p>
            <a:r>
              <a:rPr lang="tr-TR" dirty="0" err="1"/>
              <a:t>Github</a:t>
            </a:r>
            <a:r>
              <a:rPr lang="tr-TR" dirty="0"/>
              <a:t> nedir?</a:t>
            </a:r>
          </a:p>
        </p:txBody>
      </p:sp>
      <p:sp>
        <p:nvSpPr>
          <p:cNvPr id="3" name="Metin Yer Tutucusu 2">
            <a:extLst>
              <a:ext uri="{FF2B5EF4-FFF2-40B4-BE49-F238E27FC236}">
                <a16:creationId xmlns:a16="http://schemas.microsoft.com/office/drawing/2014/main" id="{9F6DCD13-5D74-4BA2-BAD6-6131C9BEB5CA}"/>
              </a:ext>
            </a:extLst>
          </p:cNvPr>
          <p:cNvSpPr>
            <a:spLocks noGrp="1"/>
          </p:cNvSpPr>
          <p:nvPr>
            <p:ph type="body" idx="1"/>
          </p:nvPr>
        </p:nvSpPr>
        <p:spPr>
          <a:xfrm>
            <a:off x="500269" y="1220218"/>
            <a:ext cx="10316958" cy="5277963"/>
          </a:xfrm>
        </p:spPr>
        <p:txBody>
          <a:bodyPr>
            <a:noAutofit/>
          </a:bodyPr>
          <a:lstStyle/>
          <a:p>
            <a:pPr marL="342900" indent="-342900">
              <a:buFont typeface="Arial" panose="020B0604020202020204" pitchFamily="34" charset="0"/>
              <a:buChar char="•"/>
            </a:pPr>
            <a:r>
              <a:rPr lang="tr-TR" cap="none" dirty="0"/>
              <a:t>Yazılımcıların sosyal medyası olarak da anılan </a:t>
            </a:r>
            <a:r>
              <a:rPr lang="tr-TR" cap="none" dirty="0" err="1"/>
              <a:t>GitHub</a:t>
            </a:r>
            <a:r>
              <a:rPr lang="tr-TR" cap="none" dirty="0"/>
              <a:t>, versiyon kontrol sistemlerinde uzak bir depo rolünü oynar. </a:t>
            </a:r>
            <a:r>
              <a:rPr lang="tr-TR" cap="none" dirty="0" err="1"/>
              <a:t>Github</a:t>
            </a:r>
            <a:r>
              <a:rPr lang="tr-TR" cap="none" dirty="0"/>
              <a:t>, geliştirilmekte olan projelere ya da yapım aşamasında olan projelere farklı farklı ülkelerden ve bu ülkelerin çeşitli yerlerinden projeye farklı kişilerin eklendiği ve birlikte bir takım çalışmasının yapıldığı proje yönetim sistemidir. Yapılan ekip çalışmasıyla hangi kişinin projenin hangi konumunda yer alacağı belirlenir, kişinin yaptığı çalışmalar incelenebilir ve bu proje üzerinde kimin ne kadar süre zarfında çalıştığını görüp, inceleyip çeşitli analizler yapılabilir. Bu yöntemle projede rahatlıkla görevler takip edilebilir ve yetkilendirmeler kolay hale gelir.</a:t>
            </a:r>
          </a:p>
          <a:p>
            <a:endParaRPr lang="tr-TR" cap="none" dirty="0"/>
          </a:p>
          <a:p>
            <a:pPr marL="342900" indent="-342900">
              <a:buFont typeface="Arial" panose="020B0604020202020204" pitchFamily="34" charset="0"/>
              <a:buChar char="•"/>
            </a:pPr>
            <a:r>
              <a:rPr lang="tr-TR" cap="none" dirty="0" err="1"/>
              <a:t>Github’ta</a:t>
            </a:r>
            <a:r>
              <a:rPr lang="tr-TR" cap="none" dirty="0"/>
              <a:t> projelerini oluşturmak isteyen kişiler, ilk önce </a:t>
            </a:r>
            <a:r>
              <a:rPr lang="tr-TR" cap="none" dirty="0" err="1"/>
              <a:t>github</a:t>
            </a:r>
            <a:r>
              <a:rPr lang="tr-TR" cap="none" dirty="0"/>
              <a:t> sitesine girerek ücretsiz kullanıcı hesabı oluşturulmalıdır. Kayıt yapıldıktan sonra kişilerin bilmesi gereken en önemli şeyler şunlardır: kullanıcı tarafından barındırılan proje </a:t>
            </a:r>
            <a:r>
              <a:rPr lang="tr-TR" cap="none" dirty="0" err="1"/>
              <a:t>branch</a:t>
            </a:r>
            <a:r>
              <a:rPr lang="tr-TR" cap="none" dirty="0"/>
              <a:t> ve </a:t>
            </a:r>
            <a:r>
              <a:rPr lang="tr-TR" cap="none" dirty="0" err="1"/>
              <a:t>fork</a:t>
            </a:r>
            <a:r>
              <a:rPr lang="tr-TR" cap="none" dirty="0"/>
              <a:t>, </a:t>
            </a:r>
            <a:r>
              <a:rPr lang="tr-TR" cap="none" dirty="0" err="1"/>
              <a:t>repository</a:t>
            </a:r>
            <a:r>
              <a:rPr lang="tr-TR" cap="none" dirty="0"/>
              <a:t>, </a:t>
            </a:r>
            <a:r>
              <a:rPr lang="tr-TR" cap="none" dirty="0" err="1"/>
              <a:t>respository</a:t>
            </a:r>
            <a:r>
              <a:rPr lang="tr-TR" cap="none" dirty="0"/>
              <a:t> gibi isimlerle anılır. Bu bir nevi ana klasör olarak düşünülebilir. </a:t>
            </a:r>
            <a:r>
              <a:rPr lang="tr-TR" cap="none" dirty="0" err="1"/>
              <a:t>Branch</a:t>
            </a:r>
            <a:r>
              <a:rPr lang="tr-TR" cap="none" dirty="0"/>
              <a:t> ise </a:t>
            </a:r>
            <a:r>
              <a:rPr lang="tr-TR" cap="none" dirty="0" err="1"/>
              <a:t>repository’lerin</a:t>
            </a:r>
            <a:r>
              <a:rPr lang="tr-TR" cap="none" dirty="0"/>
              <a:t> alt klasörleri olarak düşünülebilir. </a:t>
            </a:r>
            <a:r>
              <a:rPr lang="tr-TR" cap="none" dirty="0" err="1"/>
              <a:t>Fork</a:t>
            </a:r>
            <a:r>
              <a:rPr lang="tr-TR" cap="none" dirty="0"/>
              <a:t> etmek ise başkası tarafından yapılan bir </a:t>
            </a:r>
            <a:r>
              <a:rPr lang="tr-TR" cap="none" dirty="0" err="1"/>
              <a:t>repository’nin</a:t>
            </a:r>
            <a:r>
              <a:rPr lang="tr-TR" cap="none" dirty="0"/>
              <a:t> kişi tarafından kopyalanması ve ayrıca bilgisayarda </a:t>
            </a:r>
            <a:r>
              <a:rPr lang="tr-TR" cap="none" dirty="0" err="1"/>
              <a:t>clone</a:t>
            </a:r>
            <a:r>
              <a:rPr lang="tr-TR" cap="none" dirty="0"/>
              <a:t> etmeye hazır hale getirilmesi anlamlarını taşıyor.</a:t>
            </a:r>
          </a:p>
        </p:txBody>
      </p:sp>
    </p:spTree>
    <p:extLst>
      <p:ext uri="{BB962C8B-B14F-4D97-AF65-F5344CB8AC3E}">
        <p14:creationId xmlns:p14="http://schemas.microsoft.com/office/powerpoint/2010/main" val="194655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533400"/>
            <a:ext cx="10820400" cy="1177092"/>
          </a:xfrm>
        </p:spPr>
        <p:txBody>
          <a:bodyPr anchor="b">
            <a:normAutofit/>
          </a:bodyPr>
          <a:lstStyle/>
          <a:p>
            <a:pPr algn="ctr">
              <a:lnSpc>
                <a:spcPct val="90000"/>
              </a:lnSpc>
            </a:pPr>
            <a:r>
              <a:rPr lang="tr-TR" sz="2400"/>
              <a:t>Branching ve Merging </a:t>
            </a:r>
            <a:br>
              <a:rPr lang="tr-TR" sz="2400"/>
            </a:br>
            <a:r>
              <a:rPr lang="tr-TR" sz="2400"/>
              <a:t>(Dallanma ve Birleştirme)</a:t>
            </a:r>
            <a:br>
              <a:rPr lang="tr-TR" sz="2400"/>
            </a:br>
            <a:endParaRPr lang="tr-TR" sz="240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85801" y="2243892"/>
            <a:ext cx="10820400" cy="3547308"/>
          </a:xfrm>
        </p:spPr>
        <p:txBody>
          <a:bodyPr anchor="t">
            <a:normAutofit/>
          </a:bodyPr>
          <a:lstStyle/>
          <a:p>
            <a:pPr>
              <a:buFont typeface="Calibri" panose="020F0502020204030204" pitchFamily="34" charset="0"/>
              <a:buChar char="•"/>
            </a:pPr>
            <a:r>
              <a:rPr lang="tr-TR" sz="2000"/>
              <a:t>Branch</a:t>
            </a:r>
            <a:r>
              <a:rPr lang="tr-TR" sz="2000" dirty="0"/>
              <a:t>; kendi yaşam döngüleri olan, çoğu zaman kısa veya uzun süreli eş zamanlı ilerleyen bağlamalardır.</a:t>
            </a:r>
          </a:p>
          <a:p>
            <a:pPr marL="0" indent="0">
              <a:buNone/>
            </a:pPr>
            <a:endParaRPr lang="tr-TR" sz="2000" dirty="0"/>
          </a:p>
          <a:p>
            <a:pPr>
              <a:buFont typeface="Arial" panose="020B0604020202020204" pitchFamily="34" charset="0"/>
              <a:buChar char="•"/>
            </a:pPr>
            <a:r>
              <a:rPr lang="tr-TR" sz="2000"/>
              <a:t>Branchlerin</a:t>
            </a:r>
            <a:r>
              <a:rPr lang="tr-TR" sz="2000" dirty="0"/>
              <a:t> aktif kullanılmasıyla daha hızlı bir şekilde uygulama geliştirilebilir.</a:t>
            </a:r>
          </a:p>
          <a:p>
            <a:pPr marL="0" indent="0">
              <a:buNone/>
            </a:pPr>
            <a:endParaRPr lang="tr-TR" sz="2000" dirty="0"/>
          </a:p>
          <a:p>
            <a:pPr>
              <a:buFont typeface="Arial" panose="020B0604020202020204" pitchFamily="34" charset="0"/>
              <a:buChar char="•"/>
            </a:pPr>
            <a:r>
              <a:rPr lang="tr-TR" sz="2000" dirty="0"/>
              <a:t>Örneğin 5 kişilik bir ekibin her bir üyesi aynı yazılımın farklı özellikleri ile ilgili çalışabilir veya iki farklı kişi aynı özelliğin farklı şekillerde nasıl geliştirilebileceği ile ilgili deneysel çalışma yapıyor olabilirler. Bahsettiğim tüm bu alternatif senaryolar aslında kendi yaşam döngüleri olabilen, çoğu zaman kısa veya uzun süreli eş zamanlı ilerleyen farklı birer bağlama denk gelir.</a:t>
            </a:r>
          </a:p>
          <a:p>
            <a:pPr marL="0" indent="0">
              <a:buNone/>
            </a:pPr>
            <a:endParaRPr lang="tr-TR" sz="2000"/>
          </a:p>
          <a:p>
            <a:endParaRPr lang="tr-TR" sz="2000"/>
          </a:p>
          <a:p>
            <a:endParaRPr lang="tr-TR" sz="2000"/>
          </a:p>
          <a:p>
            <a:pPr marL="0" indent="0">
              <a:buNone/>
            </a:pPr>
            <a:endParaRPr lang="tr-TR" sz="2000" b="1"/>
          </a:p>
          <a:p>
            <a:pPr lvl="1"/>
            <a:endParaRPr lang="tr-TR" sz="2000"/>
          </a:p>
          <a:p>
            <a:endParaRPr lang="tr-TR" sz="2000"/>
          </a:p>
          <a:p>
            <a:endParaRPr lang="tr-TR" sz="2000"/>
          </a:p>
          <a:p>
            <a:endParaRPr lang="tr-TR" sz="2000"/>
          </a:p>
          <a:p>
            <a:pPr lvl="1"/>
            <a:endParaRPr lang="tr-TR" sz="2000"/>
          </a:p>
          <a:p>
            <a:pPr lvl="1"/>
            <a:endParaRPr lang="tr-TR" sz="2000"/>
          </a:p>
        </p:txBody>
      </p:sp>
    </p:spTree>
    <p:extLst>
      <p:ext uri="{BB962C8B-B14F-4D97-AF65-F5344CB8AC3E}">
        <p14:creationId xmlns:p14="http://schemas.microsoft.com/office/powerpoint/2010/main" val="3852113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Branch’ler</a:t>
            </a:r>
            <a:r>
              <a:rPr lang="tr-TR" dirty="0"/>
              <a:t> ile Çalışmak</a:t>
            </a:r>
          </a:p>
        </p:txBody>
      </p:sp>
      <p:sp>
        <p:nvSpPr>
          <p:cNvPr id="3" name="İçerik Yer Tutucusu 2"/>
          <p:cNvSpPr>
            <a:spLocks noGrp="1"/>
          </p:cNvSpPr>
          <p:nvPr>
            <p:ph idx="1"/>
          </p:nvPr>
        </p:nvSpPr>
        <p:spPr>
          <a:xfrm>
            <a:off x="685800" y="2065867"/>
            <a:ext cx="10131425" cy="3493812"/>
          </a:xfrm>
        </p:spPr>
        <p:txBody>
          <a:bodyPr>
            <a:noAutofit/>
          </a:bodyPr>
          <a:lstStyle/>
          <a:p>
            <a:r>
              <a:rPr lang="tr-TR" sz="2400" dirty="0" err="1"/>
              <a:t>Git'de</a:t>
            </a:r>
            <a:r>
              <a:rPr lang="tr-TR" sz="2400" dirty="0"/>
              <a:t> </a:t>
            </a:r>
            <a:r>
              <a:rPr lang="tr-TR" sz="2400" dirty="0" err="1"/>
              <a:t>branch</a:t>
            </a:r>
            <a:r>
              <a:rPr lang="tr-TR" sz="2400" dirty="0"/>
              <a:t> kullanımı tercihe bağlı değildir, aslında farkında olmasanız bile projeniz üzerinde çalışırken her zaman aktif tek bir </a:t>
            </a:r>
            <a:r>
              <a:rPr lang="tr-TR" sz="2400" dirty="0" err="1"/>
              <a:t>branch</a:t>
            </a:r>
            <a:r>
              <a:rPr lang="tr-TR" sz="2400" dirty="0"/>
              <a:t> üzerinde çalışırsınız. </a:t>
            </a:r>
          </a:p>
          <a:p>
            <a:r>
              <a:rPr lang="tr-TR" sz="2400" dirty="0"/>
              <a:t>Git projeyi oluşturunca varsayılan olarak sizin için master isimli branch oluşturur.</a:t>
            </a:r>
          </a:p>
          <a:p>
            <a:r>
              <a:rPr lang="tr-TR" sz="2400" dirty="0"/>
              <a:t>git branch test komutu test isimli bir branch oluşturulur. Ama aktifleştirmez.</a:t>
            </a:r>
          </a:p>
          <a:p>
            <a:r>
              <a:rPr lang="tr-TR" sz="2400" dirty="0"/>
              <a:t>git branch komutu ile var olan branchleri görebilirsiniz.</a:t>
            </a:r>
          </a:p>
          <a:p>
            <a:r>
              <a:rPr lang="tr-TR" sz="2400" dirty="0" err="1"/>
              <a:t>Branch'leriniz</a:t>
            </a:r>
            <a:r>
              <a:rPr lang="tr-TR" sz="2400" dirty="0"/>
              <a:t> ile ilgili daha fazla ayrıntı görmek için ise git </a:t>
            </a:r>
            <a:r>
              <a:rPr lang="tr-TR" sz="2400" dirty="0" err="1"/>
              <a:t>branch</a:t>
            </a:r>
            <a:r>
              <a:rPr lang="tr-TR" sz="2400" dirty="0"/>
              <a:t> komutunu -v parametresi ile çalıştırabilirsiniz.</a:t>
            </a:r>
          </a:p>
        </p:txBody>
      </p:sp>
    </p:spTree>
    <p:extLst>
      <p:ext uri="{BB962C8B-B14F-4D97-AF65-F5344CB8AC3E}">
        <p14:creationId xmlns:p14="http://schemas.microsoft.com/office/powerpoint/2010/main" val="429481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132230"/>
          </a:xfrm>
        </p:spPr>
        <p:txBody>
          <a:bodyPr/>
          <a:lstStyle/>
          <a:p>
            <a:r>
              <a:rPr lang="tr-TR" dirty="0"/>
              <a:t>Branching Olmasaydı</a:t>
            </a:r>
          </a:p>
        </p:txBody>
      </p:sp>
      <p:sp>
        <p:nvSpPr>
          <p:cNvPr id="3" name="Content Placeholder 2"/>
          <p:cNvSpPr>
            <a:spLocks noGrp="1"/>
          </p:cNvSpPr>
          <p:nvPr>
            <p:ph idx="1"/>
          </p:nvPr>
        </p:nvSpPr>
        <p:spPr>
          <a:xfrm>
            <a:off x="331718" y="2383396"/>
            <a:ext cx="10554574" cy="4474604"/>
          </a:xfrm>
        </p:spPr>
        <p:txBody>
          <a:bodyPr>
            <a:normAutofit/>
          </a:bodyPr>
          <a:lstStyle/>
          <a:p>
            <a:r>
              <a:rPr lang="tr-TR" sz="2000" dirty="0"/>
              <a:t>Birden fazla konu ile ilgili değişikliklerin tamamını tek bir bağlam ile yönetmeye çalışırsanız işler hızla sarpa saracaktır. Bu karmaşanın önüne geçmek için her bir değişiklik için projenizin tamamının farklı klasörlere kopyalamayı deneyebilirsiniz. Ancak bu durumda;</a:t>
            </a:r>
            <a:br>
              <a:rPr lang="tr-TR" sz="2000" dirty="0"/>
            </a:br>
            <a:endParaRPr lang="tr-TR" sz="2000" dirty="0"/>
          </a:p>
          <a:p>
            <a:pPr lvl="1"/>
            <a:r>
              <a:rPr lang="tr-TR" sz="2000" dirty="0"/>
              <a:t>Bu klasörler versiyon kontrolünde olmadığı için ekibin geri kalanı ile iş birliği yapmanız çok zorlaşacak</a:t>
            </a:r>
          </a:p>
          <a:p>
            <a:pPr lvl="1"/>
            <a:r>
              <a:rPr lang="tr-TR" sz="2000" dirty="0"/>
              <a:t>Farklı değişiklikleri entegre etmek çok zor ve hataya açık bir işlem olacak</a:t>
            </a:r>
          </a:p>
          <a:p>
            <a:pPr lvl="1"/>
            <a:endParaRPr lang="tr-TR" dirty="0"/>
          </a:p>
          <a:p>
            <a:endParaRPr lang="tr-TR" dirty="0"/>
          </a:p>
          <a:p>
            <a:endParaRPr lang="tr-TR" dirty="0"/>
          </a:p>
          <a:p>
            <a:pPr marL="0" indent="0">
              <a:buNone/>
            </a:pPr>
            <a:endParaRPr lang="tr-TR" b="1" dirty="0"/>
          </a:p>
          <a:p>
            <a:pPr lvl="1"/>
            <a:endParaRPr lang="tr-TR" dirty="0"/>
          </a:p>
          <a:p>
            <a:endParaRPr lang="tr-TR" dirty="0"/>
          </a:p>
          <a:p>
            <a:endParaRPr lang="tr-TR" dirty="0"/>
          </a:p>
          <a:p>
            <a:endParaRPr lang="tr-TR" dirty="0"/>
          </a:p>
          <a:p>
            <a:pPr lvl="1"/>
            <a:endParaRPr lang="tr-TR" dirty="0"/>
          </a:p>
          <a:p>
            <a:pPr lvl="1"/>
            <a:endParaRPr lang="tr-TR" dirty="0"/>
          </a:p>
        </p:txBody>
      </p:sp>
      <p:pic>
        <p:nvPicPr>
          <p:cNvPr id="4" name="Resim 3">
            <a:extLst>
              <a:ext uri="{FF2B5EF4-FFF2-40B4-BE49-F238E27FC236}">
                <a16:creationId xmlns:a16="http://schemas.microsoft.com/office/drawing/2014/main" id="{A45EE459-709C-4B8E-AA3F-D80EB7D72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520" y="4027004"/>
            <a:ext cx="5848350" cy="2552700"/>
          </a:xfrm>
          <a:prstGeom prst="rect">
            <a:avLst/>
          </a:prstGeom>
        </p:spPr>
      </p:pic>
    </p:spTree>
    <p:extLst>
      <p:ext uri="{BB962C8B-B14F-4D97-AF65-F5344CB8AC3E}">
        <p14:creationId xmlns:p14="http://schemas.microsoft.com/office/powerpoint/2010/main" val="144302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351295"/>
          </a:xfrm>
        </p:spPr>
      </p:pic>
    </p:spTree>
    <p:extLst>
      <p:ext uri="{BB962C8B-B14F-4D97-AF65-F5344CB8AC3E}">
        <p14:creationId xmlns:p14="http://schemas.microsoft.com/office/powerpoint/2010/main" val="72203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0"/>
            <a:ext cx="10131425" cy="1456267"/>
          </a:xfrm>
        </p:spPr>
        <p:txBody>
          <a:bodyPr/>
          <a:lstStyle/>
          <a:p>
            <a:r>
              <a:rPr lang="tr-TR" dirty="0"/>
              <a:t>Versiyon Kontrolü Nedir</a:t>
            </a:r>
          </a:p>
        </p:txBody>
      </p:sp>
      <p:sp>
        <p:nvSpPr>
          <p:cNvPr id="3" name="İçerik Yer Tutucusu 2"/>
          <p:cNvSpPr>
            <a:spLocks noGrp="1"/>
          </p:cNvSpPr>
          <p:nvPr>
            <p:ph idx="1"/>
          </p:nvPr>
        </p:nvSpPr>
        <p:spPr>
          <a:xfrm>
            <a:off x="261790" y="1890982"/>
            <a:ext cx="11380123" cy="3636511"/>
          </a:xfrm>
        </p:spPr>
        <p:txBody>
          <a:bodyPr/>
          <a:lstStyle/>
          <a:p>
            <a:r>
              <a:rPr lang="tr-TR" dirty="0"/>
              <a:t>Versiyon kontrolünü bir dosya veya bir küme dosyadaki değişiklikleri takip edebilmek için uyguladığımız bir yöntem olarak tanımlayabiliriz. Git gibi sistemler tüm bu değişikliklerin tarihçesini ve içeriğini elektronik olarak bizim için takip ederek kayıt altına almamızı sağlayan veri tabanları olarak düşünülebilir.</a:t>
            </a:r>
          </a:p>
          <a:p>
            <a:endParaRPr lang="tr-TR" dirty="0"/>
          </a:p>
          <a:p>
            <a:endParaRPr lang="tr-TR" dirty="0"/>
          </a:p>
          <a:p>
            <a:pPr marL="0" indent="0">
              <a:buNone/>
            </a:pPr>
            <a:endParaRPr lang="tr-TR" dirty="0"/>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8" y="4306163"/>
            <a:ext cx="8822052" cy="2324100"/>
          </a:xfrm>
          <a:prstGeom prst="rect">
            <a:avLst/>
          </a:prstGeom>
        </p:spPr>
      </p:pic>
      <p:sp>
        <p:nvSpPr>
          <p:cNvPr id="6" name="Dikdörtgen 5"/>
          <p:cNvSpPr/>
          <p:nvPr/>
        </p:nvSpPr>
        <p:spPr>
          <a:xfrm>
            <a:off x="10445110" y="6078417"/>
            <a:ext cx="2393605" cy="369332"/>
          </a:xfrm>
          <a:prstGeom prst="rect">
            <a:avLst/>
          </a:prstGeom>
        </p:spPr>
        <p:txBody>
          <a:bodyPr wrap="square">
            <a:spAutoFit/>
          </a:bodyPr>
          <a:lstStyle/>
          <a:p>
            <a:r>
              <a:rPr lang="tr-TR" dirty="0"/>
              <a:t>S</a:t>
            </a:r>
          </a:p>
        </p:txBody>
      </p:sp>
    </p:spTree>
    <p:extLst>
      <p:ext uri="{BB962C8B-B14F-4D97-AF65-F5344CB8AC3E}">
        <p14:creationId xmlns:p14="http://schemas.microsoft.com/office/powerpoint/2010/main" val="10204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A61C87C-AD85-4A91-97BD-94C441C84B59}"/>
              </a:ext>
            </a:extLst>
          </p:cNvPr>
          <p:cNvSpPr>
            <a:spLocks noGrp="1"/>
          </p:cNvSpPr>
          <p:nvPr>
            <p:ph type="title"/>
          </p:nvPr>
        </p:nvSpPr>
        <p:spPr>
          <a:xfrm>
            <a:off x="685800" y="198782"/>
            <a:ext cx="10131425" cy="1456267"/>
          </a:xfrm>
        </p:spPr>
        <p:txBody>
          <a:bodyPr/>
          <a:lstStyle/>
          <a:p>
            <a:r>
              <a:rPr lang="tr-TR" dirty="0"/>
              <a:t>Değişiklikleri </a:t>
            </a:r>
            <a:r>
              <a:rPr lang="tr-TR" dirty="0" err="1"/>
              <a:t>Merge</a:t>
            </a:r>
            <a:r>
              <a:rPr lang="tr-TR" dirty="0"/>
              <a:t> Etmek</a:t>
            </a:r>
          </a:p>
        </p:txBody>
      </p:sp>
      <p:sp>
        <p:nvSpPr>
          <p:cNvPr id="3" name="İçerik Yer Tutucusu 2">
            <a:extLst>
              <a:ext uri="{FF2B5EF4-FFF2-40B4-BE49-F238E27FC236}">
                <a16:creationId xmlns:a16="http://schemas.microsoft.com/office/drawing/2014/main" id="{CEC3A038-5324-429E-84C0-AE2570C9674D}"/>
              </a:ext>
            </a:extLst>
          </p:cNvPr>
          <p:cNvSpPr>
            <a:spLocks noGrp="1"/>
          </p:cNvSpPr>
          <p:nvPr>
            <p:ph idx="1"/>
          </p:nvPr>
        </p:nvSpPr>
        <p:spPr>
          <a:xfrm>
            <a:off x="685800" y="1749286"/>
            <a:ext cx="10131425" cy="4499113"/>
          </a:xfrm>
        </p:spPr>
        <p:txBody>
          <a:bodyPr>
            <a:normAutofit lnSpcReduction="10000"/>
          </a:bodyPr>
          <a:lstStyle/>
          <a:p>
            <a:r>
              <a:rPr lang="tr-TR" sz="2000" dirty="0"/>
              <a:t>Projemizde yaptığımız farklı konular ve bağlamlardaki değişiklikleri takip etmek bir önceki bölümde anlattığımız basit iş akışı ile günlük çalışmamızda bize ciddi kolaylıklar ve esneklikler sunmaktadır. Ancak </a:t>
            </a:r>
            <a:r>
              <a:rPr lang="tr-TR" sz="2000" dirty="0" err="1"/>
              <a:t>branch'lerimiz</a:t>
            </a:r>
            <a:r>
              <a:rPr lang="tr-TR" sz="2000" dirty="0"/>
              <a:t> üzerinde değişikliklerimizi tamamlayıp </a:t>
            </a:r>
            <a:r>
              <a:rPr lang="tr-TR" sz="2000" dirty="0" err="1"/>
              <a:t>Staging</a:t>
            </a:r>
            <a:r>
              <a:rPr lang="tr-TR" sz="2000" dirty="0"/>
              <a:t> ve </a:t>
            </a:r>
            <a:r>
              <a:rPr lang="tr-TR" sz="2000" dirty="0" err="1"/>
              <a:t>Commit</a:t>
            </a:r>
            <a:r>
              <a:rPr lang="tr-TR" sz="2000" dirty="0"/>
              <a:t> işlemlerimizi yaptıktan sonra tüm bu değişiklikleri projemizin stabil versiyonu olan </a:t>
            </a:r>
            <a:r>
              <a:rPr lang="tr-TR" sz="2000" dirty="0" err="1"/>
              <a:t>master</a:t>
            </a:r>
            <a:r>
              <a:rPr lang="tr-TR" sz="2000" dirty="0"/>
              <a:t> </a:t>
            </a:r>
            <a:r>
              <a:rPr lang="tr-TR" sz="2000" dirty="0" err="1"/>
              <a:t>branch</a:t>
            </a:r>
            <a:r>
              <a:rPr lang="tr-TR" sz="2000" dirty="0"/>
              <a:t> ile </a:t>
            </a:r>
            <a:r>
              <a:rPr lang="tr-TR" sz="2000" dirty="0" err="1"/>
              <a:t>merge</a:t>
            </a:r>
            <a:r>
              <a:rPr lang="tr-TR" sz="2000" dirty="0"/>
              <a:t> etmemiz gerekiyor (</a:t>
            </a:r>
            <a:r>
              <a:rPr lang="tr-TR" sz="2000" dirty="0" err="1"/>
              <a:t>branch</a:t>
            </a:r>
            <a:r>
              <a:rPr lang="tr-TR" sz="2000" dirty="0"/>
              <a:t> -&gt; [</a:t>
            </a:r>
            <a:r>
              <a:rPr lang="tr-TR" sz="2000" dirty="0" err="1"/>
              <a:t>merge</a:t>
            </a:r>
            <a:r>
              <a:rPr lang="tr-TR" sz="2000" dirty="0"/>
              <a:t>] -&gt; </a:t>
            </a:r>
            <a:r>
              <a:rPr lang="tr-TR" sz="2000" dirty="0" err="1"/>
              <a:t>master</a:t>
            </a:r>
            <a:r>
              <a:rPr lang="tr-TR" sz="2000" dirty="0"/>
              <a:t>).</a:t>
            </a:r>
          </a:p>
          <a:p>
            <a:r>
              <a:rPr lang="tr-TR" sz="2000" dirty="0" err="1"/>
              <a:t>Merging</a:t>
            </a:r>
            <a:r>
              <a:rPr lang="tr-TR" sz="2000" dirty="0"/>
              <a:t> en basit anlamda herhangi bir </a:t>
            </a:r>
            <a:r>
              <a:rPr lang="tr-TR" sz="2000" dirty="0" err="1"/>
              <a:t>brach'de</a:t>
            </a:r>
            <a:r>
              <a:rPr lang="tr-TR" sz="2000" dirty="0"/>
              <a:t> yaptığımız değişiklikleri </a:t>
            </a:r>
            <a:r>
              <a:rPr lang="tr-TR" sz="2000" dirty="0" err="1"/>
              <a:t>master</a:t>
            </a:r>
            <a:r>
              <a:rPr lang="tr-TR" sz="2000" dirty="0"/>
              <a:t> </a:t>
            </a:r>
            <a:r>
              <a:rPr lang="tr-TR" sz="2000" dirty="0" err="1"/>
              <a:t>branch'imiz</a:t>
            </a:r>
            <a:r>
              <a:rPr lang="tr-TR" sz="2000" dirty="0"/>
              <a:t> ile birleştirme veya </a:t>
            </a:r>
            <a:r>
              <a:rPr lang="tr-TR" sz="2000" dirty="0" err="1"/>
              <a:t>master</a:t>
            </a:r>
            <a:r>
              <a:rPr lang="tr-TR" sz="2000" dirty="0"/>
              <a:t> </a:t>
            </a:r>
            <a:r>
              <a:rPr lang="tr-TR" sz="2000" dirty="0" err="1"/>
              <a:t>branch'e</a:t>
            </a:r>
            <a:r>
              <a:rPr lang="tr-TR" sz="2000" dirty="0"/>
              <a:t> entegre etme işlemidir.</a:t>
            </a:r>
          </a:p>
          <a:p>
            <a:r>
              <a:rPr lang="tr-TR" sz="2000" dirty="0" err="1"/>
              <a:t>Git'de</a:t>
            </a:r>
            <a:r>
              <a:rPr lang="tr-TR" sz="2000" dirty="0"/>
              <a:t> </a:t>
            </a:r>
            <a:r>
              <a:rPr lang="tr-TR" sz="2000" dirty="0" err="1"/>
              <a:t>merge</a:t>
            </a:r>
            <a:r>
              <a:rPr lang="tr-TR" sz="2000" dirty="0"/>
              <a:t> işlemi çok basit iki adımda yapılır.</a:t>
            </a:r>
          </a:p>
          <a:p>
            <a:r>
              <a:rPr lang="tr-TR" sz="2000" dirty="0"/>
              <a:t>git </a:t>
            </a:r>
            <a:r>
              <a:rPr lang="tr-TR" sz="2000" dirty="0" err="1"/>
              <a:t>checkout</a:t>
            </a:r>
            <a:r>
              <a:rPr lang="tr-TR" sz="2000" dirty="0"/>
              <a:t> komutu ile değişikliklerin aktarılacağı hedef </a:t>
            </a:r>
            <a:r>
              <a:rPr lang="tr-TR" sz="2000" dirty="0" err="1"/>
              <a:t>branch'inizi</a:t>
            </a:r>
            <a:r>
              <a:rPr lang="tr-TR" sz="2000" dirty="0"/>
              <a:t> aktif (HEAD) hale getirirsiniz.</a:t>
            </a:r>
          </a:p>
          <a:p>
            <a:r>
              <a:rPr lang="tr-TR" sz="2000" dirty="0"/>
              <a:t>git </a:t>
            </a:r>
            <a:r>
              <a:rPr lang="tr-TR" sz="2000" dirty="0" err="1"/>
              <a:t>merge</a:t>
            </a:r>
            <a:r>
              <a:rPr lang="tr-TR" sz="2000" dirty="0"/>
              <a:t> komutu ile kaynak </a:t>
            </a:r>
            <a:r>
              <a:rPr lang="tr-TR" sz="2000" dirty="0" err="1"/>
              <a:t>branch'deki</a:t>
            </a:r>
            <a:r>
              <a:rPr lang="tr-TR" sz="2000" dirty="0"/>
              <a:t> </a:t>
            </a:r>
            <a:r>
              <a:rPr lang="tr-TR" sz="2000" dirty="0" err="1"/>
              <a:t>commit</a:t>
            </a:r>
            <a:r>
              <a:rPr lang="tr-TR" sz="2000" dirty="0"/>
              <a:t> edilmiş değişiklikler </a:t>
            </a:r>
            <a:r>
              <a:rPr lang="tr-TR" sz="2000" dirty="0" err="1"/>
              <a:t>HEAD'e</a:t>
            </a:r>
            <a:r>
              <a:rPr lang="tr-TR" sz="2000" dirty="0"/>
              <a:t> entegre edilir.</a:t>
            </a:r>
          </a:p>
          <a:p>
            <a:r>
              <a:rPr lang="tr-TR" sz="2000" dirty="0" err="1"/>
              <a:t>Merge</a:t>
            </a:r>
            <a:r>
              <a:rPr lang="tr-TR" sz="2000" dirty="0"/>
              <a:t> işleminden sonra git </a:t>
            </a:r>
            <a:r>
              <a:rPr lang="tr-TR" sz="2000" dirty="0" err="1"/>
              <a:t>log</a:t>
            </a:r>
            <a:r>
              <a:rPr lang="tr-TR" sz="2000" dirty="0"/>
              <a:t> komutunu çalıştırdığınızda ise hangi değişikliklerimizin (</a:t>
            </a:r>
            <a:r>
              <a:rPr lang="tr-TR" sz="2000" dirty="0" err="1"/>
              <a:t>commit</a:t>
            </a:r>
            <a:r>
              <a:rPr lang="tr-TR" sz="2000" dirty="0"/>
              <a:t>) </a:t>
            </a:r>
            <a:r>
              <a:rPr lang="tr-TR" sz="2000" dirty="0" err="1"/>
              <a:t>master</a:t>
            </a:r>
            <a:r>
              <a:rPr lang="tr-TR" sz="2000" dirty="0"/>
              <a:t> </a:t>
            </a:r>
            <a:r>
              <a:rPr lang="tr-TR" sz="2000" dirty="0" err="1"/>
              <a:t>branch'imize</a:t>
            </a:r>
            <a:r>
              <a:rPr lang="tr-TR" sz="2000" dirty="0"/>
              <a:t> entegre edildiğini (</a:t>
            </a:r>
            <a:r>
              <a:rPr lang="tr-TR" sz="2000" dirty="0" err="1"/>
              <a:t>merge</a:t>
            </a:r>
            <a:r>
              <a:rPr lang="tr-TR" sz="2000" dirty="0"/>
              <a:t>) kolayca görebilirsiniz.</a:t>
            </a:r>
          </a:p>
        </p:txBody>
      </p:sp>
    </p:spTree>
    <p:extLst>
      <p:ext uri="{BB962C8B-B14F-4D97-AF65-F5344CB8AC3E}">
        <p14:creationId xmlns:p14="http://schemas.microsoft.com/office/powerpoint/2010/main" val="2309288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Merge</a:t>
            </a:r>
            <a:endParaRPr lang="tr-TR" dirty="0"/>
          </a:p>
        </p:txBody>
      </p:sp>
      <p:sp>
        <p:nvSpPr>
          <p:cNvPr id="3" name="Content Placeholder 2"/>
          <p:cNvSpPr>
            <a:spLocks noGrp="1"/>
          </p:cNvSpPr>
          <p:nvPr>
            <p:ph idx="1"/>
          </p:nvPr>
        </p:nvSpPr>
        <p:spPr>
          <a:xfrm>
            <a:off x="685801" y="2270910"/>
            <a:ext cx="10554574" cy="4474604"/>
          </a:xfrm>
        </p:spPr>
        <p:txBody>
          <a:bodyPr>
            <a:normAutofit/>
          </a:bodyPr>
          <a:lstStyle/>
          <a:p>
            <a:pPr marL="0" indent="0">
              <a:buNone/>
            </a:pPr>
            <a:endParaRPr lang="tr-TR" sz="2000" b="1" dirty="0"/>
          </a:p>
          <a:p>
            <a:pPr lvl="1"/>
            <a:r>
              <a:rPr lang="tr-TR" sz="2000" dirty="0"/>
              <a:t>Branch oluştururken git branch yeniBranchAdi diyebiliriz.</a:t>
            </a:r>
          </a:p>
          <a:p>
            <a:pPr lvl="1"/>
            <a:r>
              <a:rPr lang="tr-TR" sz="2000" dirty="0"/>
              <a:t>Branch değiştirmek için git checkout branchAdi</a:t>
            </a:r>
          </a:p>
          <a:p>
            <a:pPr lvl="1"/>
            <a:r>
              <a:rPr lang="tr-TR" sz="2000" dirty="0"/>
              <a:t>Tüm branchler için git branch –a</a:t>
            </a:r>
          </a:p>
          <a:p>
            <a:pPr lvl="1"/>
            <a:r>
              <a:rPr lang="tr-TR" sz="2000" dirty="0"/>
              <a:t>Bir branchi silmek için git branch –d branchAdi</a:t>
            </a:r>
          </a:p>
          <a:p>
            <a:pPr lvl="1"/>
            <a:r>
              <a:rPr lang="tr-TR" sz="2000" dirty="0"/>
              <a:t>Yeni bir branch oluşturup ona geçiş yapmak için git checkout –b </a:t>
            </a:r>
            <a:r>
              <a:rPr lang="tr-TR" sz="2000" dirty="0" err="1"/>
              <a:t>yeniBranch</a:t>
            </a:r>
            <a:endParaRPr lang="tr-TR" sz="2000" dirty="0"/>
          </a:p>
          <a:p>
            <a:pPr lvl="1"/>
            <a:r>
              <a:rPr lang="tr-TR" sz="2000" dirty="0"/>
              <a:t>Yeni branchteki değişiklikleri master branch ile birleştirmek(merge) için master’a geçtikten sonra</a:t>
            </a:r>
          </a:p>
          <a:p>
            <a:pPr lvl="1"/>
            <a:r>
              <a:rPr lang="tr-TR" sz="2000" dirty="0"/>
              <a:t>Git merge branchAdi demek yeterlidir.</a:t>
            </a:r>
          </a:p>
          <a:p>
            <a:pPr lvl="1"/>
            <a:endParaRPr lang="tr-TR" sz="2000" dirty="0"/>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1706033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E031F44-2F48-4D20-996D-D8535FF1E285}"/>
              </a:ext>
            </a:extLst>
          </p:cNvPr>
          <p:cNvSpPr>
            <a:spLocks noGrp="1"/>
          </p:cNvSpPr>
          <p:nvPr>
            <p:ph type="title"/>
          </p:nvPr>
        </p:nvSpPr>
        <p:spPr>
          <a:xfrm>
            <a:off x="685801" y="927653"/>
            <a:ext cx="10131425" cy="1456267"/>
          </a:xfrm>
        </p:spPr>
        <p:txBody>
          <a:bodyPr/>
          <a:lstStyle/>
          <a:p>
            <a:r>
              <a:rPr lang="tr-TR" dirty="0" err="1"/>
              <a:t>Github</a:t>
            </a:r>
            <a:r>
              <a:rPr lang="tr-TR" dirty="0"/>
              <a:t> </a:t>
            </a:r>
            <a:r>
              <a:rPr lang="tr-TR" dirty="0" err="1"/>
              <a:t>fork</a:t>
            </a:r>
            <a:r>
              <a:rPr lang="tr-TR" dirty="0"/>
              <a:t> ve </a:t>
            </a:r>
            <a:r>
              <a:rPr lang="tr-TR" dirty="0" err="1"/>
              <a:t>pull</a:t>
            </a:r>
            <a:r>
              <a:rPr lang="tr-TR" dirty="0"/>
              <a:t> </a:t>
            </a:r>
            <a:r>
              <a:rPr lang="tr-TR" dirty="0" err="1"/>
              <a:t>request</a:t>
            </a:r>
            <a:endParaRPr lang="tr-TR" dirty="0"/>
          </a:p>
        </p:txBody>
      </p:sp>
      <p:sp>
        <p:nvSpPr>
          <p:cNvPr id="3" name="İçerik Yer Tutucusu 2">
            <a:extLst>
              <a:ext uri="{FF2B5EF4-FFF2-40B4-BE49-F238E27FC236}">
                <a16:creationId xmlns:a16="http://schemas.microsoft.com/office/drawing/2014/main" id="{E48AD865-3F83-4AAA-838C-5BB863DC9A31}"/>
              </a:ext>
            </a:extLst>
          </p:cNvPr>
          <p:cNvSpPr>
            <a:spLocks noGrp="1"/>
          </p:cNvSpPr>
          <p:nvPr>
            <p:ph idx="1"/>
          </p:nvPr>
        </p:nvSpPr>
        <p:spPr>
          <a:xfrm>
            <a:off x="501925" y="1655786"/>
            <a:ext cx="10131425" cy="2858609"/>
          </a:xfrm>
        </p:spPr>
        <p:txBody>
          <a:bodyPr>
            <a:normAutofit/>
          </a:bodyPr>
          <a:lstStyle/>
          <a:p>
            <a:r>
              <a:rPr lang="tr-TR" sz="2000" dirty="0"/>
              <a:t>1)FORK</a:t>
            </a:r>
          </a:p>
          <a:p>
            <a:r>
              <a:rPr lang="tr-TR" sz="2000" dirty="0"/>
              <a:t>İlk olarak </a:t>
            </a:r>
            <a:r>
              <a:rPr lang="tr-TR" sz="2000" dirty="0" err="1"/>
              <a:t>GitHub</a:t>
            </a:r>
            <a:r>
              <a:rPr lang="tr-TR" sz="2000" dirty="0"/>
              <a:t> projemizi </a:t>
            </a:r>
            <a:r>
              <a:rPr lang="tr-TR" sz="2000" dirty="0" err="1"/>
              <a:t>forklayalım</a:t>
            </a:r>
            <a:r>
              <a:rPr lang="tr-TR" sz="2000" dirty="0"/>
              <a:t>.</a:t>
            </a:r>
          </a:p>
          <a:p>
            <a:r>
              <a:rPr lang="tr-TR" sz="2000" dirty="0"/>
              <a:t>Not: </a:t>
            </a:r>
            <a:r>
              <a:rPr lang="tr-TR" sz="2000" dirty="0" err="1"/>
              <a:t>Fork</a:t>
            </a:r>
            <a:r>
              <a:rPr lang="tr-TR" sz="2000" dirty="0"/>
              <a:t>, </a:t>
            </a:r>
            <a:r>
              <a:rPr lang="tr-TR" sz="2000" dirty="0" err="1"/>
              <a:t>GitHub</a:t>
            </a:r>
            <a:r>
              <a:rPr lang="tr-TR" sz="2000" dirty="0"/>
              <a:t> üzerindeki bir projeyi kendi hesabınıza klonlamanızı sağlar.</a:t>
            </a:r>
          </a:p>
        </p:txBody>
      </p:sp>
      <p:pic>
        <p:nvPicPr>
          <p:cNvPr id="5" name="Resim 4">
            <a:extLst>
              <a:ext uri="{FF2B5EF4-FFF2-40B4-BE49-F238E27FC236}">
                <a16:creationId xmlns:a16="http://schemas.microsoft.com/office/drawing/2014/main" id="{1D48FD9E-E118-49F7-A848-B2D7B5A332D7}"/>
              </a:ext>
            </a:extLst>
          </p:cNvPr>
          <p:cNvPicPr>
            <a:picLocks noChangeAspect="1"/>
          </p:cNvPicPr>
          <p:nvPr/>
        </p:nvPicPr>
        <p:blipFill>
          <a:blip r:embed="rId2"/>
          <a:stretch>
            <a:fillRect/>
          </a:stretch>
        </p:blipFill>
        <p:spPr>
          <a:xfrm>
            <a:off x="501925" y="4237018"/>
            <a:ext cx="10817226" cy="1574061"/>
          </a:xfrm>
          <a:prstGeom prst="rect">
            <a:avLst/>
          </a:prstGeom>
        </p:spPr>
      </p:pic>
    </p:spTree>
    <p:extLst>
      <p:ext uri="{BB962C8B-B14F-4D97-AF65-F5344CB8AC3E}">
        <p14:creationId xmlns:p14="http://schemas.microsoft.com/office/powerpoint/2010/main" val="19430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DB46EB2-5466-4B2A-AE55-09C7E1477A38}"/>
              </a:ext>
            </a:extLst>
          </p:cNvPr>
          <p:cNvSpPr>
            <a:spLocks noGrp="1"/>
          </p:cNvSpPr>
          <p:nvPr>
            <p:ph type="title"/>
          </p:nvPr>
        </p:nvSpPr>
        <p:spPr>
          <a:xfrm>
            <a:off x="396046" y="280136"/>
            <a:ext cx="10131425" cy="1066801"/>
          </a:xfrm>
        </p:spPr>
        <p:txBody>
          <a:bodyPr>
            <a:normAutofit/>
          </a:bodyPr>
          <a:lstStyle/>
          <a:p>
            <a:r>
              <a:rPr lang="tr-TR" dirty="0" err="1"/>
              <a:t>Github</a:t>
            </a:r>
            <a:r>
              <a:rPr lang="tr-TR" dirty="0"/>
              <a:t> </a:t>
            </a:r>
            <a:r>
              <a:rPr lang="tr-TR" dirty="0" err="1"/>
              <a:t>fork</a:t>
            </a:r>
            <a:r>
              <a:rPr lang="tr-TR" dirty="0"/>
              <a:t> ve </a:t>
            </a:r>
            <a:r>
              <a:rPr lang="tr-TR" dirty="0" err="1"/>
              <a:t>pull</a:t>
            </a:r>
            <a:r>
              <a:rPr lang="tr-TR" dirty="0"/>
              <a:t> </a:t>
            </a:r>
            <a:r>
              <a:rPr lang="tr-TR" dirty="0" err="1"/>
              <a:t>request</a:t>
            </a:r>
            <a:endParaRPr lang="tr-TR" dirty="0"/>
          </a:p>
        </p:txBody>
      </p:sp>
      <p:sp>
        <p:nvSpPr>
          <p:cNvPr id="3" name="İçerik Yer Tutucusu 2">
            <a:extLst>
              <a:ext uri="{FF2B5EF4-FFF2-40B4-BE49-F238E27FC236}">
                <a16:creationId xmlns:a16="http://schemas.microsoft.com/office/drawing/2014/main" id="{32AEEDE9-49B6-428E-B158-79A109A61DE2}"/>
              </a:ext>
            </a:extLst>
          </p:cNvPr>
          <p:cNvSpPr>
            <a:spLocks noGrp="1"/>
          </p:cNvSpPr>
          <p:nvPr>
            <p:ph idx="1"/>
          </p:nvPr>
        </p:nvSpPr>
        <p:spPr>
          <a:xfrm>
            <a:off x="596348" y="1245704"/>
            <a:ext cx="9931123" cy="2027582"/>
          </a:xfrm>
        </p:spPr>
        <p:txBody>
          <a:bodyPr>
            <a:normAutofit/>
          </a:bodyPr>
          <a:lstStyle/>
          <a:p>
            <a:pPr marL="0" indent="0">
              <a:buNone/>
            </a:pPr>
            <a:r>
              <a:rPr lang="tr-TR" sz="2000" dirty="0"/>
              <a:t> 2)</a:t>
            </a:r>
            <a:r>
              <a:rPr lang="tr-TR" sz="2000" dirty="0" err="1"/>
              <a:t>Clone</a:t>
            </a:r>
            <a:endParaRPr lang="tr-TR" sz="2000" dirty="0"/>
          </a:p>
          <a:p>
            <a:r>
              <a:rPr lang="tr-TR" sz="2000" dirty="0"/>
              <a:t>Kendi hesabımıza </a:t>
            </a:r>
            <a:r>
              <a:rPr lang="tr-TR" sz="2000" dirty="0" err="1"/>
              <a:t>forkladığımız</a:t>
            </a:r>
            <a:r>
              <a:rPr lang="tr-TR" sz="2000" dirty="0"/>
              <a:t> projeyi bilgisayarımıza indirelim.</a:t>
            </a:r>
          </a:p>
          <a:p>
            <a:r>
              <a:rPr lang="tr-TR" sz="2000" dirty="0"/>
              <a:t>git </a:t>
            </a:r>
            <a:r>
              <a:rPr lang="tr-TR" sz="2000" dirty="0" err="1"/>
              <a:t>clone</a:t>
            </a:r>
            <a:r>
              <a:rPr lang="tr-TR" sz="2000" dirty="0"/>
              <a:t> PROJE_URL</a:t>
            </a:r>
          </a:p>
        </p:txBody>
      </p:sp>
      <p:pic>
        <p:nvPicPr>
          <p:cNvPr id="5" name="Resim 4">
            <a:extLst>
              <a:ext uri="{FF2B5EF4-FFF2-40B4-BE49-F238E27FC236}">
                <a16:creationId xmlns:a16="http://schemas.microsoft.com/office/drawing/2014/main" id="{1E9675CF-A1F4-435A-9FC0-D000AED3902B}"/>
              </a:ext>
            </a:extLst>
          </p:cNvPr>
          <p:cNvPicPr>
            <a:picLocks noChangeAspect="1"/>
          </p:cNvPicPr>
          <p:nvPr/>
        </p:nvPicPr>
        <p:blipFill>
          <a:blip r:embed="rId2"/>
          <a:stretch>
            <a:fillRect/>
          </a:stretch>
        </p:blipFill>
        <p:spPr>
          <a:xfrm>
            <a:off x="808383" y="3048000"/>
            <a:ext cx="10258975" cy="3529864"/>
          </a:xfrm>
          <a:prstGeom prst="rect">
            <a:avLst/>
          </a:prstGeom>
        </p:spPr>
      </p:pic>
    </p:spTree>
    <p:extLst>
      <p:ext uri="{BB962C8B-B14F-4D97-AF65-F5344CB8AC3E}">
        <p14:creationId xmlns:p14="http://schemas.microsoft.com/office/powerpoint/2010/main" val="14445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19A959F-9014-472F-8F47-8D71C1D3D969}"/>
              </a:ext>
            </a:extLst>
          </p:cNvPr>
          <p:cNvSpPr>
            <a:spLocks noGrp="1"/>
          </p:cNvSpPr>
          <p:nvPr>
            <p:ph type="title"/>
          </p:nvPr>
        </p:nvSpPr>
        <p:spPr/>
        <p:txBody>
          <a:bodyPr/>
          <a:lstStyle/>
          <a:p>
            <a:r>
              <a:rPr lang="tr-TR" dirty="0" err="1"/>
              <a:t>Github</a:t>
            </a:r>
            <a:r>
              <a:rPr lang="tr-TR" dirty="0"/>
              <a:t> ve </a:t>
            </a:r>
            <a:r>
              <a:rPr lang="tr-TR" dirty="0" err="1"/>
              <a:t>pull</a:t>
            </a:r>
            <a:r>
              <a:rPr lang="tr-TR" dirty="0"/>
              <a:t> </a:t>
            </a:r>
            <a:r>
              <a:rPr lang="tr-TR" dirty="0" err="1"/>
              <a:t>request</a:t>
            </a:r>
            <a:endParaRPr lang="tr-TR" dirty="0"/>
          </a:p>
        </p:txBody>
      </p:sp>
      <p:sp>
        <p:nvSpPr>
          <p:cNvPr id="4" name="İçerik Yer Tutucusu 3">
            <a:extLst>
              <a:ext uri="{FF2B5EF4-FFF2-40B4-BE49-F238E27FC236}">
                <a16:creationId xmlns:a16="http://schemas.microsoft.com/office/drawing/2014/main" id="{848EE07E-B2BC-4287-B9D5-5F8E22FC2663}"/>
              </a:ext>
            </a:extLst>
          </p:cNvPr>
          <p:cNvSpPr>
            <a:spLocks noGrp="1"/>
          </p:cNvSpPr>
          <p:nvPr>
            <p:ph idx="1"/>
          </p:nvPr>
        </p:nvSpPr>
        <p:spPr>
          <a:xfrm>
            <a:off x="485776" y="1857376"/>
            <a:ext cx="10131425" cy="2206096"/>
          </a:xfrm>
        </p:spPr>
        <p:txBody>
          <a:bodyPr>
            <a:normAutofit/>
          </a:bodyPr>
          <a:lstStyle/>
          <a:p>
            <a:r>
              <a:rPr lang="tr-TR" sz="2000" dirty="0"/>
              <a:t>3)</a:t>
            </a:r>
            <a:r>
              <a:rPr lang="tr-TR" sz="2000" dirty="0" err="1"/>
              <a:t>Pull</a:t>
            </a:r>
            <a:r>
              <a:rPr lang="tr-TR" sz="2000" dirty="0"/>
              <a:t> </a:t>
            </a:r>
            <a:r>
              <a:rPr lang="tr-TR" sz="2000" dirty="0" err="1"/>
              <a:t>Request</a:t>
            </a:r>
            <a:endParaRPr lang="tr-TR" sz="2000" dirty="0"/>
          </a:p>
          <a:p>
            <a:r>
              <a:rPr lang="tr-TR" sz="2000" dirty="0"/>
              <a:t>Bu adımdan sonra proje </a:t>
            </a:r>
            <a:r>
              <a:rPr lang="tr-TR" sz="2000" dirty="0" err="1"/>
              <a:t>anasayfasına</a:t>
            </a:r>
            <a:r>
              <a:rPr lang="tr-TR" sz="2000" dirty="0"/>
              <a:t> gittiğimizde PR açmak için bir buton göreceksiniz (</a:t>
            </a:r>
            <a:r>
              <a:rPr lang="tr-TR" sz="2000" dirty="0" err="1"/>
              <a:t>GitHub</a:t>
            </a:r>
            <a:r>
              <a:rPr lang="tr-TR" sz="2000" dirty="0"/>
              <a:t> bunun için bize kolaylık sağlamış).</a:t>
            </a:r>
          </a:p>
        </p:txBody>
      </p:sp>
      <p:pic>
        <p:nvPicPr>
          <p:cNvPr id="6" name="Resim 5">
            <a:extLst>
              <a:ext uri="{FF2B5EF4-FFF2-40B4-BE49-F238E27FC236}">
                <a16:creationId xmlns:a16="http://schemas.microsoft.com/office/drawing/2014/main" id="{8EC69E05-CB2B-4ECC-82B7-1BA8F57A1F02}"/>
              </a:ext>
            </a:extLst>
          </p:cNvPr>
          <p:cNvPicPr>
            <a:picLocks noChangeAspect="1"/>
          </p:cNvPicPr>
          <p:nvPr/>
        </p:nvPicPr>
        <p:blipFill>
          <a:blip r:embed="rId2"/>
          <a:stretch>
            <a:fillRect/>
          </a:stretch>
        </p:blipFill>
        <p:spPr>
          <a:xfrm>
            <a:off x="333375" y="4063472"/>
            <a:ext cx="11525249" cy="1724297"/>
          </a:xfrm>
          <a:prstGeom prst="rect">
            <a:avLst/>
          </a:prstGeom>
        </p:spPr>
      </p:pic>
    </p:spTree>
    <p:extLst>
      <p:ext uri="{BB962C8B-B14F-4D97-AF65-F5344CB8AC3E}">
        <p14:creationId xmlns:p14="http://schemas.microsoft.com/office/powerpoint/2010/main" val="3700979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288BC85-63E5-44C1-81AB-9C58CC32D4FE}"/>
              </a:ext>
            </a:extLst>
          </p:cNvPr>
          <p:cNvSpPr>
            <a:spLocks noGrp="1"/>
          </p:cNvSpPr>
          <p:nvPr>
            <p:ph type="title"/>
          </p:nvPr>
        </p:nvSpPr>
        <p:spPr>
          <a:xfrm>
            <a:off x="566532" y="555855"/>
            <a:ext cx="10131425" cy="979189"/>
          </a:xfrm>
        </p:spPr>
        <p:txBody>
          <a:bodyPr/>
          <a:lstStyle/>
          <a:p>
            <a:r>
              <a:rPr lang="tr-TR" dirty="0"/>
              <a:t>FETCH VE PULL</a:t>
            </a:r>
          </a:p>
        </p:txBody>
      </p:sp>
      <p:sp>
        <p:nvSpPr>
          <p:cNvPr id="3" name="İçerik Yer Tutucusu 2">
            <a:extLst>
              <a:ext uri="{FF2B5EF4-FFF2-40B4-BE49-F238E27FC236}">
                <a16:creationId xmlns:a16="http://schemas.microsoft.com/office/drawing/2014/main" id="{B56EA777-AAE9-4A07-AB5D-012219411FE5}"/>
              </a:ext>
            </a:extLst>
          </p:cNvPr>
          <p:cNvSpPr>
            <a:spLocks noGrp="1"/>
          </p:cNvSpPr>
          <p:nvPr>
            <p:ph idx="1"/>
          </p:nvPr>
        </p:nvSpPr>
        <p:spPr>
          <a:xfrm>
            <a:off x="407506" y="1429026"/>
            <a:ext cx="10131425" cy="4242904"/>
          </a:xfrm>
        </p:spPr>
        <p:txBody>
          <a:bodyPr>
            <a:normAutofit/>
          </a:bodyPr>
          <a:lstStyle/>
          <a:p>
            <a:r>
              <a:rPr lang="tr-TR" sz="2000" dirty="0" err="1"/>
              <a:t>Fetch</a:t>
            </a:r>
            <a:r>
              <a:rPr lang="tr-TR" sz="2000" dirty="0"/>
              <a:t>: Uzak </a:t>
            </a:r>
            <a:r>
              <a:rPr lang="tr-TR" sz="2000" dirty="0" err="1"/>
              <a:t>repositoryden</a:t>
            </a:r>
            <a:r>
              <a:rPr lang="tr-TR" sz="2000" dirty="0"/>
              <a:t> var olan </a:t>
            </a:r>
            <a:r>
              <a:rPr lang="tr-TR" sz="2000" dirty="0" err="1"/>
              <a:t>repositorye</a:t>
            </a:r>
            <a:r>
              <a:rPr lang="tr-TR" sz="2000" dirty="0"/>
              <a:t> bütün bilgileri getirir ve </a:t>
            </a:r>
            <a:r>
              <a:rPr lang="tr-TR" sz="2000" dirty="0" err="1"/>
              <a:t>refesans</a:t>
            </a:r>
            <a:r>
              <a:rPr lang="tr-TR" sz="2000" dirty="0"/>
              <a:t> olarak kaydeder.(</a:t>
            </a:r>
            <a:r>
              <a:rPr lang="tr-TR" sz="2000" dirty="0" err="1"/>
              <a:t>Branch</a:t>
            </a:r>
            <a:r>
              <a:rPr lang="tr-TR" sz="2000" dirty="0"/>
              <a:t> altında bulunur)</a:t>
            </a:r>
          </a:p>
          <a:p>
            <a:r>
              <a:rPr lang="tr-TR" sz="2000" dirty="0" err="1"/>
              <a:t>Pull</a:t>
            </a:r>
            <a:r>
              <a:rPr lang="tr-TR" sz="2000" dirty="0"/>
              <a:t>: Hızlı bir şekilde çalışma dizini ile uzak </a:t>
            </a:r>
            <a:r>
              <a:rPr lang="tr-TR" sz="2000" dirty="0" err="1"/>
              <a:t>repository</a:t>
            </a:r>
            <a:r>
              <a:rPr lang="tr-TR" sz="2000" dirty="0"/>
              <a:t> arasındaki farklılıkları ayırt eder ve farklı dosyaları doğrudan </a:t>
            </a:r>
            <a:r>
              <a:rPr lang="tr-TR" sz="2000" dirty="0" err="1"/>
              <a:t>merge</a:t>
            </a:r>
            <a:r>
              <a:rPr lang="tr-TR" sz="2000" dirty="0"/>
              <a:t> işlemi yaparak indirir,  çalışma alanını en güncel hale getirir.</a:t>
            </a:r>
          </a:p>
          <a:p>
            <a:r>
              <a:rPr lang="tr-TR" sz="2000" dirty="0"/>
              <a:t>Örnek</a:t>
            </a:r>
          </a:p>
          <a:p>
            <a:r>
              <a:rPr lang="tr-TR" sz="2000" dirty="0"/>
              <a:t>Git </a:t>
            </a:r>
            <a:r>
              <a:rPr lang="tr-TR" sz="2000" dirty="0" err="1"/>
              <a:t>fetch</a:t>
            </a:r>
            <a:r>
              <a:rPr lang="tr-TR" sz="2000" dirty="0"/>
              <a:t> </a:t>
            </a:r>
            <a:r>
              <a:rPr lang="tr-TR" sz="2000" dirty="0" err="1"/>
              <a:t>dosyaAdi</a:t>
            </a:r>
            <a:endParaRPr lang="tr-TR" sz="2000" dirty="0"/>
          </a:p>
          <a:p>
            <a:r>
              <a:rPr lang="tr-TR" sz="2000" dirty="0"/>
              <a:t>Git </a:t>
            </a:r>
            <a:r>
              <a:rPr lang="tr-TR" sz="2000" dirty="0" err="1"/>
              <a:t>branch</a:t>
            </a:r>
            <a:r>
              <a:rPr lang="tr-TR" sz="2000" dirty="0"/>
              <a:t> – a</a:t>
            </a:r>
          </a:p>
          <a:p>
            <a:r>
              <a:rPr lang="tr-TR" sz="2000" dirty="0"/>
              <a:t>Git </a:t>
            </a:r>
            <a:r>
              <a:rPr lang="tr-TR" sz="2000" dirty="0" err="1"/>
              <a:t>pull</a:t>
            </a:r>
            <a:r>
              <a:rPr lang="tr-TR" sz="2000" dirty="0"/>
              <a:t> </a:t>
            </a:r>
            <a:r>
              <a:rPr lang="tr-TR" sz="2000" dirty="0" err="1"/>
              <a:t>origin</a:t>
            </a:r>
            <a:r>
              <a:rPr lang="tr-TR" sz="2000" dirty="0"/>
              <a:t> </a:t>
            </a:r>
            <a:r>
              <a:rPr lang="tr-TR" sz="2000" dirty="0" err="1"/>
              <a:t>master</a:t>
            </a:r>
            <a:r>
              <a:rPr lang="tr-TR" sz="2000" dirty="0"/>
              <a:t> : Remote </a:t>
            </a:r>
            <a:r>
              <a:rPr lang="tr-TR" sz="2000" dirty="0" err="1"/>
              <a:t>branch</a:t>
            </a:r>
            <a:r>
              <a:rPr lang="tr-TR" sz="2000" dirty="0"/>
              <a:t> üzerinden </a:t>
            </a:r>
            <a:r>
              <a:rPr lang="tr-TR" sz="2000" dirty="0" err="1"/>
              <a:t>master</a:t>
            </a:r>
            <a:r>
              <a:rPr lang="tr-TR" sz="2000" dirty="0"/>
              <a:t> </a:t>
            </a:r>
            <a:r>
              <a:rPr lang="tr-TR" sz="2000" dirty="0" err="1"/>
              <a:t>branch</a:t>
            </a:r>
            <a:r>
              <a:rPr lang="tr-TR" sz="2000" dirty="0"/>
              <a:t> üzerine farklı olan dosyaları getirir ve birleştirir.</a:t>
            </a:r>
          </a:p>
        </p:txBody>
      </p:sp>
    </p:spTree>
    <p:extLst>
      <p:ext uri="{BB962C8B-B14F-4D97-AF65-F5344CB8AC3E}">
        <p14:creationId xmlns:p14="http://schemas.microsoft.com/office/powerpoint/2010/main" val="18694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.gitignore Dosyası</a:t>
            </a:r>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sz="2400" b="1" dirty="0"/>
          </a:p>
          <a:p>
            <a:pPr lvl="1"/>
            <a:r>
              <a:rPr lang="tr-TR" sz="2400" dirty="0"/>
              <a:t>Bazen çalışma dizinimizdeki bazı dosyaların git ile takip edilmemesini veya değişikliklerin kaydedilmemesini isteyebiliriz.</a:t>
            </a:r>
          </a:p>
          <a:p>
            <a:pPr lvl="1"/>
            <a:r>
              <a:rPr lang="tr-TR" sz="2400" dirty="0"/>
              <a:t>Bunun için .gitignore dosyası kullanılır.</a:t>
            </a:r>
          </a:p>
          <a:p>
            <a:pPr lvl="1"/>
            <a:r>
              <a:rPr lang="tr-TR" sz="2400" dirty="0"/>
              <a:t>Bu dosyaya doğrudan isimler veya basit kurallar ekleyebiliriz.</a:t>
            </a:r>
          </a:p>
          <a:p>
            <a:pPr lvl="1"/>
            <a:r>
              <a:rPr lang="tr-TR" sz="2400" dirty="0"/>
              <a:t>Kullandığınız geliştirme araçlarına bağlı olarak hangi dosyaların göz ardı edilebileceği ile ilgili GitHub'ın yayınladığı derlemeye göz atabilirsiniz.</a:t>
            </a:r>
          </a:p>
          <a:p>
            <a:pPr lvl="1"/>
            <a:r>
              <a:rPr lang="tr-TR" sz="2400" dirty="0"/>
              <a:t>https://github.com/github/gitignore</a:t>
            </a:r>
          </a:p>
          <a:p>
            <a:pPr lvl="1"/>
            <a:endParaRPr lang="tr-TR" sz="2400" dirty="0"/>
          </a:p>
          <a:p>
            <a:endParaRPr lang="tr-TR" sz="2400" dirty="0"/>
          </a:p>
          <a:p>
            <a:endParaRPr lang="tr-TR" dirty="0"/>
          </a:p>
          <a:p>
            <a:pPr lvl="1"/>
            <a:endParaRPr lang="tr-TR" dirty="0"/>
          </a:p>
          <a:p>
            <a:pPr lvl="1"/>
            <a:endParaRPr lang="tr-TR" dirty="0"/>
          </a:p>
        </p:txBody>
      </p:sp>
    </p:spTree>
    <p:extLst>
      <p:ext uri="{BB962C8B-B14F-4D97-AF65-F5344CB8AC3E}">
        <p14:creationId xmlns:p14="http://schemas.microsoft.com/office/powerpoint/2010/main" val="1031340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Değişiklikleri Geçici Olarak Kaydetmek</a:t>
            </a:r>
          </a:p>
        </p:txBody>
      </p:sp>
      <p:sp>
        <p:nvSpPr>
          <p:cNvPr id="3" name="Content Placeholder 2"/>
          <p:cNvSpPr>
            <a:spLocks noGrp="1"/>
          </p:cNvSpPr>
          <p:nvPr>
            <p:ph idx="1"/>
          </p:nvPr>
        </p:nvSpPr>
        <p:spPr>
          <a:xfrm>
            <a:off x="623888" y="2554832"/>
            <a:ext cx="10554574" cy="4474604"/>
          </a:xfrm>
        </p:spPr>
        <p:txBody>
          <a:bodyPr>
            <a:normAutofit/>
          </a:bodyPr>
          <a:lstStyle/>
          <a:p>
            <a:pPr>
              <a:buFont typeface="Arial" panose="020B0604020202020204" pitchFamily="34" charset="0"/>
              <a:buChar char="•"/>
            </a:pPr>
            <a:r>
              <a:rPr lang="tr-TR" sz="2400" dirty="0" err="1"/>
              <a:t>Commit</a:t>
            </a:r>
            <a:r>
              <a:rPr lang="tr-TR" sz="2400" dirty="0"/>
              <a:t> işlemi ile dosyalarınızda yaptığınız değişiklikler kalıcı olarak </a:t>
            </a:r>
            <a:r>
              <a:rPr lang="tr-TR" sz="2400" dirty="0" err="1"/>
              <a:t>repository'de</a:t>
            </a:r>
            <a:r>
              <a:rPr lang="tr-TR" sz="2400" dirty="0"/>
              <a:t> kayıt altına alınır. </a:t>
            </a:r>
          </a:p>
          <a:p>
            <a:r>
              <a:rPr lang="tr-TR" sz="2400" dirty="0"/>
              <a:t>Tam bitmemiş, commit etmek istemediğiniz ama kaybetmek de istemediğiniz değişikleri korumak için git </a:t>
            </a:r>
            <a:r>
              <a:rPr lang="tr-TR" sz="2400" dirty="0" err="1"/>
              <a:t>stash</a:t>
            </a:r>
            <a:r>
              <a:rPr lang="tr-TR" sz="2400" dirty="0"/>
              <a:t> komutu kullanılabilir.</a:t>
            </a:r>
          </a:p>
          <a:p>
            <a:r>
              <a:rPr lang="tr-TR" sz="2400" dirty="0"/>
              <a:t>git </a:t>
            </a:r>
            <a:r>
              <a:rPr lang="tr-TR" sz="2400" dirty="0" err="1"/>
              <a:t>stash</a:t>
            </a:r>
            <a:r>
              <a:rPr lang="tr-TR" sz="2400" dirty="0"/>
              <a:t> sonrasında aktif branch üzerinde bekleyen bir değişiklik kalmaz.</a:t>
            </a:r>
          </a:p>
          <a:p>
            <a:r>
              <a:rPr lang="tr-TR" sz="2400" dirty="0"/>
              <a:t>git </a:t>
            </a:r>
            <a:r>
              <a:rPr lang="tr-TR" sz="2400" dirty="0" err="1"/>
              <a:t>stash</a:t>
            </a:r>
            <a:r>
              <a:rPr lang="tr-TR" sz="2400" dirty="0"/>
              <a:t> </a:t>
            </a:r>
            <a:r>
              <a:rPr lang="tr-TR" sz="2400" dirty="0" err="1"/>
              <a:t>list</a:t>
            </a:r>
            <a:r>
              <a:rPr lang="tr-TR" sz="2400" dirty="0"/>
              <a:t> komutu ile tüm </a:t>
            </a:r>
            <a:r>
              <a:rPr lang="tr-TR" sz="2400" dirty="0" err="1"/>
              <a:t>stashleri</a:t>
            </a:r>
            <a:r>
              <a:rPr lang="tr-TR" sz="2400" dirty="0"/>
              <a:t> listeleyebilirsiniz.</a:t>
            </a:r>
          </a:p>
          <a:p>
            <a:r>
              <a:rPr lang="tr-TR" sz="2400" dirty="0"/>
              <a:t>git </a:t>
            </a:r>
            <a:r>
              <a:rPr lang="tr-TR" sz="2400" dirty="0" err="1"/>
              <a:t>stash</a:t>
            </a:r>
            <a:r>
              <a:rPr lang="tr-TR" sz="2400" dirty="0"/>
              <a:t> pop : Listede en üstte bulunan değişikliği geri yükler ve listeden siler.</a:t>
            </a:r>
          </a:p>
          <a:p>
            <a:r>
              <a:rPr lang="tr-TR" sz="2400" dirty="0"/>
              <a:t>git </a:t>
            </a:r>
            <a:r>
              <a:rPr lang="tr-TR" sz="2400" dirty="0" err="1"/>
              <a:t>stash</a:t>
            </a:r>
            <a:r>
              <a:rPr lang="tr-TR" sz="2400" dirty="0"/>
              <a:t> </a:t>
            </a:r>
            <a:r>
              <a:rPr lang="tr-TR" sz="2400" dirty="0" err="1"/>
              <a:t>apply</a:t>
            </a:r>
            <a:r>
              <a:rPr lang="tr-TR" sz="2400" dirty="0"/>
              <a:t> </a:t>
            </a:r>
            <a:r>
              <a:rPr lang="tr-TR" sz="2400" dirty="0" err="1"/>
              <a:t>stash</a:t>
            </a:r>
            <a:r>
              <a:rPr lang="tr-TR" sz="2400" dirty="0"/>
              <a:t>@{0} : Değişikliği yükler ama listeden silmez.</a:t>
            </a:r>
          </a:p>
          <a:p>
            <a:r>
              <a:rPr lang="tr-TR" sz="2400" dirty="0"/>
              <a:t>git </a:t>
            </a:r>
            <a:r>
              <a:rPr lang="tr-TR" sz="2400" dirty="0" err="1"/>
              <a:t>stash</a:t>
            </a:r>
            <a:r>
              <a:rPr lang="tr-TR" sz="2400" dirty="0"/>
              <a:t> </a:t>
            </a:r>
            <a:r>
              <a:rPr lang="tr-TR" sz="2400" dirty="0" err="1"/>
              <a:t>drop</a:t>
            </a:r>
            <a:r>
              <a:rPr lang="tr-TR" sz="2400" dirty="0"/>
              <a:t> </a:t>
            </a:r>
            <a:r>
              <a:rPr lang="tr-TR" sz="2400" dirty="0" err="1"/>
              <a:t>stash</a:t>
            </a:r>
            <a:r>
              <a:rPr lang="tr-TR" sz="2400" dirty="0"/>
              <a:t>@{1} : Değişikliği listeden siler.</a:t>
            </a:r>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901607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Stash</a:t>
            </a:r>
            <a:r>
              <a:rPr lang="tr-TR" dirty="0"/>
              <a:t> Kullanma Durumları</a:t>
            </a:r>
          </a:p>
        </p:txBody>
      </p:sp>
      <p:sp>
        <p:nvSpPr>
          <p:cNvPr id="3" name="Content Placeholder 2"/>
          <p:cNvSpPr>
            <a:spLocks noGrp="1"/>
          </p:cNvSpPr>
          <p:nvPr>
            <p:ph idx="1"/>
          </p:nvPr>
        </p:nvSpPr>
        <p:spPr>
          <a:xfrm>
            <a:off x="488093" y="2065867"/>
            <a:ext cx="10554574" cy="3471091"/>
          </a:xfrm>
        </p:spPr>
        <p:txBody>
          <a:bodyPr>
            <a:normAutofit/>
          </a:bodyPr>
          <a:lstStyle/>
          <a:p>
            <a:pPr marL="0" indent="0">
              <a:buNone/>
            </a:pPr>
            <a:endParaRPr lang="tr-TR" b="1" dirty="0"/>
          </a:p>
          <a:p>
            <a:pPr lvl="1"/>
            <a:endParaRPr lang="tr-TR" sz="2400" dirty="0"/>
          </a:p>
          <a:p>
            <a:r>
              <a:rPr lang="tr-TR" sz="2400" dirty="0"/>
              <a:t>Aktif bir </a:t>
            </a:r>
            <a:r>
              <a:rPr lang="tr-TR" sz="2400" dirty="0" err="1"/>
              <a:t>branch’i</a:t>
            </a:r>
            <a:r>
              <a:rPr lang="tr-TR" sz="2400" dirty="0"/>
              <a:t> temiz duruma getirmek için kullanılır. Ayrıca;</a:t>
            </a:r>
          </a:p>
          <a:p>
            <a:pPr lvl="1"/>
            <a:r>
              <a:rPr lang="tr-TR" sz="2400" dirty="0"/>
              <a:t>Farklı bir </a:t>
            </a:r>
            <a:r>
              <a:rPr lang="tr-TR" sz="2400" dirty="0" err="1"/>
              <a:t>branch'i</a:t>
            </a:r>
            <a:r>
              <a:rPr lang="tr-TR" sz="2400" dirty="0"/>
              <a:t> aktif hale getirmeden önce</a:t>
            </a:r>
          </a:p>
          <a:p>
            <a:pPr lvl="1"/>
            <a:r>
              <a:rPr lang="tr-TR" sz="2400" dirty="0"/>
              <a:t>Remote </a:t>
            </a:r>
            <a:r>
              <a:rPr lang="tr-TR" sz="2400" dirty="0" err="1"/>
              <a:t>Repository</a:t>
            </a:r>
            <a:r>
              <a:rPr lang="tr-TR" sz="2400" dirty="0"/>
              <a:t> değişikliklerinizi yerel diskinize indirmeden önce</a:t>
            </a:r>
          </a:p>
          <a:p>
            <a:pPr lvl="1"/>
            <a:r>
              <a:rPr lang="tr-TR" sz="2400" dirty="0" err="1"/>
              <a:t>Branch'inizi</a:t>
            </a:r>
            <a:r>
              <a:rPr lang="tr-TR" sz="2400" dirty="0"/>
              <a:t> </a:t>
            </a:r>
            <a:r>
              <a:rPr lang="tr-TR" sz="2400" dirty="0" err="1"/>
              <a:t>merge</a:t>
            </a:r>
            <a:r>
              <a:rPr lang="tr-TR" sz="2400" dirty="0"/>
              <a:t> etmeden önce</a:t>
            </a:r>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405681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79" y="410818"/>
            <a:ext cx="10131425" cy="979189"/>
          </a:xfrm>
        </p:spPr>
        <p:txBody>
          <a:bodyPr/>
          <a:lstStyle/>
          <a:p>
            <a:r>
              <a:rPr lang="tr-TR" dirty="0" err="1"/>
              <a:t>Checkout</a:t>
            </a:r>
            <a:r>
              <a:rPr lang="tr-TR" dirty="0"/>
              <a:t>, HEAD Kavramları</a:t>
            </a:r>
          </a:p>
        </p:txBody>
      </p:sp>
      <p:sp>
        <p:nvSpPr>
          <p:cNvPr id="3" name="Content Placeholder 2"/>
          <p:cNvSpPr>
            <a:spLocks noGrp="1"/>
          </p:cNvSpPr>
          <p:nvPr>
            <p:ph idx="1"/>
          </p:nvPr>
        </p:nvSpPr>
        <p:spPr>
          <a:xfrm>
            <a:off x="553279" y="1827327"/>
            <a:ext cx="10554574" cy="4474604"/>
          </a:xfrm>
        </p:spPr>
        <p:txBody>
          <a:bodyPr>
            <a:normAutofit fontScale="25000" lnSpcReduction="20000"/>
          </a:bodyPr>
          <a:lstStyle/>
          <a:p>
            <a:pPr marL="0" indent="0">
              <a:buNone/>
            </a:pPr>
            <a:endParaRPr lang="tr-TR" b="1" dirty="0"/>
          </a:p>
          <a:p>
            <a:pPr lvl="1"/>
            <a:endParaRPr lang="tr-TR" sz="9800" dirty="0"/>
          </a:p>
          <a:p>
            <a:r>
              <a:rPr lang="tr-TR" sz="9800" dirty="0"/>
              <a:t>Git'de bir branch otomatik olarak o branch için yaptığınız son commit işlemine bir işaretçi tutar ve hangi dosyaların o branch'e ait olduğunu bilir. </a:t>
            </a:r>
          </a:p>
          <a:p>
            <a:r>
              <a:rPr lang="tr-TR" sz="9800" dirty="0"/>
              <a:t>Herhangi bir anda bir proje için tek bir branch </a:t>
            </a:r>
            <a:r>
              <a:rPr lang="tr-TR" sz="9800" b="1" dirty="0"/>
              <a:t>aktif</a:t>
            </a:r>
            <a:r>
              <a:rPr lang="tr-TR" sz="9800" dirty="0"/>
              <a:t> olabilir. Bu branch'e </a:t>
            </a:r>
            <a:r>
              <a:rPr lang="tr-TR" sz="9800" b="1" dirty="0"/>
              <a:t>HEAD</a:t>
            </a:r>
            <a:r>
              <a:rPr lang="tr-TR" sz="9800" dirty="0"/>
              <a:t> denir ve Working Copy içindeki (Working Copy'yi projenizin yerel diskinizdeki dosyalarının tamamı olarak düşünebilirsiniz) dosyalar aktif olan branch'e yani </a:t>
            </a:r>
            <a:r>
              <a:rPr lang="tr-TR" sz="9800" b="1" dirty="0"/>
              <a:t>HEAD</a:t>
            </a:r>
            <a:r>
              <a:rPr lang="tr-TR" sz="9800" dirty="0"/>
              <a:t>'e aittir. </a:t>
            </a:r>
          </a:p>
          <a:p>
            <a:r>
              <a:rPr lang="tr-TR" sz="9800" dirty="0"/>
              <a:t>Diğer branch’lerinizdeki dosyalar diskiniz üzerinde değil Git'in veri tabanında (.git klasörü içinde özel bir formatta) bulunur.</a:t>
            </a:r>
          </a:p>
          <a:p>
            <a:r>
              <a:rPr lang="tr-TR" sz="9800" dirty="0"/>
              <a:t>Farklı bir </a:t>
            </a:r>
            <a:r>
              <a:rPr lang="tr-TR" sz="9800" dirty="0" err="1"/>
              <a:t>branch'i</a:t>
            </a:r>
            <a:r>
              <a:rPr lang="tr-TR" sz="9800" dirty="0"/>
              <a:t> aktif hale getirmek için </a:t>
            </a:r>
            <a:r>
              <a:rPr lang="tr-TR" sz="9800" b="1" dirty="0"/>
              <a:t>git </a:t>
            </a:r>
            <a:r>
              <a:rPr lang="tr-TR" sz="9800" b="1" dirty="0" err="1"/>
              <a:t>checkout</a:t>
            </a:r>
            <a:r>
              <a:rPr lang="tr-TR" sz="9800" dirty="0"/>
              <a:t> komutu kullanılır. Bu durumda Git otomatik olarak sizin için iki şey yapar</a:t>
            </a:r>
          </a:p>
          <a:p>
            <a:pPr lvl="1"/>
            <a:r>
              <a:rPr lang="tr-TR" sz="9800" dirty="0"/>
              <a:t>Aktif hale getirdiğiniz </a:t>
            </a:r>
            <a:r>
              <a:rPr lang="tr-TR" sz="9800" dirty="0" err="1"/>
              <a:t>branch'i</a:t>
            </a:r>
            <a:r>
              <a:rPr lang="tr-TR" sz="9800" dirty="0"/>
              <a:t> </a:t>
            </a:r>
            <a:r>
              <a:rPr lang="tr-TR" sz="9800" b="1" dirty="0"/>
              <a:t>HEAD</a:t>
            </a:r>
            <a:r>
              <a:rPr lang="tr-TR" sz="9800" dirty="0"/>
              <a:t> yapar ve</a:t>
            </a:r>
          </a:p>
          <a:p>
            <a:pPr lvl="1"/>
            <a:r>
              <a:rPr lang="tr-TR" sz="9800" dirty="0"/>
              <a:t>Aktif hale getirdiğiniz </a:t>
            </a:r>
            <a:r>
              <a:rPr lang="tr-TR" sz="9800" dirty="0" err="1"/>
              <a:t>branch'e</a:t>
            </a:r>
            <a:r>
              <a:rPr lang="tr-TR" sz="9800" dirty="0"/>
              <a:t> ait dosyaları Git veri tabanınızdan yerel diskinize kopyalar ve önceki </a:t>
            </a:r>
            <a:r>
              <a:rPr lang="tr-TR" sz="9800" dirty="0" err="1"/>
              <a:t>branch'e</a:t>
            </a:r>
            <a:r>
              <a:rPr lang="tr-TR" sz="9800" dirty="0"/>
              <a:t> ait dosyaları diskinizden kaldırır. Yani </a:t>
            </a:r>
            <a:r>
              <a:rPr lang="tr-TR" sz="9800" dirty="0" err="1"/>
              <a:t>Working</a:t>
            </a:r>
            <a:r>
              <a:rPr lang="tr-TR" sz="9800" dirty="0"/>
              <a:t> </a:t>
            </a:r>
            <a:r>
              <a:rPr lang="tr-TR" sz="9800" dirty="0" err="1"/>
              <a:t>Copy'nize</a:t>
            </a:r>
            <a:r>
              <a:rPr lang="tr-TR" sz="9800" dirty="0"/>
              <a:t> yeni </a:t>
            </a:r>
            <a:r>
              <a:rPr lang="tr-TR" sz="9800" dirty="0" err="1"/>
              <a:t>branch'e</a:t>
            </a:r>
            <a:r>
              <a:rPr lang="tr-TR" sz="9800" dirty="0"/>
              <a:t> ait olan dosyaları koyar.</a:t>
            </a:r>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182980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609600"/>
            <a:ext cx="10131425" cy="1456267"/>
          </a:xfrm>
        </p:spPr>
        <p:txBody>
          <a:bodyPr/>
          <a:lstStyle/>
          <a:p>
            <a:r>
              <a:rPr lang="tr-TR" dirty="0"/>
              <a:t>Versiyon Kontrolü Nedir</a:t>
            </a:r>
          </a:p>
        </p:txBody>
      </p:sp>
      <p:sp>
        <p:nvSpPr>
          <p:cNvPr id="3" name="İçerik Yer Tutucusu 2"/>
          <p:cNvSpPr>
            <a:spLocks noGrp="1"/>
          </p:cNvSpPr>
          <p:nvPr>
            <p:ph idx="1"/>
          </p:nvPr>
        </p:nvSpPr>
        <p:spPr>
          <a:xfrm>
            <a:off x="792481" y="1554480"/>
            <a:ext cx="11094719" cy="5303520"/>
          </a:xfrm>
        </p:spPr>
        <p:txBody>
          <a:bodyPr>
            <a:normAutofit fontScale="92500" lnSpcReduction="10000"/>
          </a:bodyPr>
          <a:lstStyle/>
          <a:p>
            <a:r>
              <a:rPr lang="tr-TR" sz="2000" dirty="0"/>
              <a:t>VCS kullanarak herhangi bir anda üzerinde çalıştığınız dosyaların o anki hallerini kaydedip, daha sonra bu kaydedilmiş ve kontrol altına alınmış haline geri dönebilirsiniz.</a:t>
            </a:r>
          </a:p>
          <a:p>
            <a:r>
              <a:rPr lang="tr-TR" sz="2000" dirty="0"/>
              <a:t>Versiyon; dosyaların kayıt altına alınmış herhangi bir andaki hallerine denir.</a:t>
            </a:r>
          </a:p>
          <a:p>
            <a:r>
              <a:rPr lang="tr-TR" sz="2000" dirty="0"/>
              <a:t>Versiyon kontrolü kullanılan programlama dilinden, </a:t>
            </a:r>
            <a:r>
              <a:rPr lang="tr-TR" sz="2000" dirty="0" err="1"/>
              <a:t>framework</a:t>
            </a:r>
            <a:r>
              <a:rPr lang="tr-TR" sz="2000" dirty="0"/>
              <a:t> veya işletim sisteminden bağımsız bir yaklaşım olarak düşünülmeli. Çünkü </a:t>
            </a:r>
            <a:r>
              <a:rPr lang="tr-TR" sz="2000" dirty="0" err="1"/>
              <a:t>vcs</a:t>
            </a:r>
            <a:r>
              <a:rPr lang="tr-TR" sz="2000" dirty="0"/>
              <a:t>;</a:t>
            </a:r>
          </a:p>
          <a:p>
            <a:pPr lvl="1"/>
            <a:r>
              <a:rPr lang="tr-TR" sz="2000" dirty="0"/>
              <a:t>HTML dosyalar için kullanılabileceği gibi, </a:t>
            </a:r>
            <a:r>
              <a:rPr lang="tr-TR" sz="2000" dirty="0" err="1"/>
              <a:t>Android</a:t>
            </a:r>
            <a:r>
              <a:rPr lang="tr-TR" sz="2000" dirty="0"/>
              <a:t> veya </a:t>
            </a:r>
            <a:r>
              <a:rPr lang="tr-TR" sz="2000" dirty="0" err="1"/>
              <a:t>iPhone</a:t>
            </a:r>
            <a:r>
              <a:rPr lang="tr-TR" sz="2000" dirty="0"/>
              <a:t> uygulaması kaynak kodu için de kullanılabilir.</a:t>
            </a:r>
          </a:p>
          <a:p>
            <a:pPr lvl="1"/>
            <a:r>
              <a:rPr lang="tr-TR" sz="2000" dirty="0"/>
              <a:t>Dosyaların üzerinde çalışırken hangi işletim sistemini veya programları kullandığınızla ilgilenmez.</a:t>
            </a:r>
          </a:p>
          <a:p>
            <a:pPr lvl="1"/>
            <a:endParaRPr lang="tr-TR" sz="2000" dirty="0"/>
          </a:p>
          <a:p>
            <a:pPr lvl="1"/>
            <a:endParaRPr lang="tr-TR" sz="2000" dirty="0"/>
          </a:p>
          <a:p>
            <a:pPr lvl="1"/>
            <a:endParaRPr lang="tr-TR" sz="2000" dirty="0"/>
          </a:p>
          <a:p>
            <a:pPr lvl="1"/>
            <a:endParaRPr lang="tr-TR" sz="2000" dirty="0"/>
          </a:p>
          <a:p>
            <a:pPr lvl="1"/>
            <a:endParaRPr lang="tr-TR" sz="2000" dirty="0"/>
          </a:p>
          <a:p>
            <a:pPr lvl="1"/>
            <a:r>
              <a:rPr lang="tr-TR" sz="2000" dirty="0"/>
              <a:t>                                                                                                                                                                                  S</a:t>
            </a:r>
          </a:p>
          <a:p>
            <a:endParaRPr lang="tr-TR" dirty="0"/>
          </a:p>
        </p:txBody>
      </p:sp>
      <p:sp>
        <p:nvSpPr>
          <p:cNvPr id="4" name="Dikdörtgen 3"/>
          <p:cNvSpPr/>
          <p:nvPr/>
        </p:nvSpPr>
        <p:spPr>
          <a:xfrm>
            <a:off x="9128760" y="6190609"/>
            <a:ext cx="2941320" cy="369332"/>
          </a:xfrm>
          <a:prstGeom prst="rect">
            <a:avLst/>
          </a:prstGeom>
        </p:spPr>
        <p:txBody>
          <a:bodyPr wrap="square">
            <a:spAutoFit/>
          </a:bodyPr>
          <a:lstStyle/>
          <a:p>
            <a:endParaRPr lang="tr-TR" dirty="0"/>
          </a:p>
        </p:txBody>
      </p:sp>
    </p:spTree>
    <p:extLst>
      <p:ext uri="{BB962C8B-B14F-4D97-AF65-F5344CB8AC3E}">
        <p14:creationId xmlns:p14="http://schemas.microsoft.com/office/powerpoint/2010/main" val="3008940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Github’dan Proje Clone’lamak</a:t>
            </a:r>
          </a:p>
        </p:txBody>
      </p:sp>
      <p:sp>
        <p:nvSpPr>
          <p:cNvPr id="3" name="Content Placeholder 2"/>
          <p:cNvSpPr>
            <a:spLocks noGrp="1"/>
          </p:cNvSpPr>
          <p:nvPr>
            <p:ph idx="1"/>
          </p:nvPr>
        </p:nvSpPr>
        <p:spPr>
          <a:xfrm>
            <a:off x="660371" y="2243270"/>
            <a:ext cx="10554574" cy="4474604"/>
          </a:xfrm>
        </p:spPr>
        <p:txBody>
          <a:bodyPr>
            <a:normAutofit/>
          </a:bodyPr>
          <a:lstStyle/>
          <a:p>
            <a:pPr marL="0" indent="0">
              <a:buNone/>
            </a:pPr>
            <a:endParaRPr lang="tr-TR" b="1" dirty="0"/>
          </a:p>
          <a:p>
            <a:pPr lvl="1"/>
            <a:endParaRPr lang="tr-TR" sz="2000" dirty="0"/>
          </a:p>
          <a:p>
            <a:r>
              <a:rPr lang="tr-TR" sz="2000" dirty="0"/>
              <a:t>Github üzerindeki bir projeyi local repomuza alabilir, güncelleyebilir ve eğer yetkimiz var ise tekrar github üzerinde merge işlemi yapabiliriz.</a:t>
            </a:r>
          </a:p>
          <a:p>
            <a:r>
              <a:rPr lang="tr-TR" sz="2000" dirty="0"/>
              <a:t>git clone github_proje_linki </a:t>
            </a:r>
            <a:r>
              <a:rPr lang="tr-TR" sz="2000" dirty="0">
                <a:sym typeface="Wingdings" panose="05000000000000000000" pitchFamily="2" charset="2"/>
              </a:rPr>
              <a:t> projeyi localimize indirir.</a:t>
            </a:r>
          </a:p>
          <a:p>
            <a:r>
              <a:rPr lang="tr-TR" sz="2000" dirty="0">
                <a:sym typeface="Wingdings" panose="05000000000000000000" pitchFamily="2" charset="2"/>
              </a:rPr>
              <a:t>Projedeki tüm commitleri branchler, görebiliriz.</a:t>
            </a:r>
          </a:p>
          <a:p>
            <a:r>
              <a:rPr lang="tr-TR" sz="2000" dirty="0">
                <a:sym typeface="Wingdings" panose="05000000000000000000" pitchFamily="2" charset="2"/>
              </a:rPr>
              <a:t>Localde değişiklikler yapıp commit edebiliriz.</a:t>
            </a:r>
          </a:p>
          <a:p>
            <a:r>
              <a:rPr lang="tr-TR" sz="2000" dirty="0"/>
              <a:t>git remote –v ile projede tanımlı uzak repoları görebiliriz.</a:t>
            </a:r>
          </a:p>
          <a:p>
            <a:r>
              <a:rPr lang="tr-TR" sz="2000" dirty="0"/>
              <a:t>git push remote_repo_kisa_adi/remote_repo_linki   master(hangi branche gönderilecek)</a:t>
            </a:r>
          </a:p>
          <a:p>
            <a:r>
              <a:rPr lang="tr-TR" sz="2000" dirty="0"/>
              <a:t>Localde yapılan değişiklikler github üzerinde de gerçekleştirilir.</a:t>
            </a:r>
          </a:p>
          <a:p>
            <a:endParaRPr lang="tr-TR" dirty="0"/>
          </a:p>
          <a:p>
            <a:endParaRPr lang="tr-TR" dirty="0"/>
          </a:p>
          <a:p>
            <a:pPr lvl="1"/>
            <a:endParaRPr lang="tr-TR" dirty="0"/>
          </a:p>
          <a:p>
            <a:pPr lvl="1"/>
            <a:endParaRPr lang="tr-TR" dirty="0"/>
          </a:p>
        </p:txBody>
      </p:sp>
    </p:spTree>
    <p:extLst>
      <p:ext uri="{BB962C8B-B14F-4D97-AF65-F5344CB8AC3E}">
        <p14:creationId xmlns:p14="http://schemas.microsoft.com/office/powerpoint/2010/main" val="3436161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Gitbook</a:t>
            </a:r>
            <a:r>
              <a:rPr lang="tr-TR" dirty="0"/>
              <a:t> nedir </a:t>
            </a:r>
          </a:p>
        </p:txBody>
      </p:sp>
      <p:sp>
        <p:nvSpPr>
          <p:cNvPr id="3" name="İçerik Yer Tutucusu 2"/>
          <p:cNvSpPr>
            <a:spLocks noGrp="1"/>
          </p:cNvSpPr>
          <p:nvPr>
            <p:ph idx="1"/>
          </p:nvPr>
        </p:nvSpPr>
        <p:spPr/>
        <p:txBody>
          <a:bodyPr/>
          <a:lstStyle/>
          <a:p>
            <a:r>
              <a:rPr lang="tr-TR" dirty="0" err="1"/>
              <a:t>GitBook</a:t>
            </a:r>
            <a:r>
              <a:rPr lang="tr-TR" dirty="0"/>
              <a:t>, ekiplerin ürünlerden </a:t>
            </a:r>
            <a:r>
              <a:rPr lang="tr-TR" dirty="0" err="1"/>
              <a:t>API'lara</a:t>
            </a:r>
            <a:r>
              <a:rPr lang="tr-TR" dirty="0"/>
              <a:t> ve dahili bilgi tabanlarına kadar her şeyi belgeleyebildikleri modern bir dokümantasyon platformudur. </a:t>
            </a:r>
          </a:p>
          <a:p>
            <a:r>
              <a:rPr lang="tr-TR" dirty="0" err="1"/>
              <a:t>GitBook</a:t>
            </a:r>
            <a:r>
              <a:rPr lang="tr-TR" dirty="0"/>
              <a:t>, geliştiricilerin doküman oluşturması için açık kaynak kodlu bir araç olarak 2014'ün ortalarında başladı. Bugün, tüm büyüklükteki ekipleri ve </a:t>
            </a:r>
            <a:r>
              <a:rPr lang="tr-TR" dirty="0" err="1"/>
              <a:t>verileride</a:t>
            </a:r>
            <a:r>
              <a:rPr lang="tr-TR" dirty="0"/>
              <a:t> depolayabilmek için halde geliştiriliyor.</a:t>
            </a:r>
          </a:p>
          <a:p>
            <a:r>
              <a:rPr lang="tr-TR" dirty="0"/>
              <a:t>Aynı zamanda </a:t>
            </a:r>
            <a:r>
              <a:rPr lang="tr-TR" dirty="0" err="1"/>
              <a:t>gitbook</a:t>
            </a:r>
            <a:r>
              <a:rPr lang="tr-TR" dirty="0"/>
              <a:t> </a:t>
            </a:r>
            <a:r>
              <a:rPr lang="tr-TR" dirty="0" err="1"/>
              <a:t>dökümantasyon</a:t>
            </a:r>
            <a:r>
              <a:rPr lang="tr-TR" dirty="0"/>
              <a:t> sürecinde gerekli olan kaynak kod resim, slayt  </a:t>
            </a:r>
            <a:r>
              <a:rPr lang="tr-TR" dirty="0" err="1"/>
              <a:t>vb</a:t>
            </a:r>
            <a:r>
              <a:rPr lang="tr-TR" dirty="0"/>
              <a:t> </a:t>
            </a:r>
            <a:r>
              <a:rPr lang="tr-TR" dirty="0" err="1"/>
              <a:t>verileride</a:t>
            </a:r>
            <a:r>
              <a:rPr lang="tr-TR" dirty="0"/>
              <a:t> depolar haldedir.</a:t>
            </a:r>
          </a:p>
          <a:p>
            <a:r>
              <a:rPr lang="tr-TR" dirty="0"/>
              <a:t>Günümüzde birçok kitap ,yada makale yazarı gibi insanların ilgi odağıdır.</a:t>
            </a:r>
          </a:p>
          <a:p>
            <a:r>
              <a:rPr lang="tr-TR" dirty="0" err="1"/>
              <a:t>Gitbook</a:t>
            </a:r>
            <a:r>
              <a:rPr lang="tr-TR" dirty="0"/>
              <a:t> </a:t>
            </a:r>
            <a:r>
              <a:rPr lang="tr-TR" dirty="0" err="1"/>
              <a:t>dökümantasyon</a:t>
            </a:r>
            <a:r>
              <a:rPr lang="tr-TR" dirty="0"/>
              <a:t> konusunda güvenli bir alan sağlar .</a:t>
            </a:r>
          </a:p>
        </p:txBody>
      </p:sp>
    </p:spTree>
    <p:extLst>
      <p:ext uri="{BB962C8B-B14F-4D97-AF65-F5344CB8AC3E}">
        <p14:creationId xmlns:p14="http://schemas.microsoft.com/office/powerpoint/2010/main" val="3904847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D0BB674-CA6F-4497-A22B-B54679C2B422}"/>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D6534638-A90B-4D20-85AD-65F0A8793EEB}"/>
              </a:ext>
            </a:extLst>
          </p:cNvPr>
          <p:cNvSpPr>
            <a:spLocks noGrp="1"/>
          </p:cNvSpPr>
          <p:nvPr>
            <p:ph idx="1"/>
          </p:nvPr>
        </p:nvSpPr>
        <p:spPr>
          <a:xfrm>
            <a:off x="685800" y="1757754"/>
            <a:ext cx="10131425" cy="3649133"/>
          </a:xfrm>
        </p:spPr>
        <p:txBody>
          <a:bodyPr/>
          <a:lstStyle/>
          <a:p>
            <a:r>
              <a:rPr lang="tr-TR" dirty="0">
                <a:hlinkClick r:id="rId2"/>
              </a:rPr>
              <a:t>https://www.youtube.com/watch?v=uncrCoLiq-g&amp;list=PLHN6JcK509bOrevTCFrSMeAfBtuib4Gpg</a:t>
            </a:r>
            <a:endParaRPr lang="tr-TR" dirty="0"/>
          </a:p>
          <a:p>
            <a:r>
              <a:rPr lang="tr-TR" dirty="0">
                <a:hlinkClick r:id="rId3"/>
              </a:rPr>
              <a:t>https://www.youtube.com/watch?v=kXhj0pCEtb0&amp;index=9&amp;list=PLPrHLaayVkhnNstGIzQcxxnj6VYvsHBHy</a:t>
            </a:r>
            <a:endParaRPr lang="tr-TR" dirty="0"/>
          </a:p>
          <a:p>
            <a:r>
              <a:rPr lang="tr-TR" dirty="0">
                <a:hlinkClick r:id="rId4"/>
              </a:rPr>
              <a:t>https://fatihhayrioglu.com/git-ogreniyorum-2/</a:t>
            </a:r>
            <a:endParaRPr lang="tr-TR" dirty="0"/>
          </a:p>
          <a:p>
            <a:r>
              <a:rPr lang="tr-TR" dirty="0">
                <a:hlinkClick r:id="rId5"/>
              </a:rPr>
              <a:t>http://kadirkasim.com/yazi/git-komutlari</a:t>
            </a:r>
            <a:endParaRPr lang="tr-TR" dirty="0"/>
          </a:p>
          <a:p>
            <a:r>
              <a:rPr lang="tr-TR" dirty="0">
                <a:hlinkClick r:id="rId6"/>
              </a:rPr>
              <a:t>https://aliozgur.gitbooks.io/git101/content/alistirmalar/Gun_06.html</a:t>
            </a:r>
            <a:endParaRPr lang="tr-TR" dirty="0"/>
          </a:p>
          <a:p>
            <a:endParaRPr lang="tr-TR" dirty="0"/>
          </a:p>
        </p:txBody>
      </p:sp>
    </p:spTree>
    <p:extLst>
      <p:ext uri="{BB962C8B-B14F-4D97-AF65-F5344CB8AC3E}">
        <p14:creationId xmlns:p14="http://schemas.microsoft.com/office/powerpoint/2010/main" val="207339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745BED5-E4FF-404E-961B-F20A1E59BEA4}"/>
              </a:ext>
            </a:extLst>
          </p:cNvPr>
          <p:cNvSpPr>
            <a:spLocks noGrp="1"/>
          </p:cNvSpPr>
          <p:nvPr>
            <p:ph type="title"/>
          </p:nvPr>
        </p:nvSpPr>
        <p:spPr>
          <a:xfrm>
            <a:off x="659296" y="133258"/>
            <a:ext cx="10131425" cy="933542"/>
          </a:xfrm>
        </p:spPr>
        <p:txBody>
          <a:bodyPr/>
          <a:lstStyle/>
          <a:p>
            <a:r>
              <a:rPr lang="tr-TR" dirty="0"/>
              <a:t>Versiyon kontrol sistemi tarihçesi</a:t>
            </a:r>
          </a:p>
        </p:txBody>
      </p:sp>
      <p:sp>
        <p:nvSpPr>
          <p:cNvPr id="3" name="İçerik Yer Tutucusu 2">
            <a:extLst>
              <a:ext uri="{FF2B5EF4-FFF2-40B4-BE49-F238E27FC236}">
                <a16:creationId xmlns:a16="http://schemas.microsoft.com/office/drawing/2014/main" id="{1513FBAB-D2A4-457D-AB0E-EC52E5C055B2}"/>
              </a:ext>
            </a:extLst>
          </p:cNvPr>
          <p:cNvSpPr>
            <a:spLocks noGrp="1"/>
          </p:cNvSpPr>
          <p:nvPr>
            <p:ph idx="1"/>
          </p:nvPr>
        </p:nvSpPr>
        <p:spPr>
          <a:xfrm>
            <a:off x="318052" y="1166191"/>
            <a:ext cx="11188147" cy="4837043"/>
          </a:xfrm>
        </p:spPr>
        <p:txBody>
          <a:bodyPr>
            <a:normAutofit fontScale="25000" lnSpcReduction="20000"/>
          </a:bodyPr>
          <a:lstStyle/>
          <a:p>
            <a:r>
              <a:rPr lang="tr-TR" sz="8000" dirty="0"/>
              <a:t>Modern Versiyon Kontrol Sistemlerini kullanmaya başlamadan önce, birazcık tarih bakmak gerekir. İlk Versiyon Kontrol Sistemi, 1972'de UNIX geliştirdiği </a:t>
            </a:r>
            <a:r>
              <a:rPr lang="tr-TR" sz="8000" dirty="0" err="1"/>
              <a:t>Bell</a:t>
            </a:r>
            <a:r>
              <a:rPr lang="tr-TR" sz="8000" dirty="0"/>
              <a:t> </a:t>
            </a:r>
            <a:r>
              <a:rPr lang="tr-TR" sz="8000" dirty="0" err="1"/>
              <a:t>Labs'da</a:t>
            </a:r>
            <a:r>
              <a:rPr lang="tr-TR" sz="8000" dirty="0"/>
              <a:t> kuruldu. İlki SCCS olarak adlandırıldı. Sadece UNIX için mevcuttu ve sadece Kaynak Kod dosyaları ile çalıştı. On yıl sonra Revizyon Kontrol Sistemi veya RCS geliştirildi ve ilk çapraz platform sürüm kontrol sistemi oldu, ancak bir kez daha, sadece metin dosyaları içindi. Hem SCCS hem de RCS sadece geliştirme sistemi üzerinde çalıştı ve sadece bir kullanıcı için çalıştıkları için kod paylaşımı için değildi .</a:t>
            </a:r>
          </a:p>
          <a:p>
            <a:r>
              <a:rPr lang="tr-TR" sz="8000" dirty="0"/>
              <a:t>Versiyon Kontrol Yazılımının bir sonraki dalgası - Merkezileştirilmiş Versiyon Kontrolü olarak adlandırdığımız şey, 1986'dan başlayarak geliştirildi. Eşzamanlı Sürümler Sistemi veya CVS, merkezi bir depoya sahip olan ve birden fazla kullanıcı tarafından kullanılabilir olan ilk </a:t>
            </a:r>
            <a:r>
              <a:rPr lang="tr-TR" sz="8000" dirty="0" err="1"/>
              <a:t>sistemoldu</a:t>
            </a:r>
            <a:r>
              <a:rPr lang="tr-TR" sz="8000" dirty="0"/>
              <a:t>. Tüm dizin ağaçlarındaki değişiklikleri takip etmenin aksine, dosya odaklıydı ve tek tek dosyalardaki değişikliklerin kaydını tutuyordu. Daha sonra 1980'lerde </a:t>
            </a:r>
            <a:r>
              <a:rPr lang="tr-TR" sz="8000" dirty="0" err="1"/>
              <a:t>Perforce</a:t>
            </a:r>
            <a:r>
              <a:rPr lang="tr-TR" sz="8000" dirty="0"/>
              <a:t> geldi ve .com döneminde yaygın olarak kullanıldı. Hala Google’da kullanılan en büyük depodur.</a:t>
            </a:r>
          </a:p>
          <a:p>
            <a:r>
              <a:rPr lang="tr-TR" sz="8000" dirty="0"/>
              <a:t>2000 yılında, </a:t>
            </a:r>
            <a:r>
              <a:rPr lang="tr-TR" sz="8000" dirty="0" err="1"/>
              <a:t>Subversion</a:t>
            </a:r>
            <a:r>
              <a:rPr lang="tr-TR" sz="8000" dirty="0"/>
              <a:t> adlı yeni bir ürün oluşturuldu ve metin olmayan dosyaları destekler haldeydi. Dosya yeniden adlandırma ve hareketler gibi dizin yapısı değişikliklerini izledi ve işlem birimi , tek bir dosyanın aksine dizindi. Böylece bütün bir dizin ağacında kontrol edebilir ve kontrol edebilirsiniz. 2004 yılında Microsoft  ,  temel olarak bir istemci sunucu sistemi olan eski Visual SourceSafe Sürüm Kontrol Sistemini değiştirmek için Team Foundation </a:t>
            </a:r>
            <a:r>
              <a:rPr lang="tr-TR" sz="8000" dirty="0" err="1"/>
              <a:t>Server'ı</a:t>
            </a:r>
            <a:r>
              <a:rPr lang="tr-TR" sz="8000" dirty="0"/>
              <a:t> oluşturdu . TFS bir MSDN aboneliği ile gelir, yani oldukça pahalıdır.      </a:t>
            </a:r>
          </a:p>
          <a:p>
            <a:r>
              <a:rPr lang="tr-TR" sz="8000" dirty="0"/>
              <a:t>                                                                                                                                                                           A</a:t>
            </a:r>
          </a:p>
          <a:p>
            <a:endParaRPr lang="tr-TR" dirty="0"/>
          </a:p>
        </p:txBody>
      </p:sp>
    </p:spTree>
    <p:extLst>
      <p:ext uri="{BB962C8B-B14F-4D97-AF65-F5344CB8AC3E}">
        <p14:creationId xmlns:p14="http://schemas.microsoft.com/office/powerpoint/2010/main" val="20621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235A04D-B25D-4061-8E59-5A2070077E3D}"/>
              </a:ext>
            </a:extLst>
          </p:cNvPr>
          <p:cNvSpPr>
            <a:spLocks noGrp="1"/>
          </p:cNvSpPr>
          <p:nvPr>
            <p:ph idx="1"/>
          </p:nvPr>
        </p:nvSpPr>
        <p:spPr>
          <a:xfrm>
            <a:off x="579783" y="954157"/>
            <a:ext cx="10737573" cy="5115339"/>
          </a:xfrm>
        </p:spPr>
        <p:txBody>
          <a:bodyPr>
            <a:normAutofit fontScale="62500" lnSpcReduction="20000"/>
          </a:bodyPr>
          <a:lstStyle/>
          <a:p>
            <a:r>
              <a:rPr lang="tr-TR" sz="2900" dirty="0"/>
              <a:t>Ama aynı zamanda 5 kullanıcı için kullanılabilir bir TFS Express sürümü var. TFS sıkı Visual </a:t>
            </a:r>
            <a:r>
              <a:rPr lang="tr-TR" sz="2900" dirty="0" err="1"/>
              <a:t>Studio</a:t>
            </a:r>
            <a:r>
              <a:rPr lang="tr-TR" sz="2900" dirty="0"/>
              <a:t> entegrasyonuna sahiptir. Bu, Visual </a:t>
            </a:r>
            <a:r>
              <a:rPr lang="tr-TR" sz="2900" dirty="0" err="1"/>
              <a:t>Studio'nun</a:t>
            </a:r>
            <a:r>
              <a:rPr lang="tr-TR" sz="2900" dirty="0"/>
              <a:t> içinden </a:t>
            </a:r>
            <a:r>
              <a:rPr lang="tr-TR" sz="2900" dirty="0" err="1"/>
              <a:t>check</a:t>
            </a:r>
            <a:r>
              <a:rPr lang="tr-TR" sz="2900" dirty="0"/>
              <a:t>-in ve </a:t>
            </a:r>
            <a:r>
              <a:rPr lang="tr-TR" sz="2900" dirty="0" err="1"/>
              <a:t>check-out</a:t>
            </a:r>
            <a:r>
              <a:rPr lang="tr-TR" sz="2900" dirty="0"/>
              <a:t> yapabildiğiniz anlamına gelir. Sadece kaynak kodu kontrolünü değil, aynı zamanda otomatik test yapmak için hata ve iş öğesi takibi ve özelliklerine de sahipti . Yeni nesil kaynak kodu kontrol yazılımı Dağıtılmış Kaynak Kod Kontrolü olarak adlandırılır. Dağıtılmış Kaynak Kodu Kontrolü, herkesin paylaştığı merkezi bir sunucu olmadığı için farklıdır  .” Herkes kendi bireysel havuzunu paylaşır ve ardından değişikliklerini merkezi bir sunucuyla paylaşabilir veya değişikliklerini bireysel kullanıcılarla paylaşabilir.” Bu </a:t>
            </a:r>
            <a:r>
              <a:rPr lang="tr-TR" sz="2900" dirty="0" err="1"/>
              <a:t>günki</a:t>
            </a:r>
            <a:r>
              <a:rPr lang="tr-TR" sz="2900" dirty="0"/>
              <a:t> git e benzer.</a:t>
            </a:r>
          </a:p>
          <a:p>
            <a:r>
              <a:rPr lang="tr-TR" sz="2900" dirty="0"/>
              <a:t>Dağıtılmış Kaynak Kodu Kontrolü, </a:t>
            </a:r>
            <a:r>
              <a:rPr lang="tr-TR" sz="2900" dirty="0" err="1"/>
              <a:t>BitKeeper</a:t>
            </a:r>
            <a:r>
              <a:rPr lang="tr-TR" sz="2900" dirty="0"/>
              <a:t> adında bir şirketten lisans değişikliği nedeniyle meydana geldi. Daha önce </a:t>
            </a:r>
            <a:r>
              <a:rPr lang="tr-TR" sz="2900" dirty="0" err="1"/>
              <a:t>Linus</a:t>
            </a:r>
            <a:r>
              <a:rPr lang="tr-TR" sz="2900" dirty="0"/>
              <a:t> </a:t>
            </a:r>
            <a:r>
              <a:rPr lang="tr-TR" sz="2900" dirty="0" err="1"/>
              <a:t>Torvalds</a:t>
            </a:r>
            <a:r>
              <a:rPr lang="tr-TR" sz="2900" dirty="0"/>
              <a:t> tarafından kullanılan bir ürüne ve Linux üzerinde Topluluk Sürümü adı verilen çekirdek gruba sahipti ve serbest kaldı. Ancak, 2005 yılında, </a:t>
            </a:r>
            <a:r>
              <a:rPr lang="tr-TR" sz="2900" dirty="0" err="1"/>
              <a:t>BitKeeper</a:t>
            </a:r>
            <a:r>
              <a:rPr lang="tr-TR" sz="2900" dirty="0"/>
              <a:t> tüm ürün serisini sadece ticari olarak yapmaya karar verdi, yani bunu kullanmak için bir ücret ödemek zorunda kaldınız ve </a:t>
            </a:r>
            <a:r>
              <a:rPr lang="tr-TR" sz="2900" dirty="0" err="1"/>
              <a:t>Linus</a:t>
            </a:r>
            <a:r>
              <a:rPr lang="tr-TR" sz="2900" dirty="0"/>
              <a:t>, Linux'un etrafındaki her şeyin özgür olduğundan emin olmak istediğine karar verdi ve böylece Git adında bir şey yarattı. Açık kaynaklı projeler için ücretsiz barındırma ve ayrıca özel kullanım için ticari barındırma hizmeti sunan çevrimiçi bulut tabanlı bir hizmet olan </a:t>
            </a:r>
            <a:r>
              <a:rPr lang="tr-TR" sz="2900" dirty="0" err="1"/>
              <a:t>GitHub</a:t>
            </a:r>
            <a:r>
              <a:rPr lang="tr-TR" sz="2900" dirty="0"/>
              <a:t> adlı bir şeyle birlikte geniş çapta kullanıldı.</a:t>
            </a:r>
          </a:p>
          <a:p>
            <a:r>
              <a:rPr lang="tr-TR" sz="2900" dirty="0"/>
              <a:t>2005 yılında aynı </a:t>
            </a:r>
            <a:r>
              <a:rPr lang="tr-TR" sz="2900" dirty="0" err="1"/>
              <a:t>BitKeeper</a:t>
            </a:r>
            <a:r>
              <a:rPr lang="tr-TR" sz="2900" dirty="0"/>
              <a:t> değişikliğine cevap olarak rakip bir ürün olan </a:t>
            </a:r>
            <a:r>
              <a:rPr lang="tr-TR" sz="2900" dirty="0" err="1"/>
              <a:t>Mercurial</a:t>
            </a:r>
            <a:r>
              <a:rPr lang="tr-TR" sz="2900" dirty="0"/>
              <a:t> da oluşturuldu ve aynı zamanda açık kaynak projelerinde de yaygın olarak kullanılıyor. Bu, 1972'den 2012'ye kadar Versiyon Denetimi ' </a:t>
            </a:r>
            <a:r>
              <a:rPr lang="tr-TR" sz="2900" dirty="0" err="1"/>
              <a:t>nin</a:t>
            </a:r>
            <a:r>
              <a:rPr lang="tr-TR" sz="2900" dirty="0"/>
              <a:t> kısa bir tarihçisidir. Bu günlerde, dağıtılmış bir sistem istiyorlarsa, merkezi bir sistem isterse Git veya </a:t>
            </a:r>
            <a:r>
              <a:rPr lang="tr-TR" sz="2900" dirty="0" err="1"/>
              <a:t>Mercurial</a:t>
            </a:r>
            <a:r>
              <a:rPr lang="tr-TR" sz="2900" dirty="0"/>
              <a:t> isterlerse , bugünlerde herkes beş sistemden birini, </a:t>
            </a:r>
            <a:r>
              <a:rPr lang="tr-TR" sz="2900" dirty="0" err="1"/>
              <a:t>Perforce</a:t>
            </a:r>
            <a:r>
              <a:rPr lang="tr-TR" sz="2900" dirty="0"/>
              <a:t>, </a:t>
            </a:r>
            <a:r>
              <a:rPr lang="tr-TR" sz="2900" dirty="0" err="1"/>
              <a:t>Subversion</a:t>
            </a:r>
            <a:r>
              <a:rPr lang="tr-TR" sz="2900" dirty="0"/>
              <a:t> veya </a:t>
            </a:r>
            <a:r>
              <a:rPr lang="tr-TR" sz="2900" dirty="0" err="1"/>
              <a:t>TFS'yi</a:t>
            </a:r>
            <a:r>
              <a:rPr lang="tr-TR" sz="2900" dirty="0"/>
              <a:t> kullanır .</a:t>
            </a:r>
          </a:p>
          <a:p>
            <a:endParaRPr lang="tr-TR" dirty="0"/>
          </a:p>
        </p:txBody>
      </p:sp>
    </p:spTree>
    <p:extLst>
      <p:ext uri="{BB962C8B-B14F-4D97-AF65-F5344CB8AC3E}">
        <p14:creationId xmlns:p14="http://schemas.microsoft.com/office/powerpoint/2010/main" val="10346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Unvan 1"/>
          <p:cNvSpPr>
            <a:spLocks noGrp="1"/>
          </p:cNvSpPr>
          <p:nvPr>
            <p:ph type="title"/>
          </p:nvPr>
        </p:nvSpPr>
        <p:spPr>
          <a:xfrm>
            <a:off x="685801" y="643466"/>
            <a:ext cx="2590799" cy="4995333"/>
          </a:xfrm>
        </p:spPr>
        <p:txBody>
          <a:bodyPr>
            <a:normAutofit/>
          </a:bodyPr>
          <a:lstStyle/>
          <a:p>
            <a:r>
              <a:rPr lang="tr-TR">
                <a:solidFill>
                  <a:srgbClr val="FFFFFF"/>
                </a:solidFill>
              </a:rPr>
              <a:t>Versiyon Kontrolü Faydaları Nelerdir</a:t>
            </a:r>
          </a:p>
        </p:txBody>
      </p:sp>
      <p:graphicFrame>
        <p:nvGraphicFramePr>
          <p:cNvPr id="5" name="İçerik Yer Tutucusu 2">
            <a:extLst>
              <a:ext uri="{FF2B5EF4-FFF2-40B4-BE49-F238E27FC236}">
                <a16:creationId xmlns:a16="http://schemas.microsoft.com/office/drawing/2014/main" id="{08242331-DBAD-414B-B127-3E6245CD2185}"/>
              </a:ext>
            </a:extLst>
          </p:cNvPr>
          <p:cNvGraphicFramePr>
            <a:graphicFrameLocks noGrp="1"/>
          </p:cNvGraphicFramePr>
          <p:nvPr>
            <p:ph idx="1"/>
            <p:extLst>
              <p:ext uri="{D42A27DB-BD31-4B8C-83A1-F6EECF244321}">
                <p14:modId xmlns:p14="http://schemas.microsoft.com/office/powerpoint/2010/main" val="157427172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05915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89527" y="-144378"/>
            <a:ext cx="9550399" cy="2743199"/>
          </a:xfrm>
        </p:spPr>
        <p:txBody>
          <a:bodyPr>
            <a:normAutofit/>
          </a:bodyPr>
          <a:lstStyle/>
          <a:p>
            <a:r>
              <a:rPr lang="tr-TR" dirty="0"/>
              <a:t>VERSİYON KONTROL SİSTEMİ ÇEŞİTLERİ</a:t>
            </a:r>
            <a:br>
              <a:rPr lang="tr-TR" dirty="0"/>
            </a:br>
            <a:endParaRPr lang="tr-TR" dirty="0"/>
          </a:p>
        </p:txBody>
      </p:sp>
      <p:sp>
        <p:nvSpPr>
          <p:cNvPr id="5" name="Metin Yer Tutucusu 4"/>
          <p:cNvSpPr>
            <a:spLocks noGrp="1"/>
          </p:cNvSpPr>
          <p:nvPr>
            <p:ph type="body" sz="quarter" idx="13"/>
          </p:nvPr>
        </p:nvSpPr>
        <p:spPr>
          <a:xfrm>
            <a:off x="168442" y="1335506"/>
            <a:ext cx="10712951" cy="3657598"/>
          </a:xfrm>
        </p:spPr>
        <p:txBody>
          <a:bodyPr>
            <a:normAutofit fontScale="70000" lnSpcReduction="20000"/>
          </a:bodyPr>
          <a:lstStyle/>
          <a:p>
            <a:pPr fontAlgn="base"/>
            <a:r>
              <a:rPr lang="tr-TR" b="1" dirty="0"/>
              <a:t>1. CVS (Concurrent Versions System)</a:t>
            </a:r>
          </a:p>
          <a:p>
            <a:pPr fontAlgn="base"/>
            <a:r>
              <a:rPr lang="tr-TR" dirty="0"/>
              <a:t>CVS , Concurrent Versions System , açık kaynak olarak geliştirilmiş olan kaynak kod kontrol sistemidir.</a:t>
            </a:r>
          </a:p>
          <a:p>
            <a:pPr fontAlgn="base"/>
            <a:r>
              <a:rPr lang="tr-TR" dirty="0"/>
              <a:t>· Kaynak yazıların takibini kolaylaştırır.</a:t>
            </a:r>
          </a:p>
          <a:p>
            <a:pPr fontAlgn="base"/>
            <a:r>
              <a:rPr lang="tr-TR" dirty="0"/>
              <a:t>· Kaynakların tek merkezden yönetilmesine olanak tanır.</a:t>
            </a:r>
          </a:p>
          <a:p>
            <a:pPr fontAlgn="base"/>
            <a:r>
              <a:rPr lang="tr-TR" dirty="0"/>
              <a:t>· Dosyaların istediğiniz sürümlerini çekmenize fırsat verir.</a:t>
            </a:r>
          </a:p>
          <a:p>
            <a:pPr fontAlgn="base"/>
            <a:r>
              <a:rPr lang="tr-TR" dirty="0"/>
              <a:t>· Sizin yerinize bütün dosyalara sürüm numaraları verir.</a:t>
            </a:r>
          </a:p>
          <a:p>
            <a:pPr fontAlgn="base"/>
            <a:r>
              <a:rPr lang="tr-TR" dirty="0"/>
              <a:t>· Programcı istediği tarihteki kaynak kodlara erişip üzerinde çalışma yapabilir.</a:t>
            </a:r>
          </a:p>
          <a:p>
            <a:pPr fontAlgn="base"/>
            <a:r>
              <a:rPr lang="tr-TR" dirty="0"/>
              <a:t>· Kaynak kodun tüm tarihçesinin saklanması gereğinden fazla disk alanı harcayacakmış gibi düşünülebilir. Ancak CVS bunu oldukça zekice bir yöntemle, yalnızca sürümler arasındaki farkları tutarak halleder.</a:t>
            </a:r>
          </a:p>
          <a:p>
            <a:pPr fontAlgn="base"/>
            <a:r>
              <a:rPr lang="tr-TR" dirty="0"/>
              <a:t>· Programcı, diğer proje üyelerinin yazdığı kodları görebilir, onlara ilave yapabilir. Yaptığı bu ilaveleri diğer programcılar takip edebilir</a:t>
            </a:r>
          </a:p>
          <a:p>
            <a:endParaRPr lang="tr-TR" dirty="0"/>
          </a:p>
        </p:txBody>
      </p:sp>
      <p:sp>
        <p:nvSpPr>
          <p:cNvPr id="3" name="İçerik Yer Tutucusu 2"/>
          <p:cNvSpPr>
            <a:spLocks noGrp="1"/>
          </p:cNvSpPr>
          <p:nvPr>
            <p:ph type="body" idx="1"/>
          </p:nvPr>
        </p:nvSpPr>
        <p:spPr>
          <a:xfrm flipV="1">
            <a:off x="685799" y="5791199"/>
            <a:ext cx="45719" cy="80211"/>
          </a:xfrm>
        </p:spPr>
        <p:txBody>
          <a:bodyPr>
            <a:normAutofit fontScale="25000" lnSpcReduction="20000"/>
          </a:bodyPr>
          <a:lstStyle/>
          <a:p>
            <a:r>
              <a:rPr lang="tr-TR" dirty="0"/>
              <a:t>.</a:t>
            </a:r>
          </a:p>
          <a:p>
            <a:endParaRPr lang="tr-TR" dirty="0"/>
          </a:p>
          <a:p>
            <a:endParaRPr lang="tr-TR" dirty="0"/>
          </a:p>
          <a:p>
            <a:endParaRPr lang="tr-TR" dirty="0"/>
          </a:p>
          <a:p>
            <a:pPr marL="0" indent="0">
              <a:buNone/>
            </a:pPr>
            <a:endParaRPr lang="tr-TR" dirty="0"/>
          </a:p>
          <a:p>
            <a:endParaRPr lang="tr-TR" dirty="0"/>
          </a:p>
          <a:p>
            <a:endParaRPr lang="tr-TR" dirty="0"/>
          </a:p>
          <a:p>
            <a:pPr marL="457200" lvl="1"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788" y="4575900"/>
            <a:ext cx="5674475" cy="2390384"/>
          </a:xfrm>
          <a:prstGeom prst="rect">
            <a:avLst/>
          </a:prstGeom>
        </p:spPr>
      </p:pic>
    </p:spTree>
    <p:extLst>
      <p:ext uri="{BB962C8B-B14F-4D97-AF65-F5344CB8AC3E}">
        <p14:creationId xmlns:p14="http://schemas.microsoft.com/office/powerpoint/2010/main" val="258542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15655" y="1858110"/>
            <a:ext cx="5791992" cy="50620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tr-TR" dirty="0"/>
          </a:p>
          <a:p>
            <a:pPr marL="0" indent="0">
              <a:buNone/>
            </a:pPr>
            <a:endParaRPr lang="tr-TR" dirty="0"/>
          </a:p>
        </p:txBody>
      </p:sp>
      <p:sp>
        <p:nvSpPr>
          <p:cNvPr id="3" name="Dikdörtgen 2"/>
          <p:cNvSpPr/>
          <p:nvPr/>
        </p:nvSpPr>
        <p:spPr>
          <a:xfrm>
            <a:off x="223067" y="498409"/>
            <a:ext cx="6096000" cy="5909310"/>
          </a:xfrm>
          <a:prstGeom prst="rect">
            <a:avLst/>
          </a:prstGeom>
        </p:spPr>
        <p:txBody>
          <a:bodyPr>
            <a:spAutoFit/>
          </a:bodyPr>
          <a:lstStyle/>
          <a:p>
            <a:r>
              <a:rPr lang="tr-TR" dirty="0"/>
              <a:t>2. SVN (</a:t>
            </a:r>
            <a:r>
              <a:rPr lang="tr-TR" dirty="0" err="1"/>
              <a:t>Subversion</a:t>
            </a:r>
            <a:r>
              <a:rPr lang="tr-TR" dirty="0"/>
              <a:t>)</a:t>
            </a:r>
          </a:p>
          <a:p>
            <a:r>
              <a:rPr lang="tr-TR" dirty="0" err="1"/>
              <a:t>Subversion</a:t>
            </a:r>
            <a:r>
              <a:rPr lang="tr-TR" dirty="0"/>
              <a:t> açık kaynaklı (</a:t>
            </a:r>
            <a:r>
              <a:rPr lang="tr-TR" dirty="0" err="1"/>
              <a:t>open</a:t>
            </a:r>
            <a:r>
              <a:rPr lang="tr-TR" dirty="0"/>
              <a:t> </a:t>
            </a:r>
            <a:r>
              <a:rPr lang="tr-TR" dirty="0" err="1"/>
              <a:t>source</a:t>
            </a:r>
            <a:r>
              <a:rPr lang="tr-TR" dirty="0"/>
              <a:t>) versiyon kontrol sistemidir. Bazı özellikleri </a:t>
            </a:r>
            <a:r>
              <a:rPr lang="tr-TR" dirty="0" err="1"/>
              <a:t>söyledir</a:t>
            </a:r>
            <a:r>
              <a:rPr lang="tr-TR" dirty="0"/>
              <a:t>:</a:t>
            </a:r>
          </a:p>
          <a:p>
            <a:endParaRPr lang="tr-TR" dirty="0"/>
          </a:p>
          <a:p>
            <a:r>
              <a:rPr lang="tr-TR" dirty="0"/>
              <a:t>· </a:t>
            </a:r>
            <a:r>
              <a:rPr lang="tr-TR" dirty="0" err="1"/>
              <a:t>Subversion</a:t>
            </a:r>
            <a:r>
              <a:rPr lang="tr-TR" dirty="0"/>
              <a:t> CVS örnek alınarak yapılmıştır. Amaç </a:t>
            </a:r>
            <a:r>
              <a:rPr lang="tr-TR" dirty="0" err="1"/>
              <a:t>CVS’de</a:t>
            </a:r>
            <a:r>
              <a:rPr lang="tr-TR" dirty="0"/>
              <a:t> daha iyi bir versiyon kontrol sistemi oluşturmaktı. Bu yüzden </a:t>
            </a:r>
            <a:r>
              <a:rPr lang="tr-TR" dirty="0" err="1"/>
              <a:t>Subversion</a:t>
            </a:r>
            <a:r>
              <a:rPr lang="tr-TR" dirty="0"/>
              <a:t> birçok CVS özelliğine sahiptir.</a:t>
            </a:r>
          </a:p>
          <a:p>
            <a:r>
              <a:rPr lang="tr-TR" dirty="0"/>
              <a:t>· </a:t>
            </a:r>
            <a:r>
              <a:rPr lang="tr-TR" dirty="0" err="1"/>
              <a:t>Subversion</a:t>
            </a:r>
            <a:r>
              <a:rPr lang="tr-TR" dirty="0"/>
              <a:t> dizinlerin de normal dosyalar gibi versiyonlarını oluşturur.</a:t>
            </a:r>
          </a:p>
          <a:p>
            <a:r>
              <a:rPr lang="tr-TR" dirty="0"/>
              <a:t>· Kopyalama, silme ve isim </a:t>
            </a:r>
            <a:r>
              <a:rPr lang="tr-TR" dirty="0" err="1"/>
              <a:t>değistirme</a:t>
            </a:r>
            <a:r>
              <a:rPr lang="tr-TR" dirty="0"/>
              <a:t> işlemlerinde </a:t>
            </a:r>
            <a:r>
              <a:rPr lang="tr-TR" dirty="0" err="1"/>
              <a:t>Subversion</a:t>
            </a:r>
            <a:r>
              <a:rPr lang="tr-TR" dirty="0"/>
              <a:t> tarafından yeni versiyonlar </a:t>
            </a:r>
            <a:r>
              <a:rPr lang="tr-TR" dirty="0" err="1"/>
              <a:t>olusturulur</a:t>
            </a:r>
            <a:r>
              <a:rPr lang="tr-TR" dirty="0"/>
              <a:t>.</a:t>
            </a:r>
          </a:p>
          <a:p>
            <a:r>
              <a:rPr lang="tr-TR" dirty="0"/>
              <a:t>· </a:t>
            </a:r>
            <a:r>
              <a:rPr lang="tr-TR" dirty="0" err="1"/>
              <a:t>Subversion’da</a:t>
            </a:r>
            <a:r>
              <a:rPr lang="tr-TR" dirty="0"/>
              <a:t> yapılan işlemler ya hep ya hiç prensibiyle gerçekleşir, yani </a:t>
            </a:r>
            <a:r>
              <a:rPr lang="tr-TR" dirty="0" err="1"/>
              <a:t>commit’ler</a:t>
            </a:r>
            <a:r>
              <a:rPr lang="tr-TR" dirty="0"/>
              <a:t> atomiktir (</a:t>
            </a:r>
            <a:r>
              <a:rPr lang="tr-TR" dirty="0" err="1"/>
              <a:t>atomic</a:t>
            </a:r>
            <a:r>
              <a:rPr lang="tr-TR" dirty="0"/>
              <a:t> </a:t>
            </a:r>
            <a:r>
              <a:rPr lang="tr-TR" dirty="0" err="1"/>
              <a:t>commits</a:t>
            </a:r>
            <a:r>
              <a:rPr lang="tr-TR" dirty="0"/>
              <a:t>).</a:t>
            </a:r>
          </a:p>
          <a:p>
            <a:r>
              <a:rPr lang="tr-TR" dirty="0"/>
              <a:t>· Dal (</a:t>
            </a:r>
            <a:r>
              <a:rPr lang="tr-TR" dirty="0" err="1"/>
              <a:t>branch</a:t>
            </a:r>
            <a:r>
              <a:rPr lang="tr-TR" dirty="0"/>
              <a:t>) ve etiket (</a:t>
            </a:r>
            <a:r>
              <a:rPr lang="tr-TR" dirty="0" err="1"/>
              <a:t>tag</a:t>
            </a:r>
            <a:r>
              <a:rPr lang="tr-TR" dirty="0"/>
              <a:t>) oluşturulması </a:t>
            </a:r>
            <a:r>
              <a:rPr lang="tr-TR" dirty="0" err="1"/>
              <a:t>copy</a:t>
            </a:r>
            <a:r>
              <a:rPr lang="tr-TR" dirty="0"/>
              <a:t> işlemi kullanılarak gerçekleştirildiği için kısa sürer.</a:t>
            </a:r>
          </a:p>
          <a:p>
            <a:r>
              <a:rPr lang="tr-TR" dirty="0"/>
              <a:t>· File </a:t>
            </a:r>
            <a:r>
              <a:rPr lang="tr-TR" dirty="0" err="1"/>
              <a:t>locking</a:t>
            </a:r>
            <a:r>
              <a:rPr lang="tr-TR" dirty="0"/>
              <a:t> (dosya kitleme) mekanizması kullanılarak, dosyaların üzerinde değişiklik yapılması engellenebilir.</a:t>
            </a:r>
          </a:p>
          <a:p>
            <a:r>
              <a:rPr lang="tr-TR" dirty="0"/>
              <a:t>· </a:t>
            </a:r>
            <a:r>
              <a:rPr lang="tr-TR" dirty="0" err="1"/>
              <a:t>Subversion</a:t>
            </a:r>
            <a:r>
              <a:rPr lang="tr-TR" dirty="0"/>
              <a:t> bir </a:t>
            </a:r>
            <a:r>
              <a:rPr lang="tr-TR" dirty="0" err="1"/>
              <a:t>Apache</a:t>
            </a:r>
            <a:r>
              <a:rPr lang="tr-TR" dirty="0"/>
              <a:t> </a:t>
            </a:r>
            <a:r>
              <a:rPr lang="tr-TR" dirty="0" err="1"/>
              <a:t>webserver</a:t>
            </a:r>
            <a:r>
              <a:rPr lang="tr-TR" dirty="0"/>
              <a:t> üzerinde </a:t>
            </a:r>
            <a:r>
              <a:rPr lang="tr-TR" dirty="0" err="1"/>
              <a:t>erisilebilir</a:t>
            </a:r>
            <a:r>
              <a:rPr lang="tr-TR" dirty="0"/>
              <a:t> hale getirilebilir</a:t>
            </a:r>
          </a:p>
          <a:p>
            <a:r>
              <a:rPr lang="tr-TR" dirty="0"/>
              <a:t>· </a:t>
            </a:r>
            <a:r>
              <a:rPr lang="tr-TR" dirty="0" err="1"/>
              <a:t>Svnserve</a:t>
            </a:r>
            <a:r>
              <a:rPr lang="tr-TR" dirty="0"/>
              <a:t> komutuyla </a:t>
            </a:r>
            <a:r>
              <a:rPr lang="tr-TR" dirty="0" err="1"/>
              <a:t>Subversion</a:t>
            </a:r>
            <a:r>
              <a:rPr lang="tr-TR" dirty="0"/>
              <a:t>, versiyon kontrol </a:t>
            </a:r>
            <a:r>
              <a:rPr lang="tr-TR" dirty="0" err="1"/>
              <a:t>serveri</a:t>
            </a:r>
            <a:r>
              <a:rPr lang="tr-TR" dirty="0"/>
              <a:t> olarak görev yapabilir.</a:t>
            </a:r>
          </a:p>
        </p:txBody>
      </p:sp>
    </p:spTree>
    <p:extLst>
      <p:ext uri="{BB962C8B-B14F-4D97-AF65-F5344CB8AC3E}">
        <p14:creationId xmlns:p14="http://schemas.microsoft.com/office/powerpoint/2010/main" val="2486618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723</TotalTime>
  <Words>3220</Words>
  <Application>Microsoft Office PowerPoint</Application>
  <PresentationFormat>Geniş ekran</PresentationFormat>
  <Paragraphs>364</Paragraphs>
  <Slides>42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42</vt:i4>
      </vt:variant>
    </vt:vector>
  </HeadingPairs>
  <TitlesOfParts>
    <vt:vector size="48" baseType="lpstr">
      <vt:lpstr>Arial</vt:lpstr>
      <vt:lpstr>Calibri</vt:lpstr>
      <vt:lpstr>Calibri Light</vt:lpstr>
      <vt:lpstr>Wingdings</vt:lpstr>
      <vt:lpstr>Wingdings 2</vt:lpstr>
      <vt:lpstr>Gökyüzü</vt:lpstr>
      <vt:lpstr> Git ve Github Kullanımı</vt:lpstr>
      <vt:lpstr>SUNU İÇERİĞİ</vt:lpstr>
      <vt:lpstr>Versiyon Kontrolü Nedir</vt:lpstr>
      <vt:lpstr>Versiyon Kontrolü Nedir</vt:lpstr>
      <vt:lpstr>Versiyon kontrol sistemi tarihçesi</vt:lpstr>
      <vt:lpstr>PowerPoint Sunusu</vt:lpstr>
      <vt:lpstr>Versiyon Kontrolü Faydaları Nelerdir</vt:lpstr>
      <vt:lpstr>VERSİYON KONTROL SİSTEMİ ÇEŞİTLERİ </vt:lpstr>
      <vt:lpstr>PowerPoint Sunusu</vt:lpstr>
      <vt:lpstr>2)DVCS (Distributed Version Control System)</vt:lpstr>
      <vt:lpstr>3. GIT </vt:lpstr>
      <vt:lpstr>Git nedir?</vt:lpstr>
      <vt:lpstr>Kısa Git Tarihçesi</vt:lpstr>
      <vt:lpstr>Kimler Git Kullanmalı</vt:lpstr>
      <vt:lpstr>Git Kurulumu</vt:lpstr>
      <vt:lpstr>Git Konfigürasyonu(Yapılandırma ayarları)</vt:lpstr>
      <vt:lpstr>Basit Olarak Git İş Akışı</vt:lpstr>
      <vt:lpstr>Basit Olarak Git İş Akışı</vt:lpstr>
      <vt:lpstr>Git Çalışma Aşamaları</vt:lpstr>
      <vt:lpstr>Basit Olarak Git İş Akışı</vt:lpstr>
      <vt:lpstr>Git Projesinde Çalışmaya Başlayalım</vt:lpstr>
      <vt:lpstr>Git Çalışma Aşamaları Kodları</vt:lpstr>
      <vt:lpstr>Diff komutu</vt:lpstr>
      <vt:lpstr>PowerPoint Sunusu</vt:lpstr>
      <vt:lpstr>Github nedir?</vt:lpstr>
      <vt:lpstr>Branching ve Merging  (Dallanma ve Birleştirme) </vt:lpstr>
      <vt:lpstr>Branch’ler ile Çalışmak</vt:lpstr>
      <vt:lpstr>Branching Olmasaydı</vt:lpstr>
      <vt:lpstr>PowerPoint Sunusu</vt:lpstr>
      <vt:lpstr>Değişiklikleri Merge Etmek</vt:lpstr>
      <vt:lpstr>Merge</vt:lpstr>
      <vt:lpstr>Github fork ve pull request</vt:lpstr>
      <vt:lpstr>Github fork ve pull request</vt:lpstr>
      <vt:lpstr>Github ve pull request</vt:lpstr>
      <vt:lpstr>FETCH VE PULL</vt:lpstr>
      <vt:lpstr>.gitignore Dosyası</vt:lpstr>
      <vt:lpstr>Değişiklikleri Geçici Olarak Kaydetmek</vt:lpstr>
      <vt:lpstr>Stash Kullanma Durumları</vt:lpstr>
      <vt:lpstr>Checkout, HEAD Kavramları</vt:lpstr>
      <vt:lpstr>Github’dan Proje Clone’lamak</vt:lpstr>
      <vt:lpstr>Gitbook nedir </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Git ve Github Kullanımı</dc:title>
  <dc:creator>EZGİ ERDEM</dc:creator>
  <cp:lastModifiedBy>EZGİ ERDEM</cp:lastModifiedBy>
  <cp:revision>36</cp:revision>
  <dcterms:created xsi:type="dcterms:W3CDTF">2018-10-14T19:53:50Z</dcterms:created>
  <dcterms:modified xsi:type="dcterms:W3CDTF">2018-10-18T09:49:27Z</dcterms:modified>
</cp:coreProperties>
</file>