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11/29/2020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11/29/2020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2399" y="1440873"/>
            <a:ext cx="7197726" cy="2944858"/>
          </a:xfrm>
        </p:spPr>
        <p:txBody>
          <a:bodyPr>
            <a:normAutofit fontScale="90000"/>
          </a:bodyPr>
          <a:lstStyle/>
          <a:p>
            <a:r>
              <a:rPr lang="en-US" b="1" dirty="0"/>
              <a:t>Capstone Project- The Battle of the Neighborhoods</a:t>
            </a:r>
            <a:r>
              <a:rPr lang="en-US" dirty="0"/>
              <a:t/>
            </a:r>
            <a:br>
              <a:rPr lang="en-US"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57203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Analyze each neighborhood</a:t>
            </a:r>
            <a:endParaRPr lang="en-US" dirty="0"/>
          </a:p>
        </p:txBody>
      </p:sp>
      <p:sp>
        <p:nvSpPr>
          <p:cNvPr id="3" name="Content Placeholder 2"/>
          <p:cNvSpPr>
            <a:spLocks noGrp="1"/>
          </p:cNvSpPr>
          <p:nvPr>
            <p:ph idx="1"/>
          </p:nvPr>
        </p:nvSpPr>
        <p:spPr/>
        <p:txBody>
          <a:bodyPr/>
          <a:lstStyle/>
          <a:p>
            <a:r>
              <a:rPr lang="en-US" dirty="0"/>
              <a:t>We use One Hot Encoding, use the neighborhood to group data, and find out the top ten venues present in each </a:t>
            </a:r>
            <a:r>
              <a:rPr lang="en-US" dirty="0" smtClean="0"/>
              <a:t>neighborhood</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p:nvPr/>
        </p:nvPicPr>
        <p:blipFill>
          <a:blip r:embed="rId2"/>
          <a:stretch>
            <a:fillRect/>
          </a:stretch>
        </p:blipFill>
        <p:spPr>
          <a:xfrm>
            <a:off x="1856509" y="2995584"/>
            <a:ext cx="7287491" cy="3128125"/>
          </a:xfrm>
          <a:prstGeom prst="rect">
            <a:avLst/>
          </a:prstGeom>
        </p:spPr>
      </p:pic>
    </p:spTree>
    <p:extLst>
      <p:ext uri="{BB962C8B-B14F-4D97-AF65-F5344CB8AC3E}">
        <p14:creationId xmlns:p14="http://schemas.microsoft.com/office/powerpoint/2010/main" val="1457586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Visualizing the resulting Clusters</a:t>
            </a:r>
            <a:endParaRPr lang="en-US" dirty="0"/>
          </a:p>
        </p:txBody>
      </p:sp>
      <p:sp>
        <p:nvSpPr>
          <p:cNvPr id="3" name="Content Placeholder 2"/>
          <p:cNvSpPr>
            <a:spLocks noGrp="1"/>
          </p:cNvSpPr>
          <p:nvPr>
            <p:ph idx="1"/>
          </p:nvPr>
        </p:nvSpPr>
        <p:spPr>
          <a:xfrm>
            <a:off x="6918036" y="2142067"/>
            <a:ext cx="3899190" cy="3649133"/>
          </a:xfrm>
        </p:spPr>
        <p:txBody>
          <a:bodyPr/>
          <a:lstStyle/>
          <a:p>
            <a:r>
              <a:rPr lang="en-US" dirty="0"/>
              <a:t>We use the </a:t>
            </a:r>
            <a:r>
              <a:rPr lang="en-US" dirty="0" err="1"/>
              <a:t>matplotlib</a:t>
            </a:r>
            <a:r>
              <a:rPr lang="en-US" dirty="0"/>
              <a:t> and folium packages to visualize the clusters on a map of </a:t>
            </a:r>
            <a:r>
              <a:rPr lang="en-US" dirty="0" smtClean="0"/>
              <a:t>Toronto</a:t>
            </a:r>
          </a:p>
          <a:p>
            <a:endParaRPr lang="en-US" dirty="0"/>
          </a:p>
          <a:p>
            <a:endParaRPr lang="en-US" dirty="0" smtClean="0"/>
          </a:p>
          <a:p>
            <a:pPr marL="0" indent="0">
              <a:buNone/>
            </a:pPr>
            <a:endParaRPr lang="en-US" dirty="0"/>
          </a:p>
        </p:txBody>
      </p:sp>
      <p:pic>
        <p:nvPicPr>
          <p:cNvPr id="5" name="Picture 4"/>
          <p:cNvPicPr/>
          <p:nvPr/>
        </p:nvPicPr>
        <p:blipFill>
          <a:blip r:embed="rId2"/>
          <a:stretch>
            <a:fillRect/>
          </a:stretch>
        </p:blipFill>
        <p:spPr>
          <a:xfrm>
            <a:off x="778164" y="2038350"/>
            <a:ext cx="5943600" cy="3752850"/>
          </a:xfrm>
          <a:prstGeom prst="rect">
            <a:avLst/>
          </a:prstGeom>
        </p:spPr>
      </p:pic>
    </p:spTree>
    <p:extLst>
      <p:ext uri="{BB962C8B-B14F-4D97-AF65-F5344CB8AC3E}">
        <p14:creationId xmlns:p14="http://schemas.microsoft.com/office/powerpoint/2010/main" val="1525402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9474199" cy="1456267"/>
          </a:xfrm>
        </p:spPr>
        <p:txBody>
          <a:bodyPr>
            <a:normAutofit/>
          </a:bodyPr>
          <a:lstStyle/>
          <a:p>
            <a:r>
              <a:rPr lang="en-US" b="1" dirty="0" smtClean="0"/>
              <a:t>Average Housing Price by Clusters in North York</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1360054" y="2065867"/>
            <a:ext cx="8125691" cy="4500005"/>
          </a:xfrm>
          <a:prstGeom prst="rect">
            <a:avLst/>
          </a:prstGeom>
        </p:spPr>
      </p:pic>
    </p:spTree>
    <p:extLst>
      <p:ext uri="{BB962C8B-B14F-4D97-AF65-F5344CB8AC3E}">
        <p14:creationId xmlns:p14="http://schemas.microsoft.com/office/powerpoint/2010/main" val="1658036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2225965" y="2281383"/>
            <a:ext cx="7839942" cy="3908878"/>
          </a:xfrm>
          <a:prstGeom prst="rect">
            <a:avLst/>
          </a:prstGeom>
        </p:spPr>
      </p:pic>
      <p:sp>
        <p:nvSpPr>
          <p:cNvPr id="5" name="Title 1"/>
          <p:cNvSpPr txBox="1">
            <a:spLocks/>
          </p:cNvSpPr>
          <p:nvPr/>
        </p:nvSpPr>
        <p:spPr>
          <a:xfrm>
            <a:off x="2382983" y="514927"/>
            <a:ext cx="8201456" cy="1456267"/>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latin typeface="Arial" panose="020B0604020202020204" pitchFamily="34" charset="0"/>
                <a:ea typeface="Calibri" panose="020F0502020204030204" pitchFamily="34" charset="0"/>
                <a:cs typeface="Times New Roman" panose="02020603050405020304" pitchFamily="18" charset="0"/>
              </a:rPr>
              <a:t>School </a:t>
            </a:r>
            <a:r>
              <a:rPr lang="en-US" dirty="0">
                <a:latin typeface="Arial" panose="020B0604020202020204" pitchFamily="34" charset="0"/>
                <a:ea typeface="Calibri" panose="020F0502020204030204" pitchFamily="34" charset="0"/>
                <a:cs typeface="Times New Roman" panose="02020603050405020304" pitchFamily="18" charset="0"/>
              </a:rPr>
              <a:t>Ratings by Clusters in North </a:t>
            </a:r>
            <a:r>
              <a:rPr lang="en-US" dirty="0" smtClean="0">
                <a:latin typeface="Arial" panose="020B0604020202020204" pitchFamily="34" charset="0"/>
                <a:ea typeface="Calibri" panose="020F0502020204030204" pitchFamily="34" charset="0"/>
                <a:cs typeface="Times New Roman" panose="02020603050405020304" pitchFamily="18" charset="0"/>
              </a:rPr>
              <a:t>York</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8558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In this Capstone project, using k-means cluster algorithm I separated the neighborhood into 2 different clusters and for 103 different </a:t>
            </a:r>
            <a:r>
              <a:rPr lang="en-US" dirty="0" err="1"/>
              <a:t>lattitude</a:t>
            </a:r>
            <a:r>
              <a:rPr lang="en-US" dirty="0"/>
              <a:t> and longitude from dataset, which have very-similar neighborhoods around them</a:t>
            </a:r>
            <a:r>
              <a:rPr lang="en-US"/>
              <a:t>. </a:t>
            </a:r>
            <a:endParaRPr lang="en-US" smtClean="0"/>
          </a:p>
          <a:p>
            <a:r>
              <a:rPr lang="en-US" smtClean="0"/>
              <a:t>Using </a:t>
            </a:r>
            <a:r>
              <a:rPr lang="en-US" dirty="0"/>
              <a:t>the charts above results presented to a particular neighborhood based on average house prices and school rating have been </a:t>
            </a:r>
            <a:r>
              <a:rPr lang="en-US" dirty="0" smtClean="0"/>
              <a:t>made.</a:t>
            </a:r>
            <a:endParaRPr lang="en-US" dirty="0"/>
          </a:p>
        </p:txBody>
      </p:sp>
    </p:spTree>
    <p:extLst>
      <p:ext uri="{BB962C8B-B14F-4D97-AF65-F5344CB8AC3E}">
        <p14:creationId xmlns:p14="http://schemas.microsoft.com/office/powerpoint/2010/main" val="2197658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Efficient Decision on selecting A neighborhood in north </a:t>
            </a:r>
            <a:r>
              <a:rPr lang="en-US" dirty="0" err="1" smtClean="0"/>
              <a:t>york</a:t>
            </a:r>
            <a:endParaRPr lang="en-US" dirty="0"/>
          </a:p>
        </p:txBody>
      </p:sp>
      <p:sp>
        <p:nvSpPr>
          <p:cNvPr id="3" name="Content Placeholder 2"/>
          <p:cNvSpPr>
            <a:spLocks noGrp="1"/>
          </p:cNvSpPr>
          <p:nvPr>
            <p:ph idx="1"/>
          </p:nvPr>
        </p:nvSpPr>
        <p:spPr/>
        <p:txBody>
          <a:bodyPr>
            <a:normAutofit/>
          </a:bodyPr>
          <a:lstStyle/>
          <a:p>
            <a:r>
              <a:rPr lang="en-US" dirty="0"/>
              <a:t>The purpose of this Capstone Project is to help people in exploring better facilities around their neighborhood. It will help people making smart and efficient decision on selecting great neighborhood out of numbers of other neighborhoods in North York, </a:t>
            </a:r>
            <a:r>
              <a:rPr lang="en-US" dirty="0" err="1"/>
              <a:t>Toranto</a:t>
            </a:r>
            <a:r>
              <a:rPr lang="en-US" dirty="0"/>
              <a:t>.</a:t>
            </a:r>
          </a:p>
          <a:p>
            <a:r>
              <a:rPr lang="en-US" dirty="0"/>
              <a:t>Lots of people are migrating to various states of Canada and needed lots of research for good housing prices and </a:t>
            </a:r>
            <a:r>
              <a:rPr lang="en-US" dirty="0" err="1"/>
              <a:t>reputated</a:t>
            </a:r>
            <a:r>
              <a:rPr lang="en-US" dirty="0"/>
              <a:t> schools for their children. This project is for those people who are looking for better neighborhoods. For ease of accessing to Cafe, School, Super market, medical shops, grocery shops, mall, theatre, hospital, like minded people, etc</a:t>
            </a:r>
            <a:r>
              <a:rPr lang="en-US" dirty="0" smtClean="0"/>
              <a:t>.</a:t>
            </a:r>
            <a:endParaRPr lang="en-US" dirty="0"/>
          </a:p>
        </p:txBody>
      </p:sp>
    </p:spTree>
    <p:extLst>
      <p:ext uri="{BB962C8B-B14F-4D97-AF65-F5344CB8AC3E}">
        <p14:creationId xmlns:p14="http://schemas.microsoft.com/office/powerpoint/2010/main" val="2577476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This Capstone Project aim to create an analysis of features for a people migrating to North York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lang="en-US" dirty="0" err="1"/>
              <a:t>freash</a:t>
            </a:r>
            <a:r>
              <a:rPr lang="en-US" dirty="0"/>
              <a:t> and waste water and excrement conveyed in sewers and recreational facilities.</a:t>
            </a:r>
          </a:p>
          <a:p>
            <a:r>
              <a:rPr lang="en-US" dirty="0"/>
              <a:t>It will help people to get awareness of the area and neighborhood before moving to a new city, state, country or place for their work or to start a new fresh life</a:t>
            </a:r>
          </a:p>
          <a:p>
            <a:endParaRPr lang="en-US" dirty="0"/>
          </a:p>
        </p:txBody>
      </p:sp>
    </p:spTree>
    <p:extLst>
      <p:ext uri="{BB962C8B-B14F-4D97-AF65-F5344CB8AC3E}">
        <p14:creationId xmlns:p14="http://schemas.microsoft.com/office/powerpoint/2010/main" val="3992142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and </a:t>
            </a:r>
            <a:r>
              <a:rPr lang="en-US" dirty="0"/>
              <a:t>cleaning</a:t>
            </a:r>
          </a:p>
        </p:txBody>
      </p:sp>
      <p:sp>
        <p:nvSpPr>
          <p:cNvPr id="3" name="Content Placeholder 2"/>
          <p:cNvSpPr>
            <a:spLocks noGrp="1"/>
          </p:cNvSpPr>
          <p:nvPr>
            <p:ph idx="1"/>
          </p:nvPr>
        </p:nvSpPr>
        <p:spPr/>
        <p:txBody>
          <a:bodyPr/>
          <a:lstStyle/>
          <a:p>
            <a:r>
              <a:rPr lang="en-US" dirty="0"/>
              <a:t>To consider the objective stated above, we can list the below data sources used for the analysis.</a:t>
            </a:r>
          </a:p>
          <a:p>
            <a:pPr marL="0" indent="0">
              <a:buNone/>
            </a:pPr>
            <a:r>
              <a:rPr lang="en-US" dirty="0"/>
              <a:t> </a:t>
            </a:r>
          </a:p>
          <a:p>
            <a:pPr lvl="0"/>
            <a:r>
              <a:rPr lang="en-US" b="1" dirty="0"/>
              <a:t>Toronto Neighborhood Data:</a:t>
            </a:r>
            <a:r>
              <a:rPr lang="en-US" dirty="0"/>
              <a:t> The following Wikipedia page was scraped to pull out the necessary information: </a:t>
            </a:r>
            <a:r>
              <a:rPr lang="en-US" u="sng" dirty="0">
                <a:hlinkClick r:id="rId2"/>
              </a:rPr>
              <a:t>https://en.wikipedia.org/wiki/List_of_postal_codes_of_Canada:_M</a:t>
            </a:r>
            <a:r>
              <a:rPr lang="en-US" dirty="0"/>
              <a:t> </a:t>
            </a:r>
          </a:p>
          <a:p>
            <a:pPr lvl="0"/>
            <a:r>
              <a:rPr lang="en-US" dirty="0"/>
              <a:t>b) Coordinate data for each Neighborhood in Toronto: The following csv file gave us the geographical coordinates of each postal code:  http://cocl.us/Geospatial_data</a:t>
            </a:r>
          </a:p>
          <a:p>
            <a:pPr marL="0" indent="0">
              <a:buNone/>
            </a:pPr>
            <a:r>
              <a:rPr lang="en-US" dirty="0"/>
              <a:t> </a:t>
            </a:r>
          </a:p>
        </p:txBody>
      </p:sp>
    </p:spTree>
    <p:extLst>
      <p:ext uri="{BB962C8B-B14F-4D97-AF65-F5344CB8AC3E}">
        <p14:creationId xmlns:p14="http://schemas.microsoft.com/office/powerpoint/2010/main" val="2662788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endParaRPr lang="en-US" dirty="0"/>
          </a:p>
        </p:txBody>
      </p:sp>
      <p:sp>
        <p:nvSpPr>
          <p:cNvPr id="3" name="Content Placeholder 2"/>
          <p:cNvSpPr>
            <a:spLocks noGrp="1"/>
          </p:cNvSpPr>
          <p:nvPr>
            <p:ph idx="1"/>
          </p:nvPr>
        </p:nvSpPr>
        <p:spPr>
          <a:xfrm>
            <a:off x="434109" y="1901923"/>
            <a:ext cx="9718099" cy="1644842"/>
          </a:xfrm>
        </p:spPr>
        <p:txBody>
          <a:bodyPr/>
          <a:lstStyle/>
          <a:p>
            <a:r>
              <a:rPr lang="en-US" dirty="0"/>
              <a:t> </a:t>
            </a:r>
            <a:r>
              <a:rPr lang="en-US" dirty="0"/>
              <a:t>1. Scrape the Wikipedia page and gathering data into a Pandas </a:t>
            </a:r>
            <a:r>
              <a:rPr lang="en-US" dirty="0" err="1"/>
              <a:t>dataframe</a:t>
            </a:r>
            <a:endParaRPr lang="en-US" dirty="0"/>
          </a:p>
          <a:p>
            <a:endParaRPr lang="en-US" dirty="0"/>
          </a:p>
        </p:txBody>
      </p:sp>
      <p:pic>
        <p:nvPicPr>
          <p:cNvPr id="4" name="Picture 3"/>
          <p:cNvPicPr/>
          <p:nvPr/>
        </p:nvPicPr>
        <p:blipFill>
          <a:blip r:embed="rId2"/>
          <a:stretch>
            <a:fillRect/>
          </a:stretch>
        </p:blipFill>
        <p:spPr>
          <a:xfrm>
            <a:off x="1574223" y="3358190"/>
            <a:ext cx="4610100" cy="1564640"/>
          </a:xfrm>
          <a:prstGeom prst="rect">
            <a:avLst/>
          </a:prstGeom>
        </p:spPr>
      </p:pic>
    </p:spTree>
    <p:extLst>
      <p:ext uri="{BB962C8B-B14F-4D97-AF65-F5344CB8AC3E}">
        <p14:creationId xmlns:p14="http://schemas.microsoft.com/office/powerpoint/2010/main" val="199046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p:cNvPicPr>
          <p:nvPr>
            <p:ph idx="1"/>
          </p:nvPr>
        </p:nvPicPr>
        <p:blipFill>
          <a:blip r:embed="rId2"/>
          <a:stretch>
            <a:fillRect/>
          </a:stretch>
        </p:blipFill>
        <p:spPr>
          <a:xfrm>
            <a:off x="1842329" y="3028228"/>
            <a:ext cx="7411967" cy="3649662"/>
          </a:xfrm>
          <a:prstGeom prst="rect">
            <a:avLst/>
          </a:prstGeom>
        </p:spPr>
      </p:pic>
      <p:sp>
        <p:nvSpPr>
          <p:cNvPr id="8" name="Rectangle 7"/>
          <p:cNvSpPr/>
          <p:nvPr/>
        </p:nvSpPr>
        <p:spPr>
          <a:xfrm>
            <a:off x="569913" y="2352699"/>
            <a:ext cx="10363200" cy="388696"/>
          </a:xfrm>
          <a:prstGeom prst="rect">
            <a:avLst/>
          </a:prstGeom>
        </p:spPr>
        <p:txBody>
          <a:bodyPr wrap="square">
            <a:spAutoFit/>
          </a:bodyPr>
          <a:lstStyle/>
          <a:p>
            <a:pPr marL="457200" marR="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Next, combined both the </a:t>
            </a:r>
            <a:r>
              <a:rPr lang="en-US" dirty="0" err="1">
                <a:latin typeface="Arial" panose="020B0604020202020204" pitchFamily="34" charset="0"/>
                <a:ea typeface="Calibri" panose="020F0502020204030204" pitchFamily="34" charset="0"/>
                <a:cs typeface="Times New Roman" panose="02020603050405020304" pitchFamily="18" charset="0"/>
              </a:rPr>
              <a:t>dataframes</a:t>
            </a:r>
            <a:r>
              <a:rPr lang="en-US" dirty="0">
                <a:latin typeface="Arial" panose="020B0604020202020204" pitchFamily="34" charset="0"/>
                <a:ea typeface="Calibri" panose="020F0502020204030204" pitchFamily="34" charset="0"/>
                <a:cs typeface="Times New Roman" panose="02020603050405020304" pitchFamily="18" charset="0"/>
              </a:rPr>
              <a:t> by adding the coordinate data to the original </a:t>
            </a:r>
            <a:r>
              <a:rPr lang="en-US" dirty="0" err="1">
                <a:latin typeface="Arial" panose="020B0604020202020204" pitchFamily="34" charset="0"/>
                <a:ea typeface="Calibri" panose="020F0502020204030204" pitchFamily="34" charset="0"/>
                <a:cs typeface="Times New Roman" panose="02020603050405020304" pitchFamily="18" charset="0"/>
              </a:rPr>
              <a:t>dataframe</a:t>
            </a:r>
            <a:r>
              <a:rPr lang="en-US" dirty="0">
                <a:latin typeface="Arial" panose="020B0604020202020204" pitchFamily="34"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9495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Generating a map of Toronto and plotting the Neighborhood data </a:t>
            </a:r>
            <a:r>
              <a:rPr lang="en-US" dirty="0"/>
              <a:t/>
            </a:r>
            <a:br>
              <a:rPr lang="en-US" dirty="0"/>
            </a:br>
            <a:r>
              <a:rPr lang="en-US" b="1" dirty="0"/>
              <a:t> </a:t>
            </a:r>
            <a:endParaRPr lang="en-US" dirty="0"/>
          </a:p>
        </p:txBody>
      </p:sp>
      <p:sp>
        <p:nvSpPr>
          <p:cNvPr id="3" name="Content Placeholder 2"/>
          <p:cNvSpPr>
            <a:spLocks noGrp="1"/>
          </p:cNvSpPr>
          <p:nvPr>
            <p:ph idx="1"/>
          </p:nvPr>
        </p:nvSpPr>
        <p:spPr/>
        <p:txBody>
          <a:bodyPr/>
          <a:lstStyle/>
          <a:p>
            <a:r>
              <a:rPr lang="en-US" dirty="0"/>
              <a:t>We then use the python folium library to visualize geographic details of Toronto and its boroughs. I created a map of Toronto with boroughs superimposed on top using the latitude and longitude values to get the visual as below</a:t>
            </a:r>
            <a:r>
              <a:rPr lang="en-US" dirty="0" smtClean="0"/>
              <a:t>:</a:t>
            </a:r>
          </a:p>
          <a:p>
            <a:endParaRPr lang="en-US" dirty="0"/>
          </a:p>
          <a:p>
            <a:endParaRPr lang="en-US" dirty="0" smtClean="0"/>
          </a:p>
          <a:p>
            <a:endParaRPr lang="en-US" dirty="0"/>
          </a:p>
          <a:p>
            <a:endParaRPr lang="en-US" dirty="0" smtClean="0"/>
          </a:p>
          <a:p>
            <a:endParaRPr lang="en-US" dirty="0"/>
          </a:p>
        </p:txBody>
      </p:sp>
      <p:pic>
        <p:nvPicPr>
          <p:cNvPr id="6" name="Picture 5"/>
          <p:cNvPicPr/>
          <p:nvPr/>
        </p:nvPicPr>
        <p:blipFill>
          <a:blip r:embed="rId2"/>
          <a:stretch>
            <a:fillRect/>
          </a:stretch>
        </p:blipFill>
        <p:spPr>
          <a:xfrm>
            <a:off x="2779713" y="3431713"/>
            <a:ext cx="5943600" cy="3153410"/>
          </a:xfrm>
          <a:prstGeom prst="rect">
            <a:avLst/>
          </a:prstGeom>
        </p:spPr>
      </p:pic>
    </p:spTree>
    <p:extLst>
      <p:ext uri="{BB962C8B-B14F-4D97-AF65-F5344CB8AC3E}">
        <p14:creationId xmlns:p14="http://schemas.microsoft.com/office/powerpoint/2010/main" val="3932863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Utilizing Foursquare API to explore the neighborhoods</a:t>
            </a:r>
            <a:endParaRPr lang="en-US" dirty="0"/>
          </a:p>
        </p:txBody>
      </p:sp>
      <p:sp>
        <p:nvSpPr>
          <p:cNvPr id="3" name="Content Placeholder 2"/>
          <p:cNvSpPr>
            <a:spLocks noGrp="1"/>
          </p:cNvSpPr>
          <p:nvPr>
            <p:ph idx="1"/>
          </p:nvPr>
        </p:nvSpPr>
        <p:spPr/>
        <p:txBody>
          <a:bodyPr/>
          <a:lstStyle/>
          <a:p>
            <a:r>
              <a:rPr lang="en-US" dirty="0"/>
              <a:t>Next, we are going to start utilizing the Foursquare API to explore the neighborhoods and segment them</a:t>
            </a:r>
            <a:r>
              <a:rPr lang="en-US" dirty="0" smtClean="0"/>
              <a:t>.</a:t>
            </a:r>
          </a:p>
          <a:p>
            <a:r>
              <a:rPr lang="en-US" dirty="0" smtClean="0"/>
              <a:t> </a:t>
            </a:r>
            <a:r>
              <a:rPr lang="en-US" dirty="0"/>
              <a:t>Here is a head of the list of Nearby Venues for the first </a:t>
            </a:r>
            <a:r>
              <a:rPr lang="en-US" dirty="0" smtClean="0"/>
              <a:t>neighborhood</a:t>
            </a:r>
            <a:endParaRPr lang="en-US" dirty="0"/>
          </a:p>
          <a:p>
            <a:endParaRPr lang="en-US" dirty="0" smtClean="0"/>
          </a:p>
          <a:p>
            <a:endParaRPr lang="en-US" dirty="0"/>
          </a:p>
          <a:p>
            <a:endParaRPr lang="en-US" dirty="0"/>
          </a:p>
        </p:txBody>
      </p:sp>
      <p:pic>
        <p:nvPicPr>
          <p:cNvPr id="4" name="Picture 3"/>
          <p:cNvPicPr/>
          <p:nvPr/>
        </p:nvPicPr>
        <p:blipFill>
          <a:blip r:embed="rId2"/>
          <a:stretch>
            <a:fillRect/>
          </a:stretch>
        </p:blipFill>
        <p:spPr>
          <a:xfrm>
            <a:off x="3256828" y="4162425"/>
            <a:ext cx="5419725" cy="1704975"/>
          </a:xfrm>
          <a:prstGeom prst="rect">
            <a:avLst/>
          </a:prstGeom>
        </p:spPr>
      </p:pic>
    </p:spTree>
    <p:extLst>
      <p:ext uri="{BB962C8B-B14F-4D97-AF65-F5344CB8AC3E}">
        <p14:creationId xmlns:p14="http://schemas.microsoft.com/office/powerpoint/2010/main" val="2799790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create a new function that will repeat the process above for all the neighborhoods in Toronto. This function will give us a list of all venues present in Toronto city. Here is a head () value of this </a:t>
            </a:r>
            <a:r>
              <a:rPr lang="en-US" dirty="0" err="1"/>
              <a:t>dataframe</a:t>
            </a:r>
            <a:r>
              <a:rPr lang="en-US" dirty="0"/>
              <a:t>.</a:t>
            </a:r>
          </a:p>
          <a:p>
            <a:pPr marL="0" indent="0">
              <a:buNone/>
            </a:pPr>
            <a:r>
              <a:rPr lang="en-US" dirty="0"/>
              <a:t> </a:t>
            </a:r>
          </a:p>
          <a:p>
            <a:endParaRPr lang="en-US" dirty="0" smtClean="0"/>
          </a:p>
          <a:p>
            <a:endParaRPr lang="en-US" dirty="0"/>
          </a:p>
          <a:p>
            <a:endParaRPr lang="en-US" dirty="0" smtClean="0"/>
          </a:p>
          <a:p>
            <a:endParaRPr lang="en-US" dirty="0"/>
          </a:p>
        </p:txBody>
      </p:sp>
      <p:pic>
        <p:nvPicPr>
          <p:cNvPr id="4" name="Picture 3"/>
          <p:cNvPicPr/>
          <p:nvPr/>
        </p:nvPicPr>
        <p:blipFill>
          <a:blip r:embed="rId2"/>
          <a:stretch>
            <a:fillRect/>
          </a:stretch>
        </p:blipFill>
        <p:spPr>
          <a:xfrm>
            <a:off x="2255980" y="3504737"/>
            <a:ext cx="7091219" cy="2434243"/>
          </a:xfrm>
          <a:prstGeom prst="rect">
            <a:avLst/>
          </a:prstGeom>
        </p:spPr>
      </p:pic>
    </p:spTree>
    <p:extLst>
      <p:ext uri="{BB962C8B-B14F-4D97-AF65-F5344CB8AC3E}">
        <p14:creationId xmlns:p14="http://schemas.microsoft.com/office/powerpoint/2010/main" val="17940183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31</TotalTime>
  <Words>533</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Celestial</vt:lpstr>
      <vt:lpstr>Capstone Project- The Battle of the Neighborhoods </vt:lpstr>
      <vt:lpstr>Efficient Decision on selecting A neighborhood in north york</vt:lpstr>
      <vt:lpstr>PowerPoint Presentation</vt:lpstr>
      <vt:lpstr>Data and cleaning</vt:lpstr>
      <vt:lpstr>Methodology:</vt:lpstr>
      <vt:lpstr>PowerPoint Presentation</vt:lpstr>
      <vt:lpstr>Generating a map of Toronto and plotting the Neighborhood data   </vt:lpstr>
      <vt:lpstr>Utilizing Foursquare API to explore the neighborhoods</vt:lpstr>
      <vt:lpstr>PowerPoint Presentation</vt:lpstr>
      <vt:lpstr>Analyze each neighborhood</vt:lpstr>
      <vt:lpstr>. Visualizing the resulting Clusters</vt:lpstr>
      <vt:lpstr>Average Housing Price by Clusters in North York</vt:lpstr>
      <vt:lpstr>PowerPoint Presentation</vt:lpstr>
      <vt:lpstr>Conclusion</vt:lpstr>
    </vt:vector>
  </TitlesOfParts>
  <Company>Boston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The Battle of the Neighborhoods</dc:title>
  <dc:creator>Ezgi Orhan</dc:creator>
  <cp:lastModifiedBy>Ezgi Orhan</cp:lastModifiedBy>
  <cp:revision>4</cp:revision>
  <dcterms:created xsi:type="dcterms:W3CDTF">2020-11-29T18:28:55Z</dcterms:created>
  <dcterms:modified xsi:type="dcterms:W3CDTF">2020-11-29T19:00:03Z</dcterms:modified>
</cp:coreProperties>
</file>