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1" r:id="rId4"/>
    <p:sldId id="268" r:id="rId5"/>
    <p:sldId id="269" r:id="rId6"/>
    <p:sldId id="270" r:id="rId7"/>
    <p:sldId id="267" r:id="rId8"/>
    <p:sldId id="265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BFD0F-632C-4E4B-B301-F18E7E0739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BA78A0-2CDF-449B-90E2-B8F8AD843502}">
      <dgm:prSet/>
      <dgm:spPr/>
      <dgm:t>
        <a:bodyPr/>
        <a:lstStyle/>
        <a:p>
          <a:r>
            <a:rPr lang="en-US"/>
            <a:t>Are reported national demographic disparities in survival of COVID patients replicated in our dataset?</a:t>
          </a:r>
        </a:p>
      </dgm:t>
    </dgm:pt>
    <dgm:pt modelId="{29C2CADA-4BAA-4DE8-B6B2-CF4CC840FE71}" type="parTrans" cxnId="{6C04041E-BA21-46ED-A50E-C7ECA69C9FEB}">
      <dgm:prSet/>
      <dgm:spPr/>
      <dgm:t>
        <a:bodyPr/>
        <a:lstStyle/>
        <a:p>
          <a:endParaRPr lang="en-US"/>
        </a:p>
      </dgm:t>
    </dgm:pt>
    <dgm:pt modelId="{89D4A940-E951-4BD2-B6A5-7BBB427A6646}" type="sibTrans" cxnId="{6C04041E-BA21-46ED-A50E-C7ECA69C9FEB}">
      <dgm:prSet/>
      <dgm:spPr/>
      <dgm:t>
        <a:bodyPr/>
        <a:lstStyle/>
        <a:p>
          <a:endParaRPr lang="en-US"/>
        </a:p>
      </dgm:t>
    </dgm:pt>
    <dgm:pt modelId="{90C62B4F-28FC-4AF4-A3F9-2554CF430FBE}">
      <dgm:prSet/>
      <dgm:spPr/>
      <dgm:t>
        <a:bodyPr/>
        <a:lstStyle/>
        <a:p>
          <a:r>
            <a:rPr lang="en-US"/>
            <a:t>Does our triage protocol predict who is likely to survive, if given a ventilator?</a:t>
          </a:r>
        </a:p>
      </dgm:t>
    </dgm:pt>
    <dgm:pt modelId="{0D8586BC-A8A9-4F65-8998-48037FAD0110}" type="parTrans" cxnId="{7C39E73B-91E3-413B-A0E6-9595B28CD45E}">
      <dgm:prSet/>
      <dgm:spPr/>
      <dgm:t>
        <a:bodyPr/>
        <a:lstStyle/>
        <a:p>
          <a:endParaRPr lang="en-US"/>
        </a:p>
      </dgm:t>
    </dgm:pt>
    <dgm:pt modelId="{A42EFB69-1F96-4D32-9B3C-95F8B0903835}" type="sibTrans" cxnId="{7C39E73B-91E3-413B-A0E6-9595B28CD45E}">
      <dgm:prSet/>
      <dgm:spPr/>
      <dgm:t>
        <a:bodyPr/>
        <a:lstStyle/>
        <a:p>
          <a:endParaRPr lang="en-US"/>
        </a:p>
      </dgm:t>
    </dgm:pt>
    <dgm:pt modelId="{8D3BCA98-C25C-44BA-838C-47A584528568}">
      <dgm:prSet/>
      <dgm:spPr/>
      <dgm:t>
        <a:bodyPr/>
        <a:lstStyle/>
        <a:p>
          <a:r>
            <a:rPr lang="en-US"/>
            <a:t>Are there demographic disparities in how well our triage protocol predicts survival?</a:t>
          </a:r>
        </a:p>
      </dgm:t>
    </dgm:pt>
    <dgm:pt modelId="{681380C8-93D3-4F50-9701-AFF819BD20C7}" type="parTrans" cxnId="{CC58A481-D87B-4828-AAA8-9A538E871776}">
      <dgm:prSet/>
      <dgm:spPr/>
      <dgm:t>
        <a:bodyPr/>
        <a:lstStyle/>
        <a:p>
          <a:endParaRPr lang="en-US"/>
        </a:p>
      </dgm:t>
    </dgm:pt>
    <dgm:pt modelId="{B0D7EAC6-C436-4342-B23A-7A94C8E1B9A8}" type="sibTrans" cxnId="{CC58A481-D87B-4828-AAA8-9A538E871776}">
      <dgm:prSet/>
      <dgm:spPr/>
      <dgm:t>
        <a:bodyPr/>
        <a:lstStyle/>
        <a:p>
          <a:endParaRPr lang="en-US"/>
        </a:p>
      </dgm:t>
    </dgm:pt>
    <dgm:pt modelId="{B5AF03E0-880A-4483-9295-80BC12FAECDB}" type="pres">
      <dgm:prSet presAssocID="{A1DBFD0F-632C-4E4B-B301-F18E7E0739D1}" presName="linear" presStyleCnt="0">
        <dgm:presLayoutVars>
          <dgm:animLvl val="lvl"/>
          <dgm:resizeHandles val="exact"/>
        </dgm:presLayoutVars>
      </dgm:prSet>
      <dgm:spPr/>
    </dgm:pt>
    <dgm:pt modelId="{2C0E65D6-5856-4049-9A7D-99F4819B2049}" type="pres">
      <dgm:prSet presAssocID="{9CBA78A0-2CDF-449B-90E2-B8F8AD8435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D18390-35BA-40D8-81F6-AE888771751D}" type="pres">
      <dgm:prSet presAssocID="{89D4A940-E951-4BD2-B6A5-7BBB427A6646}" presName="spacer" presStyleCnt="0"/>
      <dgm:spPr/>
    </dgm:pt>
    <dgm:pt modelId="{64749CE8-C90B-42FD-9755-855429A4D9DB}" type="pres">
      <dgm:prSet presAssocID="{90C62B4F-28FC-4AF4-A3F9-2554CF430F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5D8EC6-8390-41CF-A2AA-FDA293AA8802}" type="pres">
      <dgm:prSet presAssocID="{A42EFB69-1F96-4D32-9B3C-95F8B0903835}" presName="spacer" presStyleCnt="0"/>
      <dgm:spPr/>
    </dgm:pt>
    <dgm:pt modelId="{E88139C2-0348-4E04-91E2-D39583155220}" type="pres">
      <dgm:prSet presAssocID="{8D3BCA98-C25C-44BA-838C-47A5845285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04041E-BA21-46ED-A50E-C7ECA69C9FEB}" srcId="{A1DBFD0F-632C-4E4B-B301-F18E7E0739D1}" destId="{9CBA78A0-2CDF-449B-90E2-B8F8AD843502}" srcOrd="0" destOrd="0" parTransId="{29C2CADA-4BAA-4DE8-B6B2-CF4CC840FE71}" sibTransId="{89D4A940-E951-4BD2-B6A5-7BBB427A6646}"/>
    <dgm:cxn modelId="{DD37E929-FC38-4333-9C75-4061F7650660}" type="presOf" srcId="{A1DBFD0F-632C-4E4B-B301-F18E7E0739D1}" destId="{B5AF03E0-880A-4483-9295-80BC12FAECDB}" srcOrd="0" destOrd="0" presId="urn:microsoft.com/office/officeart/2005/8/layout/vList2"/>
    <dgm:cxn modelId="{7C39E73B-91E3-413B-A0E6-9595B28CD45E}" srcId="{A1DBFD0F-632C-4E4B-B301-F18E7E0739D1}" destId="{90C62B4F-28FC-4AF4-A3F9-2554CF430FBE}" srcOrd="1" destOrd="0" parTransId="{0D8586BC-A8A9-4F65-8998-48037FAD0110}" sibTransId="{A42EFB69-1F96-4D32-9B3C-95F8B0903835}"/>
    <dgm:cxn modelId="{7E7BE05E-0D4D-421D-92B7-990A0F4374CE}" type="presOf" srcId="{9CBA78A0-2CDF-449B-90E2-B8F8AD843502}" destId="{2C0E65D6-5856-4049-9A7D-99F4819B2049}" srcOrd="0" destOrd="0" presId="urn:microsoft.com/office/officeart/2005/8/layout/vList2"/>
    <dgm:cxn modelId="{CC58A481-D87B-4828-AAA8-9A538E871776}" srcId="{A1DBFD0F-632C-4E4B-B301-F18E7E0739D1}" destId="{8D3BCA98-C25C-44BA-838C-47A584528568}" srcOrd="2" destOrd="0" parTransId="{681380C8-93D3-4F50-9701-AFF819BD20C7}" sibTransId="{B0D7EAC6-C436-4342-B23A-7A94C8E1B9A8}"/>
    <dgm:cxn modelId="{5E4075C6-C7D7-4DC1-853B-B41EC2691BC3}" type="presOf" srcId="{8D3BCA98-C25C-44BA-838C-47A584528568}" destId="{E88139C2-0348-4E04-91E2-D39583155220}" srcOrd="0" destOrd="0" presId="urn:microsoft.com/office/officeart/2005/8/layout/vList2"/>
    <dgm:cxn modelId="{E2C784CC-7BC7-45A9-BFE7-D88F8C966C54}" type="presOf" srcId="{90C62B4F-28FC-4AF4-A3F9-2554CF430FBE}" destId="{64749CE8-C90B-42FD-9755-855429A4D9DB}" srcOrd="0" destOrd="0" presId="urn:microsoft.com/office/officeart/2005/8/layout/vList2"/>
    <dgm:cxn modelId="{66133707-CE0F-4A8D-904B-0A90D1E06A4F}" type="presParOf" srcId="{B5AF03E0-880A-4483-9295-80BC12FAECDB}" destId="{2C0E65D6-5856-4049-9A7D-99F4819B2049}" srcOrd="0" destOrd="0" presId="urn:microsoft.com/office/officeart/2005/8/layout/vList2"/>
    <dgm:cxn modelId="{6BE76848-4FFC-4476-9954-06A799609C3E}" type="presParOf" srcId="{B5AF03E0-880A-4483-9295-80BC12FAECDB}" destId="{08D18390-35BA-40D8-81F6-AE888771751D}" srcOrd="1" destOrd="0" presId="urn:microsoft.com/office/officeart/2005/8/layout/vList2"/>
    <dgm:cxn modelId="{11050645-B733-4B98-AB24-485703CFA9D8}" type="presParOf" srcId="{B5AF03E0-880A-4483-9295-80BC12FAECDB}" destId="{64749CE8-C90B-42FD-9755-855429A4D9DB}" srcOrd="2" destOrd="0" presId="urn:microsoft.com/office/officeart/2005/8/layout/vList2"/>
    <dgm:cxn modelId="{D7E23232-FCC3-40DE-A3DE-FFB6D9250C21}" type="presParOf" srcId="{B5AF03E0-880A-4483-9295-80BC12FAECDB}" destId="{D35D8EC6-8390-41CF-A2AA-FDA293AA8802}" srcOrd="3" destOrd="0" presId="urn:microsoft.com/office/officeart/2005/8/layout/vList2"/>
    <dgm:cxn modelId="{10BC3F44-AF3F-4E88-83CD-1EE5382A5FFE}" type="presParOf" srcId="{B5AF03E0-880A-4483-9295-80BC12FAECDB}" destId="{E88139C2-0348-4E04-91E2-D395831552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E65D6-5856-4049-9A7D-99F4819B2049}">
      <dsp:nvSpPr>
        <dsp:cNvPr id="0" name=""/>
        <dsp:cNvSpPr/>
      </dsp:nvSpPr>
      <dsp:spPr>
        <a:xfrm>
          <a:off x="0" y="7910"/>
          <a:ext cx="6797675" cy="1814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Are reported national demographic disparities in survival of COVID patients replicated in our dataset?</a:t>
          </a:r>
        </a:p>
      </dsp:txBody>
      <dsp:txXfrm>
        <a:off x="88585" y="96495"/>
        <a:ext cx="6620505" cy="1637500"/>
      </dsp:txXfrm>
    </dsp:sp>
    <dsp:sp modelId="{64749CE8-C90B-42FD-9755-855429A4D9DB}">
      <dsp:nvSpPr>
        <dsp:cNvPr id="0" name=""/>
        <dsp:cNvSpPr/>
      </dsp:nvSpPr>
      <dsp:spPr>
        <a:xfrm>
          <a:off x="0" y="1917621"/>
          <a:ext cx="6797675" cy="181467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Does our triage protocol predict who is likely to survive, if given a ventilator?</a:t>
          </a:r>
        </a:p>
      </dsp:txBody>
      <dsp:txXfrm>
        <a:off x="88585" y="2006206"/>
        <a:ext cx="6620505" cy="1637500"/>
      </dsp:txXfrm>
    </dsp:sp>
    <dsp:sp modelId="{E88139C2-0348-4E04-91E2-D39583155220}">
      <dsp:nvSpPr>
        <dsp:cNvPr id="0" name=""/>
        <dsp:cNvSpPr/>
      </dsp:nvSpPr>
      <dsp:spPr>
        <a:xfrm>
          <a:off x="0" y="3827331"/>
          <a:ext cx="6797675" cy="181467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Are there demographic disparities in how well our triage protocol predicts survival?</a:t>
          </a:r>
        </a:p>
      </dsp:txBody>
      <dsp:txXfrm>
        <a:off x="88585" y="3915916"/>
        <a:ext cx="6620505" cy="16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5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8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3E6F9-29F2-4E49-9392-ED0836A6A0F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938182-4B9C-4F72-82AF-FE10BB59AE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Herington@rochester.edu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9C22-5445-4136-AB4C-992E531B3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COVID Ventilator Allocation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BD701-2D68-4FDC-A6EE-17FD8110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en-US" sz="1800" dirty="0"/>
              <a:t>URMC – Department of Health Humanities &amp; Clinical and Translational Science Institute</a:t>
            </a:r>
          </a:p>
          <a:p>
            <a:r>
              <a:rPr lang="en-US" sz="1800" b="1" dirty="0"/>
              <a:t>Primary Contact: </a:t>
            </a:r>
            <a:r>
              <a:rPr lang="en-US" sz="1800" dirty="0"/>
              <a:t>Jon Herington – </a:t>
            </a:r>
            <a:r>
              <a:rPr lang="en-US" sz="1800" dirty="0">
                <a:hlinkClick r:id="rId2"/>
              </a:rPr>
              <a:t>Jonathan.Herington@rochester.edu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54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anvas 3">
            <a:extLst>
              <a:ext uri="{FF2B5EF4-FFF2-40B4-BE49-F238E27FC236}">
                <a16:creationId xmlns:a16="http://schemas.microsoft.com/office/drawing/2014/main" id="{9A8948A3-E6A6-2740-A775-E8E5987063A3}"/>
              </a:ext>
            </a:extLst>
          </p:cNvPr>
          <p:cNvGrpSpPr/>
          <p:nvPr/>
        </p:nvGrpSpPr>
        <p:grpSpPr>
          <a:xfrm>
            <a:off x="1837640" y="334484"/>
            <a:ext cx="8732911" cy="6155706"/>
            <a:chOff x="0" y="0"/>
            <a:chExt cx="6992620" cy="46120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12BFC4-B38D-524A-A283-429BE5A0A5C8}"/>
                </a:ext>
              </a:extLst>
            </p:cNvPr>
            <p:cNvSpPr/>
            <p:nvPr/>
          </p:nvSpPr>
          <p:spPr>
            <a:xfrm>
              <a:off x="0" y="0"/>
              <a:ext cx="6992620" cy="4612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prstClr val="black"/>
              </a:solidFill>
            </a:ln>
          </p:spPr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C92E81D4-EED8-5D49-9F69-CF87177A110E}"/>
                </a:ext>
              </a:extLst>
            </p:cNvPr>
            <p:cNvSpPr txBox="1"/>
            <p:nvPr/>
          </p:nvSpPr>
          <p:spPr>
            <a:xfrm>
              <a:off x="5947753" y="1884378"/>
              <a:ext cx="590942" cy="304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Death</a:t>
              </a:r>
              <a:endPara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17">
              <a:extLst>
                <a:ext uri="{FF2B5EF4-FFF2-40B4-BE49-F238E27FC236}">
                  <a16:creationId xmlns:a16="http://schemas.microsoft.com/office/drawing/2014/main" id="{BEE483D3-41A7-C84B-9861-1769EA6EC445}"/>
                </a:ext>
              </a:extLst>
            </p:cNvPr>
            <p:cNvSpPr txBox="1"/>
            <p:nvPr/>
          </p:nvSpPr>
          <p:spPr>
            <a:xfrm>
              <a:off x="213538" y="2468386"/>
              <a:ext cx="731009" cy="7622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 Requires Vent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0C4A5E6A-7E96-3049-A641-C97A1DC1D1D2}"/>
                </a:ext>
              </a:extLst>
            </p:cNvPr>
            <p:cNvSpPr txBox="1"/>
            <p:nvPr/>
          </p:nvSpPr>
          <p:spPr>
            <a:xfrm>
              <a:off x="808824" y="1638088"/>
              <a:ext cx="638024" cy="58102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SOFA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Eval.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id="{174A4617-4A59-2E42-AC59-025D0A94D3C4}"/>
                </a:ext>
              </a:extLst>
            </p:cNvPr>
            <p:cNvSpPr txBox="1"/>
            <p:nvPr/>
          </p:nvSpPr>
          <p:spPr>
            <a:xfrm>
              <a:off x="1751799" y="2830594"/>
              <a:ext cx="638024" cy="40005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Blue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9329C340-9D37-AA4B-96D7-824E53A3B7FD}"/>
                </a:ext>
              </a:extLst>
            </p:cNvPr>
            <p:cNvSpPr txBox="1"/>
            <p:nvPr/>
          </p:nvSpPr>
          <p:spPr>
            <a:xfrm>
              <a:off x="1751712" y="1727162"/>
              <a:ext cx="638024" cy="4000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Yellow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8607CFC8-F484-6943-B6B0-485A9B9F577C}"/>
                </a:ext>
              </a:extLst>
            </p:cNvPr>
            <p:cNvSpPr txBox="1"/>
            <p:nvPr/>
          </p:nvSpPr>
          <p:spPr>
            <a:xfrm>
              <a:off x="1742176" y="547136"/>
              <a:ext cx="638024" cy="400051"/>
            </a:xfrm>
            <a:prstGeom prst="rect">
              <a:avLst/>
            </a:prstGeom>
            <a:solidFill>
              <a:srgbClr val="FF9999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738F0B5C-28BD-4A4F-B5F9-0951D8D92665}"/>
                </a:ext>
              </a:extLst>
            </p:cNvPr>
            <p:cNvSpPr txBox="1"/>
            <p:nvPr/>
          </p:nvSpPr>
          <p:spPr>
            <a:xfrm>
              <a:off x="4532743" y="3515110"/>
              <a:ext cx="753731" cy="28575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Extubation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10327CB1-2298-C646-BBB0-25F1394D4AC1}"/>
                </a:ext>
              </a:extLst>
            </p:cNvPr>
            <p:cNvSpPr txBox="1"/>
            <p:nvPr/>
          </p:nvSpPr>
          <p:spPr>
            <a:xfrm>
              <a:off x="5775155" y="3979147"/>
              <a:ext cx="858865" cy="304800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Discharge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522C009-92CA-0B4B-BCC6-E8C2AAC0FBEE}"/>
                </a:ext>
              </a:extLst>
            </p:cNvPr>
            <p:cNvSpPr/>
            <p:nvPr/>
          </p:nvSpPr>
          <p:spPr>
            <a:xfrm>
              <a:off x="2786330" y="390314"/>
              <a:ext cx="1156078" cy="714375"/>
            </a:xfrm>
            <a:prstGeom prst="diamond">
              <a:avLst/>
            </a:prstGeom>
            <a:pattFill prst="wdDnDiag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Vulnerable Yellow?</a:t>
              </a:r>
              <a:endParaRPr lang="en-US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B0059C1-9137-E64D-9B64-721716B787B7}"/>
                </a:ext>
              </a:extLst>
            </p:cNvPr>
            <p:cNvSpPr/>
            <p:nvPr/>
          </p:nvSpPr>
          <p:spPr>
            <a:xfrm>
              <a:off x="2786323" y="1571413"/>
              <a:ext cx="1156078" cy="714375"/>
            </a:xfrm>
            <a:prstGeom prst="diamond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Vulnerable Blue?</a:t>
              </a:r>
              <a:endParaRPr lang="en-US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C427EC0D-D195-CA4D-BBA9-CBEA7EEB887A}"/>
                </a:ext>
              </a:extLst>
            </p:cNvPr>
            <p:cNvSpPr/>
            <p:nvPr/>
          </p:nvSpPr>
          <p:spPr>
            <a:xfrm>
              <a:off x="2786330" y="2666788"/>
              <a:ext cx="1156078" cy="714375"/>
            </a:xfrm>
            <a:prstGeom prst="diamond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Open Vent?</a:t>
              </a:r>
              <a:endParaRPr lang="en-US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9884E43D-3F59-A144-940E-6F588A53AD17}"/>
                </a:ext>
              </a:extLst>
            </p:cNvPr>
            <p:cNvSpPr txBox="1"/>
            <p:nvPr/>
          </p:nvSpPr>
          <p:spPr>
            <a:xfrm>
              <a:off x="4570993" y="381942"/>
              <a:ext cx="638024" cy="7334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Allocate / Retain Vent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BE25F86B-B9E1-DA48-9FDE-E3B3F76F548E}"/>
                </a:ext>
              </a:extLst>
            </p:cNvPr>
            <p:cNvSpPr txBox="1"/>
            <p:nvPr/>
          </p:nvSpPr>
          <p:spPr>
            <a:xfrm>
              <a:off x="3042665" y="3806882"/>
              <a:ext cx="638024" cy="66317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Ward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8275E-692A-C847-AF58-E0685279CA6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389736" y="1927188"/>
              <a:ext cx="396587" cy="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A283589-F1CA-6148-8ABC-56EE578E80C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 flipV="1">
              <a:off x="2389823" y="3023976"/>
              <a:ext cx="396507" cy="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D22D4F6-FCF8-7E46-9AB1-8D721C8D8B55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3364362" y="1104689"/>
              <a:ext cx="7" cy="46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F3A0D3-C480-F448-895A-842922928AFA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>
              <a:off x="3942408" y="747502"/>
              <a:ext cx="628585" cy="1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50">
              <a:extLst>
                <a:ext uri="{FF2B5EF4-FFF2-40B4-BE49-F238E27FC236}">
                  <a16:creationId xmlns:a16="http://schemas.microsoft.com/office/drawing/2014/main" id="{5925A4C7-5F6F-2F40-A8C1-DF58CD583DE5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3942401" y="748657"/>
              <a:ext cx="628592" cy="11799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51">
              <a:extLst>
                <a:ext uri="{FF2B5EF4-FFF2-40B4-BE49-F238E27FC236}">
                  <a16:creationId xmlns:a16="http://schemas.microsoft.com/office/drawing/2014/main" id="{487DFFF4-C5A2-7547-8BCC-4CA99A277A4A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3942408" y="748657"/>
              <a:ext cx="628585" cy="22753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 Box 52">
              <a:extLst>
                <a:ext uri="{FF2B5EF4-FFF2-40B4-BE49-F238E27FC236}">
                  <a16:creationId xmlns:a16="http://schemas.microsoft.com/office/drawing/2014/main" id="{05C7A578-25DE-D74C-8AC1-83F21BDF8B13}"/>
                </a:ext>
              </a:extLst>
            </p:cNvPr>
            <p:cNvSpPr txBox="1"/>
            <p:nvPr/>
          </p:nvSpPr>
          <p:spPr>
            <a:xfrm>
              <a:off x="4009083" y="542710"/>
              <a:ext cx="218352" cy="190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53">
              <a:extLst>
                <a:ext uri="{FF2B5EF4-FFF2-40B4-BE49-F238E27FC236}">
                  <a16:creationId xmlns:a16="http://schemas.microsoft.com/office/drawing/2014/main" id="{E9036FFB-BA33-D343-AB51-68B96036F710}"/>
                </a:ext>
              </a:extLst>
            </p:cNvPr>
            <p:cNvSpPr txBox="1"/>
            <p:nvPr/>
          </p:nvSpPr>
          <p:spPr>
            <a:xfrm>
              <a:off x="3980508" y="1738101"/>
              <a:ext cx="218352" cy="1905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54">
              <a:extLst>
                <a:ext uri="{FF2B5EF4-FFF2-40B4-BE49-F238E27FC236}">
                  <a16:creationId xmlns:a16="http://schemas.microsoft.com/office/drawing/2014/main" id="{4248EC52-2D0B-F542-817F-E3D2E7515C94}"/>
                </a:ext>
              </a:extLst>
            </p:cNvPr>
            <p:cNvSpPr txBox="1"/>
            <p:nvPr/>
          </p:nvSpPr>
          <p:spPr>
            <a:xfrm>
              <a:off x="3990030" y="2833476"/>
              <a:ext cx="218352" cy="190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D8F9B334-72A6-1848-933A-6FDABED51860}"/>
                </a:ext>
              </a:extLst>
            </p:cNvPr>
            <p:cNvSpPr txBox="1"/>
            <p:nvPr/>
          </p:nvSpPr>
          <p:spPr>
            <a:xfrm>
              <a:off x="3418533" y="1247563"/>
              <a:ext cx="218352" cy="190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56">
              <a:extLst>
                <a:ext uri="{FF2B5EF4-FFF2-40B4-BE49-F238E27FC236}">
                  <a16:creationId xmlns:a16="http://schemas.microsoft.com/office/drawing/2014/main" id="{D34F7582-D1D8-4045-A6A2-86BC6FE2E1F6}"/>
                </a:ext>
              </a:extLst>
            </p:cNvPr>
            <p:cNvSpPr txBox="1"/>
            <p:nvPr/>
          </p:nvSpPr>
          <p:spPr>
            <a:xfrm>
              <a:off x="3399483" y="2390563"/>
              <a:ext cx="218352" cy="190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59">
              <a:extLst>
                <a:ext uri="{FF2B5EF4-FFF2-40B4-BE49-F238E27FC236}">
                  <a16:creationId xmlns:a16="http://schemas.microsoft.com/office/drawing/2014/main" id="{A1DCE88B-172C-CB46-99A1-AFBA77D1642D}"/>
                </a:ext>
              </a:extLst>
            </p:cNvPr>
            <p:cNvSpPr txBox="1"/>
            <p:nvPr/>
          </p:nvSpPr>
          <p:spPr>
            <a:xfrm>
              <a:off x="3408913" y="3475789"/>
              <a:ext cx="218352" cy="1905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A2A2A5-744E-3144-83AC-474613287EE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1446848" y="1927188"/>
              <a:ext cx="304864" cy="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614D7A-2FCD-024D-BB16-02FB348ADE95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2380200" y="747162"/>
              <a:ext cx="406130" cy="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65">
              <a:extLst>
                <a:ext uri="{FF2B5EF4-FFF2-40B4-BE49-F238E27FC236}">
                  <a16:creationId xmlns:a16="http://schemas.microsoft.com/office/drawing/2014/main" id="{2ABCE3BB-8CCF-D643-970F-54B6F0E99DED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1446848" y="747162"/>
              <a:ext cx="295328" cy="11814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66">
              <a:extLst>
                <a:ext uri="{FF2B5EF4-FFF2-40B4-BE49-F238E27FC236}">
                  <a16:creationId xmlns:a16="http://schemas.microsoft.com/office/drawing/2014/main" id="{687A47F1-8B3B-7A4E-B9F6-4898A40CDAA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446848" y="1928601"/>
              <a:ext cx="304951" cy="1102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664C3F-A5CC-294D-9DD2-7045104F683B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3361677" y="3381163"/>
              <a:ext cx="2692" cy="42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68">
              <a:extLst>
                <a:ext uri="{FF2B5EF4-FFF2-40B4-BE49-F238E27FC236}">
                  <a16:creationId xmlns:a16="http://schemas.microsoft.com/office/drawing/2014/main" id="{3436161A-6FA4-2540-B050-1589CAA1DA65}"/>
                </a:ext>
              </a:extLst>
            </p:cNvPr>
            <p:cNvCxnSpPr>
              <a:stCxn id="16" idx="1"/>
              <a:endCxn id="5" idx="2"/>
            </p:cNvCxnSpPr>
            <p:nvPr/>
          </p:nvCxnSpPr>
          <p:spPr>
            <a:xfrm rot="10800000">
              <a:off x="579043" y="3230338"/>
              <a:ext cx="2463622" cy="9077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69">
              <a:extLst>
                <a:ext uri="{FF2B5EF4-FFF2-40B4-BE49-F238E27FC236}">
                  <a16:creationId xmlns:a16="http://schemas.microsoft.com/office/drawing/2014/main" id="{D268680F-54A8-094E-A4B1-A20BF302C3C5}"/>
                </a:ext>
              </a:extLst>
            </p:cNvPr>
            <p:cNvSpPr txBox="1"/>
            <p:nvPr/>
          </p:nvSpPr>
          <p:spPr>
            <a:xfrm>
              <a:off x="1318856" y="3907817"/>
              <a:ext cx="1122894" cy="1905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+24 hrs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nector: Elbow 70">
              <a:extLst>
                <a:ext uri="{FF2B5EF4-FFF2-40B4-BE49-F238E27FC236}">
                  <a16:creationId xmlns:a16="http://schemas.microsoft.com/office/drawing/2014/main" id="{DD3CFCD1-59DB-4F48-9B4D-5A04B18BF07D}"/>
                </a:ext>
              </a:extLst>
            </p:cNvPr>
            <p:cNvCxnSpPr>
              <a:stCxn id="10" idx="1"/>
            </p:cNvCxnSpPr>
            <p:nvPr/>
          </p:nvCxnSpPr>
          <p:spPr>
            <a:xfrm rot="10800000" flipV="1">
              <a:off x="3547069" y="3657986"/>
              <a:ext cx="985675" cy="160388"/>
            </a:xfrm>
            <a:prstGeom prst="bentConnector3">
              <a:avLst>
                <a:gd name="adj1" fmla="val 999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71">
              <a:extLst>
                <a:ext uri="{FF2B5EF4-FFF2-40B4-BE49-F238E27FC236}">
                  <a16:creationId xmlns:a16="http://schemas.microsoft.com/office/drawing/2014/main" id="{B5301698-87F8-BF41-B4DB-7B8AE7A1EEF8}"/>
                </a:ext>
              </a:extLst>
            </p:cNvPr>
            <p:cNvCxnSpPr>
              <a:stCxn id="15" idx="2"/>
              <a:endCxn id="4" idx="1"/>
            </p:cNvCxnSpPr>
            <p:nvPr/>
          </p:nvCxnSpPr>
          <p:spPr>
            <a:xfrm rot="16200000" flipH="1">
              <a:off x="4958176" y="1047201"/>
              <a:ext cx="921406" cy="10577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78">
              <a:extLst>
                <a:ext uri="{FF2B5EF4-FFF2-40B4-BE49-F238E27FC236}">
                  <a16:creationId xmlns:a16="http://schemas.microsoft.com/office/drawing/2014/main" id="{EF8D412D-E98E-4541-A482-77BDC5FEC762}"/>
                </a:ext>
              </a:extLst>
            </p:cNvPr>
            <p:cNvCxnSpPr>
              <a:stCxn id="39" idx="0"/>
              <a:endCxn id="6" idx="0"/>
            </p:cNvCxnSpPr>
            <p:nvPr/>
          </p:nvCxnSpPr>
          <p:spPr>
            <a:xfrm rot="16200000" flipH="1" flipV="1">
              <a:off x="3069238" y="-1551147"/>
              <a:ext cx="1247655" cy="5130459"/>
            </a:xfrm>
            <a:prstGeom prst="bentConnector3">
              <a:avLst>
                <a:gd name="adj1" fmla="val -183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2DA73FD5-C5F6-7749-8859-66E9B7EFEB57}"/>
                </a:ext>
              </a:extLst>
            </p:cNvPr>
            <p:cNvSpPr/>
            <p:nvPr/>
          </p:nvSpPr>
          <p:spPr>
            <a:xfrm>
              <a:off x="5680256" y="390314"/>
              <a:ext cx="1156078" cy="714375"/>
            </a:xfrm>
            <a:prstGeom prst="diamond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 &gt; 120 hrs</a:t>
              </a:r>
              <a:endParaRPr lang="en-US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82">
              <a:extLst>
                <a:ext uri="{FF2B5EF4-FFF2-40B4-BE49-F238E27FC236}">
                  <a16:creationId xmlns:a16="http://schemas.microsoft.com/office/drawing/2014/main" id="{806EEC93-8853-A24D-9B4A-0B45C2924A98}"/>
                </a:ext>
              </a:extLst>
            </p:cNvPr>
            <p:cNvSpPr txBox="1"/>
            <p:nvPr/>
          </p:nvSpPr>
          <p:spPr>
            <a:xfrm>
              <a:off x="5194538" y="547136"/>
              <a:ext cx="543071" cy="22863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+24 hrs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142A044B-A1BE-AC49-BE9F-881C1E7A59C2}"/>
                </a:ext>
              </a:extLst>
            </p:cNvPr>
            <p:cNvSpPr txBox="1"/>
            <p:nvPr/>
          </p:nvSpPr>
          <p:spPr>
            <a:xfrm>
              <a:off x="6350349" y="189866"/>
              <a:ext cx="218352" cy="190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B568892-3780-9E4B-B659-6BF39D524372}"/>
                </a:ext>
              </a:extLst>
            </p:cNvPr>
            <p:cNvCxnSpPr>
              <a:stCxn id="15" idx="3"/>
              <a:endCxn id="39" idx="1"/>
            </p:cNvCxnSpPr>
            <p:nvPr/>
          </p:nvCxnSpPr>
          <p:spPr>
            <a:xfrm flipV="1">
              <a:off x="5209017" y="747502"/>
              <a:ext cx="471239" cy="1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 Box 88">
              <a:extLst>
                <a:ext uri="{FF2B5EF4-FFF2-40B4-BE49-F238E27FC236}">
                  <a16:creationId xmlns:a16="http://schemas.microsoft.com/office/drawing/2014/main" id="{36328B25-7A41-674D-8AF8-1C7058933740}"/>
                </a:ext>
              </a:extLst>
            </p:cNvPr>
            <p:cNvSpPr txBox="1"/>
            <p:nvPr/>
          </p:nvSpPr>
          <p:spPr>
            <a:xfrm>
              <a:off x="6293021" y="1137031"/>
              <a:ext cx="218352" cy="190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Connector: Elbow 90">
              <a:extLst>
                <a:ext uri="{FF2B5EF4-FFF2-40B4-BE49-F238E27FC236}">
                  <a16:creationId xmlns:a16="http://schemas.microsoft.com/office/drawing/2014/main" id="{5A9670A4-C309-784E-8BBB-EB1CF75E7E05}"/>
                </a:ext>
              </a:extLst>
            </p:cNvPr>
            <p:cNvCxnSpPr>
              <a:stCxn id="39" idx="2"/>
            </p:cNvCxnSpPr>
            <p:nvPr/>
          </p:nvCxnSpPr>
          <p:spPr>
            <a:xfrm rot="5400000" flipH="1">
              <a:off x="5631032" y="477575"/>
              <a:ext cx="190498" cy="1063731"/>
            </a:xfrm>
            <a:prstGeom prst="bentConnector4">
              <a:avLst>
                <a:gd name="adj1" fmla="val -120001"/>
                <a:gd name="adj2" fmla="val 771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or: Elbow 95">
              <a:extLst>
                <a:ext uri="{FF2B5EF4-FFF2-40B4-BE49-F238E27FC236}">
                  <a16:creationId xmlns:a16="http://schemas.microsoft.com/office/drawing/2014/main" id="{B3537F2D-03B6-AE43-8968-E64DE1C5C918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rot="5400000" flipH="1" flipV="1">
              <a:off x="424041" y="2083604"/>
              <a:ext cx="539785" cy="229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8AE47F-F5DC-3B40-BC4D-1E315DAD3BB3}"/>
                </a:ext>
              </a:extLst>
            </p:cNvPr>
            <p:cNvCxnSpPr>
              <a:stCxn id="16" idx="3"/>
              <a:endCxn id="11" idx="1"/>
            </p:cNvCxnSpPr>
            <p:nvPr/>
          </p:nvCxnSpPr>
          <p:spPr>
            <a:xfrm flipV="1">
              <a:off x="3680689" y="4131547"/>
              <a:ext cx="2094466" cy="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370424-609A-D345-A5E3-DE51C9103630}"/>
                </a:ext>
              </a:extLst>
            </p:cNvPr>
            <p:cNvCxnSpPr>
              <a:stCxn id="15" idx="2"/>
              <a:endCxn id="10" idx="0"/>
            </p:cNvCxnSpPr>
            <p:nvPr/>
          </p:nvCxnSpPr>
          <p:spPr>
            <a:xfrm>
              <a:off x="4890005" y="1115372"/>
              <a:ext cx="19604" cy="2399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143">
              <a:extLst>
                <a:ext uri="{FF2B5EF4-FFF2-40B4-BE49-F238E27FC236}">
                  <a16:creationId xmlns:a16="http://schemas.microsoft.com/office/drawing/2014/main" id="{AAA48AF3-A314-7943-9EDA-09DE90C4A64C}"/>
                </a:ext>
              </a:extLst>
            </p:cNvPr>
            <p:cNvCxnSpPr>
              <a:stCxn id="16" idx="3"/>
              <a:endCxn id="4" idx="1"/>
            </p:cNvCxnSpPr>
            <p:nvPr/>
          </p:nvCxnSpPr>
          <p:spPr>
            <a:xfrm flipV="1">
              <a:off x="3680689" y="2036583"/>
              <a:ext cx="2267064" cy="2101512"/>
            </a:xfrm>
            <a:prstGeom prst="bentConnector3">
              <a:avLst>
                <a:gd name="adj1" fmla="val 801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452309E-B055-4F52-AF2E-0E60281E3BB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3364362" y="2285788"/>
              <a:ext cx="7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7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8AD-F59C-43FF-8E92-D575567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3187-9059-4AF2-8072-11F7872A5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public health emergencies, may need to ration ICU resources</a:t>
            </a:r>
          </a:p>
          <a:p>
            <a:endParaRPr lang="en-US" dirty="0"/>
          </a:p>
          <a:p>
            <a:r>
              <a:rPr lang="en-US" dirty="0"/>
              <a:t>In March 2020, URMC developed criteria to ration ventilators</a:t>
            </a:r>
          </a:p>
          <a:p>
            <a:pPr lvl="1"/>
            <a:r>
              <a:rPr lang="en-US" dirty="0"/>
              <a:t>Goal is to </a:t>
            </a:r>
            <a:r>
              <a:rPr lang="en-US" b="1" dirty="0"/>
              <a:t>SAVE THE MOST LIVES </a:t>
            </a:r>
            <a:r>
              <a:rPr lang="en-US" dirty="0"/>
              <a:t>to discharge</a:t>
            </a:r>
          </a:p>
          <a:p>
            <a:pPr lvl="1"/>
            <a:r>
              <a:rPr lang="en-US" dirty="0" err="1"/>
              <a:t>Prioritizd</a:t>
            </a:r>
            <a:r>
              <a:rPr lang="en-US" dirty="0"/>
              <a:t> patients as “Red”, “Yellow” or “Blue” based on a clinical organ failure score (SOFA)</a:t>
            </a:r>
          </a:p>
          <a:p>
            <a:pPr lvl="1"/>
            <a:r>
              <a:rPr lang="en-US" dirty="0"/>
              <a:t>Patients </a:t>
            </a:r>
            <a:r>
              <a:rPr lang="en-US" u="sng" dirty="0"/>
              <a:t>re-assessed</a:t>
            </a:r>
            <a:r>
              <a:rPr lang="en-US" dirty="0"/>
              <a:t> every 48 hours</a:t>
            </a:r>
          </a:p>
          <a:p>
            <a:endParaRPr lang="en-US" dirty="0"/>
          </a:p>
          <a:p>
            <a:r>
              <a:rPr lang="en-US" dirty="0"/>
              <a:t>Never implemented, but all ICU patients assigned priority between 03/2020 – 04/2021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E36CBE-6D1A-4925-9062-3E8D2FD3A5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8188881"/>
              </p:ext>
            </p:extLst>
          </p:nvPr>
        </p:nvGraphicFramePr>
        <p:xfrm>
          <a:off x="6263642" y="854075"/>
          <a:ext cx="562356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377">
                  <a:extLst>
                    <a:ext uri="{9D8B030D-6E8A-4147-A177-3AD203B41FA5}">
                      <a16:colId xmlns:a16="http://schemas.microsoft.com/office/drawing/2014/main" val="531368945"/>
                    </a:ext>
                  </a:extLst>
                </a:gridCol>
                <a:gridCol w="4402183">
                  <a:extLst>
                    <a:ext uri="{9D8B030D-6E8A-4147-A177-3AD203B41FA5}">
                      <a16:colId xmlns:a16="http://schemas.microsoft.com/office/drawing/2014/main" val="39116518"/>
                    </a:ext>
                  </a:extLst>
                </a:gridCol>
              </a:tblGrid>
              <a:tr h="1119106">
                <a:tc>
                  <a:txBody>
                    <a:bodyPr/>
                    <a:lstStyle/>
                    <a:p>
                      <a:r>
                        <a:rPr lang="en-US" sz="2000" b="1" dirty="0"/>
                        <a:t>RED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SOFA 1-7: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ventilator if available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Retain ventilator until next assessment (120 </a:t>
                      </a:r>
                      <a:r>
                        <a:rPr lang="en-US" sz="2000" dirty="0" err="1"/>
                        <a:t>hrs</a:t>
                      </a:r>
                      <a:r>
                        <a:rPr lang="en-US" sz="2000" dirty="0"/>
                        <a:t>, then +48 </a:t>
                      </a:r>
                      <a:r>
                        <a:rPr lang="en-US" sz="2000" dirty="0" err="1"/>
                        <a:t>hrs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56625"/>
                  </a:ext>
                </a:extLst>
              </a:tr>
              <a:tr h="3443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Prioritized over…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484405"/>
                  </a:ext>
                </a:extLst>
              </a:tr>
              <a:tr h="1119106">
                <a:tc>
                  <a:txBody>
                    <a:bodyPr/>
                    <a:lstStyle/>
                    <a:p>
                      <a:r>
                        <a:rPr lang="en-US" sz="2000" b="1" dirty="0"/>
                        <a:t>YELLOW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SOFA 8-11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ventilator if no REDs waiting.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Retain ventilator until next assessment (120 </a:t>
                      </a:r>
                      <a:r>
                        <a:rPr lang="en-US" sz="2000" dirty="0" err="1"/>
                        <a:t>hrs</a:t>
                      </a:r>
                      <a:r>
                        <a:rPr lang="en-US" sz="2000" dirty="0"/>
                        <a:t>, then +48 </a:t>
                      </a:r>
                      <a:r>
                        <a:rPr lang="en-US" sz="2000" dirty="0" err="1"/>
                        <a:t>hrs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08279"/>
                  </a:ext>
                </a:extLst>
              </a:tr>
              <a:tr h="3443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Prioritized over…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42188"/>
                  </a:ext>
                </a:extLst>
              </a:tr>
              <a:tr h="1517653">
                <a:tc>
                  <a:txBody>
                    <a:bodyPr/>
                    <a:lstStyle/>
                    <a:p>
                      <a:r>
                        <a:rPr lang="en-US" sz="2000" b="1" dirty="0"/>
                        <a:t>BLUE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SOFA 12-24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ventilator if no REDs or YELLOWs waiting.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May have ventilator re-allocated at any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1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3FC18-0FB7-4BC6-9AAC-3899BC30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E38652E-440E-496C-888C-957C32868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79156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45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75C4-CEA9-4486-84C4-DA08416C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8B04-1BD0-457F-A92C-38858C17D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567056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1. Are there demographic disparities in survival outcomes?</a:t>
            </a:r>
          </a:p>
          <a:p>
            <a:pPr lvl="1"/>
            <a:r>
              <a:rPr lang="en-US" dirty="0"/>
              <a:t>By age, sex, race, &amp; insurance status</a:t>
            </a:r>
          </a:p>
          <a:p>
            <a:pPr lvl="1"/>
            <a:r>
              <a:rPr lang="en-US" dirty="0"/>
              <a:t>For all patients AND for COVID+ only</a:t>
            </a:r>
          </a:p>
          <a:p>
            <a:r>
              <a:rPr lang="en-US" sz="2400" b="1" dirty="0"/>
              <a:t>2. Is initial triage priority predictive of survival?</a:t>
            </a:r>
          </a:p>
          <a:p>
            <a:pPr lvl="1"/>
            <a:r>
              <a:rPr lang="en-US" dirty="0"/>
              <a:t>For all patients AND for COVID+ only</a:t>
            </a:r>
          </a:p>
          <a:p>
            <a:r>
              <a:rPr lang="en-US" sz="2400" b="1" dirty="0"/>
              <a:t>3. Are there demographic disparities in the predictive value of initial triage priority?</a:t>
            </a:r>
          </a:p>
          <a:p>
            <a:pPr lvl="1"/>
            <a:r>
              <a:rPr lang="en-US" dirty="0"/>
              <a:t>By age, sex, race, &amp; insurance status</a:t>
            </a:r>
          </a:p>
          <a:p>
            <a:pPr lvl="1"/>
            <a:r>
              <a:rPr lang="en-US" dirty="0"/>
              <a:t>For all patients AND for COVID+ only</a:t>
            </a:r>
          </a:p>
          <a:p>
            <a:pPr lvl="1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24F3A92-2834-4E57-8C9F-4A8E15293A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4680237"/>
              </p:ext>
            </p:extLst>
          </p:nvPr>
        </p:nvGraphicFramePr>
        <p:xfrm>
          <a:off x="7863839" y="1846263"/>
          <a:ext cx="3765909" cy="4328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303">
                  <a:extLst>
                    <a:ext uri="{9D8B030D-6E8A-4147-A177-3AD203B41FA5}">
                      <a16:colId xmlns:a16="http://schemas.microsoft.com/office/drawing/2014/main" val="3098913494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val="1043905017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val="1418827078"/>
                    </a:ext>
                  </a:extLst>
                </a:gridCol>
              </a:tblGrid>
              <a:tr h="583997">
                <a:tc>
                  <a:txBody>
                    <a:bodyPr/>
                    <a:lstStyle/>
                    <a:p>
                      <a:r>
                        <a:rPr lang="en-US" dirty="0"/>
                        <a:t>Survival Outcomes by…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COVID+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8489"/>
                  </a:ext>
                </a:extLst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51836"/>
                  </a:ext>
                </a:extLst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79807"/>
                  </a:ext>
                </a:extLst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90104"/>
                  </a:ext>
                </a:extLst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/>
                        <a:t>Insurance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6190"/>
                  </a:ext>
                </a:extLst>
              </a:tr>
              <a:tr h="1021994">
                <a:tc>
                  <a:txBody>
                    <a:bodyPr/>
                    <a:lstStyle/>
                    <a:p>
                      <a:r>
                        <a:rPr lang="en-US" dirty="0"/>
                        <a:t>Initial Triage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0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4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75C4-CEA9-4486-84C4-DA08416C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Outcome (Stretch Goal)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8B04-1BD0-457F-A92C-38858C17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What are the </a:t>
            </a:r>
            <a:r>
              <a:rPr lang="en-US" sz="2800" b="1" i="1" dirty="0"/>
              <a:t>predicted</a:t>
            </a:r>
            <a:r>
              <a:rPr lang="en-US" sz="2800" dirty="0"/>
              <a:t> survival outcomes if the URMC triage protocol was used to allocate ventilators under moderate scarcity?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Open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to model scarcity of ventilators?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to model the sequential allocation of ventilators?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to model the re-allocation of ventilators? (see time series dataset)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Will work with Faculty mentors, URMC Quality Institute, and Biostatistics consultant to investigate appropriate </a:t>
            </a:r>
            <a:r>
              <a:rPr lang="en-US" sz="2800"/>
              <a:t>(simple) simulation </a:t>
            </a:r>
            <a:r>
              <a:rPr lang="en-US" sz="2800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41281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0D7A-EB4B-4B4F-803F-F65B0957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11A8-BB82-478C-B2C6-97B8CBD23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88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4,600 encounters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Sex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Insurance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Admission Diagnosis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Discharge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COVID status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B0F0"/>
                </a:solidFill>
              </a:rPr>
              <a:t> 15,570 assessment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SOFA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Duration on 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Color code (red, yellow, blue)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A868-E6EC-4A6E-932D-875E5967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88564"/>
          </a:xfrm>
        </p:spPr>
        <p:txBody>
          <a:bodyPr>
            <a:normAutofit fontScale="92500" lnSpcReduction="2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Calibri" panose="020F0502020204030204"/>
              </a:rPr>
              <a:t> Five Tables</a:t>
            </a: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Study_Cohort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Admission_DXs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Insurance</a:t>
            </a: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COVID_Status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BLIS_ASSESSMENT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3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Encounter and Subject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Tx/>
              <a:buChar char="-"/>
              <a:tabLst/>
              <a:defRPr/>
            </a:pP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Data Dictionary embedded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6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5D7-92C5-4DF3-A2FD-E71B8C04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Encounter-Level Tables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BCF182-388A-425D-A12F-9A5B47E29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43537"/>
            <a:ext cx="10058400" cy="1749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E11FD-0557-4ED0-89A7-6B817E53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46308"/>
            <a:ext cx="987880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BB39-309D-4DDE-9670-1E66A7A8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Assessments (Time Series)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BEA83-8BAD-490A-B9DE-62D193F4F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778" y="1846263"/>
            <a:ext cx="7940769" cy="4022725"/>
          </a:xfrm>
        </p:spPr>
      </p:pic>
    </p:spTree>
    <p:extLst>
      <p:ext uri="{BB962C8B-B14F-4D97-AF65-F5344CB8AC3E}">
        <p14:creationId xmlns:p14="http://schemas.microsoft.com/office/powerpoint/2010/main" val="14880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5381-2226-4F40-846C-3C3CF651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B794-63CA-4535-90FA-741AE64F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Dataset ~3MB, available via 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Will require RSRB training, but dataset is de-identified (no PHI)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Project Contacts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MAIN: Jon Herington (Philosophy)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Clinical: Jessica Shand (Pediatrics &amp; Bioethics)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Biostats: Irena Boyce (URMC Quality Institute)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Dataset: Jeanne Holden-Wiltse (CTSI)</a:t>
            </a:r>
          </a:p>
        </p:txBody>
      </p:sp>
    </p:spTree>
    <p:extLst>
      <p:ext uri="{BB962C8B-B14F-4D97-AF65-F5344CB8AC3E}">
        <p14:creationId xmlns:p14="http://schemas.microsoft.com/office/powerpoint/2010/main" val="3139264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583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Modelling COVID Ventilator Allocation Protocols</vt:lpstr>
      <vt:lpstr>Problem Statement</vt:lpstr>
      <vt:lpstr>Problem Statement</vt:lpstr>
      <vt:lpstr>Project Outcome</vt:lpstr>
      <vt:lpstr>Problem Outcome (Stretch Goal)</vt:lpstr>
      <vt:lpstr>Dataset</vt:lpstr>
      <vt:lpstr>Encounter-Level Tables Overview</vt:lpstr>
      <vt:lpstr>Triage Assessments (Time Series)</vt:lpstr>
      <vt:lpstr>Project Logistics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COVID Ventilator Allocation Protocols</dc:title>
  <dc:creator>Herington, Jonathan</dc:creator>
  <cp:lastModifiedBy>Derek Caramella</cp:lastModifiedBy>
  <cp:revision>6</cp:revision>
  <dcterms:created xsi:type="dcterms:W3CDTF">2022-01-15T12:51:14Z</dcterms:created>
  <dcterms:modified xsi:type="dcterms:W3CDTF">2022-02-02T19:44:46Z</dcterms:modified>
</cp:coreProperties>
</file>