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BB33-5DD3-40D7-81F7-504182E1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3899-0166-46DC-93F1-E182F4101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5167-7B7E-4BBA-A6FE-D0F0E720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6AEE-CEAD-4B1D-88E4-21F0D632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4157-1813-4D10-A571-139D0812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78C5-5457-41CB-A29C-56D9A947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578F2-DDCB-4DDF-A642-F884876C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7422-B72A-4069-AC21-F81AA4B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F222-CA2C-4174-BE56-0623CFA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CC97-99D5-4A5A-86A4-3A027FC3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E16A1-0040-4861-ADCA-DF8601BA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62A0-1992-4925-86A1-2B132190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B095-8B75-4C7A-9E18-9F9FCDF8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B836-794B-42E6-942A-1E96A79E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DE3-4FFC-49ED-B7DC-79A8CB78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FE0-664C-42B3-860D-3C5AD3FD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D8F0-8AD5-47A5-B089-BA096207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E31D-E434-4E7A-A4DB-DE5344CD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60BA-A9D8-4B94-AEAC-917DDC0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3C99-807F-4EA2-9488-5B3A6E6C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A3CE-105F-4790-82F9-FF07E46C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8FA8-031C-41F4-A120-56192BA4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CB3C-9E62-4B6A-A839-A365E45D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D212-B1C5-42F0-A68B-94E0F9D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09EE-076F-4984-A8DA-171EAC36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D6BD-31AD-449F-B8D8-C03A01FB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5DF0-449B-493E-83C0-8727BC46B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ED046-B3F3-4F64-A109-D53BA440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8AC1-484B-40F5-BCC4-D899936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B0B-75E1-4C0A-A76A-95A89F37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BD1-A482-4F57-BAAF-1CA04A75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B2E6-494B-46B9-A489-63BB083A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52BC3-3C48-4F88-9D29-E09ED5D4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953C-B270-4F56-BE02-7DE0FED8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A7C9A-BB09-4704-BD44-22B6DE6D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D23F1-EB72-4FDF-8162-2A67171E7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11729-BAC9-45B7-9254-60CB9A3C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8DFC-FA62-4109-8C62-D6977794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1D8E-15D8-48F3-BB97-ED838D89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88BF-109C-4537-9E7E-6BE13B4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55AD7-34D4-4747-9043-3E88DB48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B28CA-A216-4F7B-98BB-4C1E02FF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F2002-DEB1-4F5B-A708-C7ED3D1B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5E51B-D3B0-49FF-B077-7777E13F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B82A-3E33-4D42-8197-000901C2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1AD88-2191-496F-A98E-7FFD5DA0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A9EF-7AAA-44A2-BBE5-B628E110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44EC-364A-454E-9CCD-1F05A4DC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23B7C-3B2F-462C-804C-9EC49D1A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2F5C-D2E8-4B25-889B-42E64418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D9AF-5ACB-477C-8DFE-3284C366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31B8-4300-4B23-92A1-0089EAF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63A3-163B-4038-9A68-C40B4CA2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5496B-6BB7-42CE-9040-EB4E30C4E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2643C-6AD6-41A9-A410-44DE75ED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1666-9D4C-4064-A5FC-470B3D70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9895-0C14-4640-A1CD-EC3FC591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25E93-311F-46D7-8190-BD5CD2BE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26F2-9AC6-4C56-84A6-DA6D6A8F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8B489-539E-426D-84BE-00E4AF31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78B6-B413-4AC3-8F94-0E4B438A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114D-CD9E-4E1C-A875-64186B79DAE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4602-ED1C-4B9C-87BE-217621B6F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F04B-69DC-4AE3-8215-F08BA759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77A7-10B1-4D5C-B981-98F750DC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92771-1579-4C0A-8177-199158B7A86D}"/>
              </a:ext>
            </a:extLst>
          </p:cNvPr>
          <p:cNvSpPr/>
          <p:nvPr/>
        </p:nvSpPr>
        <p:spPr>
          <a:xfrm>
            <a:off x="3352800" y="687896"/>
            <a:ext cx="2743200" cy="2741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Graph</a:t>
            </a:r>
          </a:p>
          <a:p>
            <a:r>
              <a:rPr lang="en-US" dirty="0">
                <a:solidFill>
                  <a:schemeClr val="tx1"/>
                </a:solidFill>
              </a:rPr>
              <a:t>Buckets are:</a:t>
            </a:r>
          </a:p>
          <a:p>
            <a:r>
              <a:rPr lang="en-US" dirty="0">
                <a:solidFill>
                  <a:schemeClr val="tx1"/>
                </a:solidFill>
              </a:rPr>
              <a:t>Aged (80+)</a:t>
            </a:r>
          </a:p>
          <a:p>
            <a:r>
              <a:rPr lang="en-US" dirty="0">
                <a:solidFill>
                  <a:schemeClr val="tx1"/>
                </a:solidFill>
              </a:rPr>
              <a:t>Aged (65-79)</a:t>
            </a:r>
          </a:p>
          <a:p>
            <a:r>
              <a:rPr lang="en-US" dirty="0">
                <a:solidFill>
                  <a:schemeClr val="tx1"/>
                </a:solidFill>
              </a:rPr>
              <a:t>Middle Aged (45-64)</a:t>
            </a:r>
          </a:p>
          <a:p>
            <a:r>
              <a:rPr lang="en-US" dirty="0">
                <a:solidFill>
                  <a:schemeClr val="tx1"/>
                </a:solidFill>
              </a:rPr>
              <a:t>Adult (19-44)</a:t>
            </a:r>
          </a:p>
          <a:p>
            <a:r>
              <a:rPr lang="en-US" dirty="0">
                <a:solidFill>
                  <a:schemeClr val="tx1"/>
                </a:solidFill>
              </a:rPr>
              <a:t>Adolescent (13-18)</a:t>
            </a:r>
          </a:p>
          <a:p>
            <a:r>
              <a:rPr lang="en-US" dirty="0">
                <a:solidFill>
                  <a:schemeClr val="tx1"/>
                </a:solidFill>
              </a:rPr>
              <a:t>Child (6-12)</a:t>
            </a:r>
          </a:p>
          <a:p>
            <a:r>
              <a:rPr lang="en-US" dirty="0">
                <a:solidFill>
                  <a:schemeClr val="tx1"/>
                </a:solidFill>
              </a:rPr>
              <a:t>Preschool Child (2-5)</a:t>
            </a:r>
          </a:p>
          <a:p>
            <a:r>
              <a:rPr lang="en-US" dirty="0">
                <a:solidFill>
                  <a:schemeClr val="tx1"/>
                </a:solidFill>
              </a:rPr>
              <a:t>Infant (&lt;2)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2F11F-5BF0-4070-8009-0E157660518C}"/>
              </a:ext>
            </a:extLst>
          </p:cNvPr>
          <p:cNvSpPr/>
          <p:nvPr/>
        </p:nvSpPr>
        <p:spPr>
          <a:xfrm>
            <a:off x="3352800" y="4116897"/>
            <a:ext cx="2743200" cy="2741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197D-C2DF-41EF-8079-5C3FFD9648B3}"/>
              </a:ext>
            </a:extLst>
          </p:cNvPr>
          <p:cNvSpPr/>
          <p:nvPr/>
        </p:nvSpPr>
        <p:spPr>
          <a:xfrm>
            <a:off x="7002016" y="687895"/>
            <a:ext cx="2743200" cy="2741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A1C1-5B67-4F86-AE36-F2DE76EF03E8}"/>
              </a:ext>
            </a:extLst>
          </p:cNvPr>
          <p:cNvSpPr/>
          <p:nvPr/>
        </p:nvSpPr>
        <p:spPr>
          <a:xfrm>
            <a:off x="7002016" y="4116896"/>
            <a:ext cx="2743200" cy="2741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Graph just like the others. Sometimes insurance status is referred to as Financial Class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72968-5B1F-45F8-ADA5-9B2C4CEA414B}"/>
              </a:ext>
            </a:extLst>
          </p:cNvPr>
          <p:cNvSpPr txBox="1"/>
          <p:nvPr/>
        </p:nvSpPr>
        <p:spPr>
          <a:xfrm>
            <a:off x="3352800" y="3185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86E23-914E-4078-B06F-43478F2CD6AB}"/>
              </a:ext>
            </a:extLst>
          </p:cNvPr>
          <p:cNvSpPr txBox="1"/>
          <p:nvPr/>
        </p:nvSpPr>
        <p:spPr>
          <a:xfrm>
            <a:off x="7002016" y="3185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C83A0-57CA-445A-8BA8-8D5F7055E23C}"/>
              </a:ext>
            </a:extLst>
          </p:cNvPr>
          <p:cNvSpPr txBox="1"/>
          <p:nvPr/>
        </p:nvSpPr>
        <p:spPr>
          <a:xfrm>
            <a:off x="3352800" y="374756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7A17E-F400-4A2E-BD0F-F8AD2BDB9B2D}"/>
              </a:ext>
            </a:extLst>
          </p:cNvPr>
          <p:cNvSpPr txBox="1"/>
          <p:nvPr/>
        </p:nvSpPr>
        <p:spPr>
          <a:xfrm>
            <a:off x="7002016" y="37633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Insurance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E6892-FFCF-4EC8-A849-E00553DC8662}"/>
              </a:ext>
            </a:extLst>
          </p:cNvPr>
          <p:cNvSpPr/>
          <p:nvPr/>
        </p:nvSpPr>
        <p:spPr>
          <a:xfrm>
            <a:off x="7002016" y="687894"/>
            <a:ext cx="1672201" cy="274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Female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3,000 Stays</a:t>
            </a:r>
          </a:p>
          <a:p>
            <a:r>
              <a:rPr lang="en-US" sz="1400" dirty="0">
                <a:solidFill>
                  <a:schemeClr val="bg1"/>
                </a:solidFill>
              </a:rPr>
              <a:t>10% Expired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EA3E7-2A6E-4042-A96C-22A16EC7BBE2}"/>
              </a:ext>
            </a:extLst>
          </p:cNvPr>
          <p:cNvSpPr/>
          <p:nvPr/>
        </p:nvSpPr>
        <p:spPr>
          <a:xfrm>
            <a:off x="8674216" y="687897"/>
            <a:ext cx="1070999" cy="27411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Male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2,000 Stays</a:t>
            </a:r>
          </a:p>
          <a:p>
            <a:r>
              <a:rPr lang="en-US" sz="1400" dirty="0">
                <a:solidFill>
                  <a:schemeClr val="bg1"/>
                </a:solidFill>
              </a:rPr>
              <a:t>15% Expired</a:t>
            </a:r>
          </a:p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3ADDEC-C2B9-4CDF-8BE2-6DFFB7A6B990}"/>
              </a:ext>
            </a:extLst>
          </p:cNvPr>
          <p:cNvCxnSpPr/>
          <p:nvPr/>
        </p:nvCxnSpPr>
        <p:spPr>
          <a:xfrm flipH="1">
            <a:off x="9745215" y="2130804"/>
            <a:ext cx="757802" cy="26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877B23-5E6F-4F65-9BBB-8B2258A266A9}"/>
              </a:ext>
            </a:extLst>
          </p:cNvPr>
          <p:cNvSpPr txBox="1"/>
          <p:nvPr/>
        </p:nvSpPr>
        <p:spPr>
          <a:xfrm>
            <a:off x="10124116" y="745809"/>
            <a:ext cx="2067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Size of box indicates population size. Color indicates relative performance compared to other groups (Blue to Red; Good to Poor)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701AA-08B7-4373-9EAE-8481177AFAC3}"/>
              </a:ext>
            </a:extLst>
          </p:cNvPr>
          <p:cNvSpPr/>
          <p:nvPr/>
        </p:nvSpPr>
        <p:spPr>
          <a:xfrm>
            <a:off x="264919" y="687893"/>
            <a:ext cx="2452644" cy="60120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CoVid</a:t>
            </a:r>
            <a:r>
              <a:rPr lang="en-US" dirty="0">
                <a:solidFill>
                  <a:schemeClr val="tx1"/>
                </a:solidFill>
              </a:rPr>
              <a:t> Status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Initial Triage Color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Demographics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Race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Age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6F2D4-0385-4C02-9F26-1E519CB16C14}"/>
              </a:ext>
            </a:extLst>
          </p:cNvPr>
          <p:cNvSpPr/>
          <p:nvPr/>
        </p:nvSpPr>
        <p:spPr>
          <a:xfrm>
            <a:off x="587091" y="1362420"/>
            <a:ext cx="1908399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 and Pos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BA824D-4BC0-44D1-BB86-6937CBCCA8D4}"/>
              </a:ext>
            </a:extLst>
          </p:cNvPr>
          <p:cNvCxnSpPr/>
          <p:nvPr/>
        </p:nvCxnSpPr>
        <p:spPr>
          <a:xfrm flipV="1">
            <a:off x="2273417" y="503229"/>
            <a:ext cx="444146" cy="6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FF742D-78EB-41F9-8A4D-DBD27A5BD0A1}"/>
              </a:ext>
            </a:extLst>
          </p:cNvPr>
          <p:cNvSpPr txBox="1"/>
          <p:nvPr/>
        </p:nvSpPr>
        <p:spPr>
          <a:xfrm>
            <a:off x="2273417" y="6577"/>
            <a:ext cx="178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Dropdown</a:t>
            </a:r>
            <a:r>
              <a:rPr lang="en-US" sz="1600" dirty="0"/>
              <a:t> </a:t>
            </a:r>
            <a:r>
              <a:rPr lang="en-US" sz="1400" dirty="0"/>
              <a:t>list for </a:t>
            </a:r>
            <a:r>
              <a:rPr lang="en-US" sz="1400" dirty="0" err="1"/>
              <a:t>CoVid</a:t>
            </a:r>
            <a:r>
              <a:rPr lang="en-US" sz="1400" dirty="0"/>
              <a:t> vs all patients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502701-F849-4697-B75D-D34F2BEE06C5}"/>
              </a:ext>
            </a:extLst>
          </p:cNvPr>
          <p:cNvSpPr/>
          <p:nvPr/>
        </p:nvSpPr>
        <p:spPr>
          <a:xfrm>
            <a:off x="537039" y="3511340"/>
            <a:ext cx="1908399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45E1B7-492F-4261-8AFC-95E31B08927A}"/>
              </a:ext>
            </a:extLst>
          </p:cNvPr>
          <p:cNvSpPr/>
          <p:nvPr/>
        </p:nvSpPr>
        <p:spPr>
          <a:xfrm>
            <a:off x="537038" y="4366465"/>
            <a:ext cx="1908399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BAE62-3A5A-4A5B-BC11-07D18F953B3E}"/>
              </a:ext>
            </a:extLst>
          </p:cNvPr>
          <p:cNvSpPr txBox="1"/>
          <p:nvPr/>
        </p:nvSpPr>
        <p:spPr>
          <a:xfrm>
            <a:off x="264918" y="308959"/>
            <a:ext cx="24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68A8E-AABA-4980-AE7C-3C8457C11A5D}"/>
              </a:ext>
            </a:extLst>
          </p:cNvPr>
          <p:cNvSpPr/>
          <p:nvPr/>
        </p:nvSpPr>
        <p:spPr>
          <a:xfrm>
            <a:off x="537038" y="5203362"/>
            <a:ext cx="1908399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BA3642-1A0A-451C-BA8C-7546C92C8744}"/>
              </a:ext>
            </a:extLst>
          </p:cNvPr>
          <p:cNvSpPr/>
          <p:nvPr/>
        </p:nvSpPr>
        <p:spPr>
          <a:xfrm>
            <a:off x="587090" y="2128312"/>
            <a:ext cx="1908399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E8B64-964A-48CF-895B-AB0AB4E03D2D}"/>
              </a:ext>
            </a:extLst>
          </p:cNvPr>
          <p:cNvSpPr/>
          <p:nvPr/>
        </p:nvSpPr>
        <p:spPr>
          <a:xfrm>
            <a:off x="3351454" y="4112769"/>
            <a:ext cx="1681940" cy="2738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White or Caucasian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3,000 Stays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12% Expired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2987C-F811-4543-B507-E876FF81479B}"/>
              </a:ext>
            </a:extLst>
          </p:cNvPr>
          <p:cNvSpPr/>
          <p:nvPr/>
        </p:nvSpPr>
        <p:spPr>
          <a:xfrm>
            <a:off x="5033394" y="4112769"/>
            <a:ext cx="1062606" cy="13593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Black or African American</a:t>
            </a:r>
          </a:p>
          <a:p>
            <a:pPr algn="ctr"/>
            <a:r>
              <a:rPr lang="en-US" sz="1200" dirty="0"/>
              <a:t>1,000 Stays</a:t>
            </a:r>
            <a:br>
              <a:rPr lang="en-US" sz="1200" dirty="0"/>
            </a:br>
            <a:r>
              <a:rPr lang="en-US" sz="1200" dirty="0"/>
              <a:t>14% Expired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15707E-FEB0-4CA1-B04F-3D782B091A30}"/>
              </a:ext>
            </a:extLst>
          </p:cNvPr>
          <p:cNvSpPr/>
          <p:nvPr/>
        </p:nvSpPr>
        <p:spPr>
          <a:xfrm>
            <a:off x="5033394" y="5472115"/>
            <a:ext cx="796955" cy="836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11303-4AEA-4380-AED4-8828AB4FF636}"/>
              </a:ext>
            </a:extLst>
          </p:cNvPr>
          <p:cNvSpPr/>
          <p:nvPr/>
        </p:nvSpPr>
        <p:spPr>
          <a:xfrm>
            <a:off x="5033393" y="6304927"/>
            <a:ext cx="1062606" cy="54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F4BCD-6AF9-4514-BF9B-17F3543201B8}"/>
              </a:ext>
            </a:extLst>
          </p:cNvPr>
          <p:cNvSpPr/>
          <p:nvPr/>
        </p:nvSpPr>
        <p:spPr>
          <a:xfrm>
            <a:off x="5830349" y="5482096"/>
            <a:ext cx="264018" cy="8368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C55897-F1CA-41E5-BBB6-F7B4C607AAA7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939410" y="4151826"/>
            <a:ext cx="608199" cy="161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654D92-535B-4740-9210-84D4CD48274B}"/>
              </a:ext>
            </a:extLst>
          </p:cNvPr>
          <p:cNvSpPr txBox="1"/>
          <p:nvPr/>
        </p:nvSpPr>
        <p:spPr>
          <a:xfrm>
            <a:off x="5876490" y="3413162"/>
            <a:ext cx="1342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Hover mouse to show details for smaller boxes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EAE8-B26C-4CDE-A0EC-EFE3ABCFC357}"/>
              </a:ext>
            </a:extLst>
          </p:cNvPr>
          <p:cNvSpPr txBox="1"/>
          <p:nvPr/>
        </p:nvSpPr>
        <p:spPr>
          <a:xfrm>
            <a:off x="10199624" y="4292250"/>
            <a:ext cx="172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*Maybe add another Tree graph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Triage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8F9EC4-B0BD-453F-9262-3BDDF80D8EFD}"/>
              </a:ext>
            </a:extLst>
          </p:cNvPr>
          <p:cNvSpPr/>
          <p:nvPr/>
        </p:nvSpPr>
        <p:spPr>
          <a:xfrm>
            <a:off x="537038" y="5762517"/>
            <a:ext cx="1908399" cy="7865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With Filters Applied:</a:t>
            </a:r>
          </a:p>
          <a:p>
            <a:r>
              <a:rPr lang="en-US" sz="1200" dirty="0"/>
              <a:t>Stays: 5,000</a:t>
            </a:r>
          </a:p>
          <a:p>
            <a:r>
              <a:rPr lang="en-US" sz="1200" dirty="0"/>
              <a:t>Patients: 4,800</a:t>
            </a:r>
          </a:p>
        </p:txBody>
      </p:sp>
    </p:spTree>
    <p:extLst>
      <p:ext uri="{BB962C8B-B14F-4D97-AF65-F5344CB8AC3E}">
        <p14:creationId xmlns:p14="http://schemas.microsoft.com/office/powerpoint/2010/main" val="37584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342C-EDBE-44FB-AFC4-DB0D86B2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E08C-4E0F-41F1-B6E7-7537334D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age buckets</a:t>
            </a:r>
          </a:p>
          <a:p>
            <a:r>
              <a:rPr lang="en-US" dirty="0"/>
              <a:t>Confirm Survival Outcome = % of Expired</a:t>
            </a:r>
          </a:p>
          <a:p>
            <a:r>
              <a:rPr lang="en-US" dirty="0"/>
              <a:t>Create buckets for race?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186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Burnett, Walter</dc:creator>
  <cp:lastModifiedBy>Burnett, Walter</cp:lastModifiedBy>
  <cp:revision>8</cp:revision>
  <dcterms:created xsi:type="dcterms:W3CDTF">2022-02-14T18:37:49Z</dcterms:created>
  <dcterms:modified xsi:type="dcterms:W3CDTF">2022-02-15T19:55:59Z</dcterms:modified>
</cp:coreProperties>
</file>