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7432000" cy="19202400"/>
  <p:notesSz cx="7004050" cy="9290050"/>
  <p:defaultTextStyle>
    <a:defPPr>
      <a:defRPr lang="en-US"/>
    </a:defPPr>
    <a:lvl1pPr marL="0" algn="l" defTabSz="1998135" rtl="0" eaLnBrk="1" latinLnBrk="0" hangingPunct="1">
      <a:defRPr sz="3900" kern="1200">
        <a:solidFill>
          <a:schemeClr val="tx1"/>
        </a:solidFill>
        <a:latin typeface="+mn-lt"/>
        <a:ea typeface="+mn-ea"/>
        <a:cs typeface="+mn-cs"/>
      </a:defRPr>
    </a:lvl1pPr>
    <a:lvl2pPr marL="999068" algn="l" defTabSz="1998135" rtl="0" eaLnBrk="1" latinLnBrk="0" hangingPunct="1">
      <a:defRPr sz="3900" kern="1200">
        <a:solidFill>
          <a:schemeClr val="tx1"/>
        </a:solidFill>
        <a:latin typeface="+mn-lt"/>
        <a:ea typeface="+mn-ea"/>
        <a:cs typeface="+mn-cs"/>
      </a:defRPr>
    </a:lvl2pPr>
    <a:lvl3pPr marL="1998135" algn="l" defTabSz="1998135" rtl="0" eaLnBrk="1" latinLnBrk="0" hangingPunct="1">
      <a:defRPr sz="3900" kern="1200">
        <a:solidFill>
          <a:schemeClr val="tx1"/>
        </a:solidFill>
        <a:latin typeface="+mn-lt"/>
        <a:ea typeface="+mn-ea"/>
        <a:cs typeface="+mn-cs"/>
      </a:defRPr>
    </a:lvl3pPr>
    <a:lvl4pPr marL="2997204" algn="l" defTabSz="1998135" rtl="0" eaLnBrk="1" latinLnBrk="0" hangingPunct="1">
      <a:defRPr sz="3900" kern="1200">
        <a:solidFill>
          <a:schemeClr val="tx1"/>
        </a:solidFill>
        <a:latin typeface="+mn-lt"/>
        <a:ea typeface="+mn-ea"/>
        <a:cs typeface="+mn-cs"/>
      </a:defRPr>
    </a:lvl4pPr>
    <a:lvl5pPr marL="3996272" algn="l" defTabSz="1998135" rtl="0" eaLnBrk="1" latinLnBrk="0" hangingPunct="1">
      <a:defRPr sz="3900" kern="1200">
        <a:solidFill>
          <a:schemeClr val="tx1"/>
        </a:solidFill>
        <a:latin typeface="+mn-lt"/>
        <a:ea typeface="+mn-ea"/>
        <a:cs typeface="+mn-cs"/>
      </a:defRPr>
    </a:lvl5pPr>
    <a:lvl6pPr marL="4995339" algn="l" defTabSz="1998135" rtl="0" eaLnBrk="1" latinLnBrk="0" hangingPunct="1">
      <a:defRPr sz="3900" kern="1200">
        <a:solidFill>
          <a:schemeClr val="tx1"/>
        </a:solidFill>
        <a:latin typeface="+mn-lt"/>
        <a:ea typeface="+mn-ea"/>
        <a:cs typeface="+mn-cs"/>
      </a:defRPr>
    </a:lvl6pPr>
    <a:lvl7pPr marL="5994406" algn="l" defTabSz="1998135" rtl="0" eaLnBrk="1" latinLnBrk="0" hangingPunct="1">
      <a:defRPr sz="3900" kern="1200">
        <a:solidFill>
          <a:schemeClr val="tx1"/>
        </a:solidFill>
        <a:latin typeface="+mn-lt"/>
        <a:ea typeface="+mn-ea"/>
        <a:cs typeface="+mn-cs"/>
      </a:defRPr>
    </a:lvl7pPr>
    <a:lvl8pPr marL="6993475" algn="l" defTabSz="1998135" rtl="0" eaLnBrk="1" latinLnBrk="0" hangingPunct="1">
      <a:defRPr sz="3900" kern="1200">
        <a:solidFill>
          <a:schemeClr val="tx1"/>
        </a:solidFill>
        <a:latin typeface="+mn-lt"/>
        <a:ea typeface="+mn-ea"/>
        <a:cs typeface="+mn-cs"/>
      </a:defRPr>
    </a:lvl8pPr>
    <a:lvl9pPr marL="7992543" algn="l" defTabSz="1998135"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48">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30" d="100"/>
          <a:sy n="30" d="100"/>
        </p:scale>
        <p:origin x="1266" y="-108"/>
      </p:cViewPr>
      <p:guideLst>
        <p:guide orient="horz" pos="6048"/>
        <p:guide pos="86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26974800" y="0"/>
            <a:ext cx="457200" cy="19202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endParaRPr lang="en-US" dirty="0"/>
          </a:p>
        </p:txBody>
      </p:sp>
      <p:sp>
        <p:nvSpPr>
          <p:cNvPr id="16" name="Rectangle 15"/>
          <p:cNvSpPr/>
          <p:nvPr userDrawn="1"/>
        </p:nvSpPr>
        <p:spPr>
          <a:xfrm>
            <a:off x="-2" y="0"/>
            <a:ext cx="457200" cy="19202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endParaRPr lang="en-US" dirty="0"/>
          </a:p>
        </p:txBody>
      </p:sp>
      <p:sp>
        <p:nvSpPr>
          <p:cNvPr id="17" name="Rectangle 16"/>
          <p:cNvSpPr/>
          <p:nvPr userDrawn="1"/>
        </p:nvSpPr>
        <p:spPr>
          <a:xfrm>
            <a:off x="0" y="0"/>
            <a:ext cx="27432000" cy="24003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endParaRPr lang="en-US" dirty="0"/>
          </a:p>
        </p:txBody>
      </p:sp>
      <p:sp>
        <p:nvSpPr>
          <p:cNvPr id="18" name="Rectangle 17"/>
          <p:cNvSpPr/>
          <p:nvPr userDrawn="1"/>
        </p:nvSpPr>
        <p:spPr>
          <a:xfrm>
            <a:off x="0" y="17907000"/>
            <a:ext cx="27432000" cy="1295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endParaRPr lang="en-US" dirty="0"/>
          </a:p>
        </p:txBody>
      </p:sp>
      <p:sp>
        <p:nvSpPr>
          <p:cNvPr id="11" name="Instructions"/>
          <p:cNvSpPr/>
          <p:nvPr userDrawn="1"/>
        </p:nvSpPr>
        <p:spPr>
          <a:xfrm>
            <a:off x="-6572250" y="0"/>
            <a:ext cx="6000750" cy="1920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4070" tIns="104070" rIns="104070" bIns="10407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93"/>
              </a:spcAft>
            </a:pPr>
            <a:r>
              <a:rPr lang="en-US" sz="4000" dirty="0" smtClean="0">
                <a:solidFill>
                  <a:srgbClr val="7F7F7F"/>
                </a:solidFill>
                <a:latin typeface="Calibri" pitchFamily="34" charset="0"/>
                <a:cs typeface="Calibri" panose="020F0502020204030204" pitchFamily="34" charset="0"/>
              </a:rPr>
              <a:t>Poster Print Size:</a:t>
            </a:r>
            <a:endParaRPr sz="4000" dirty="0">
              <a:solidFill>
                <a:srgbClr val="7F7F7F"/>
              </a:solidFill>
              <a:latin typeface="Calibri" pitchFamily="34" charset="0"/>
              <a:cs typeface="Calibri" panose="020F0502020204030204" pitchFamily="34" charset="0"/>
            </a:endParaRPr>
          </a:p>
          <a:p>
            <a:pPr lvl="0">
              <a:spcBef>
                <a:spcPts val="0"/>
              </a:spcBef>
              <a:spcAft>
                <a:spcPts val="1093"/>
              </a:spcAft>
            </a:pPr>
            <a:r>
              <a:rPr lang="en-US" sz="2800" dirty="0" smtClean="0">
                <a:solidFill>
                  <a:srgbClr val="7F7F7F"/>
                </a:solidFill>
                <a:latin typeface="Calibri" pitchFamily="34" charset="0"/>
                <a:cs typeface="Calibri" panose="020F0502020204030204" pitchFamily="34" charset="0"/>
              </a:rPr>
              <a:t>This poster template is 21” high by 30” wide and is printed</a:t>
            </a:r>
            <a:r>
              <a:rPr lang="en-US" sz="2800" baseline="0" dirty="0" smtClean="0">
                <a:solidFill>
                  <a:srgbClr val="7F7F7F"/>
                </a:solidFill>
                <a:latin typeface="Calibri" pitchFamily="34" charset="0"/>
                <a:cs typeface="Calibri" panose="020F0502020204030204" pitchFamily="34" charset="0"/>
              </a:rPr>
              <a:t> at 200% for a 42” high by 60” wide poster</a:t>
            </a:r>
            <a:r>
              <a:rPr lang="en-US" sz="2800" dirty="0" smtClean="0">
                <a:solidFill>
                  <a:srgbClr val="7F7F7F"/>
                </a:solidFill>
                <a:latin typeface="Calibri" pitchFamily="34" charset="0"/>
                <a:cs typeface="Calibri" panose="020F0502020204030204" pitchFamily="34" charset="0"/>
              </a:rPr>
              <a:t>. It can be used to print any poster with a 7:10 aspect ratio.</a:t>
            </a:r>
          </a:p>
          <a:p>
            <a:pPr lvl="0">
              <a:spcBef>
                <a:spcPts val="0"/>
              </a:spcBef>
              <a:spcAft>
                <a:spcPts val="1093"/>
              </a:spcAft>
            </a:pPr>
            <a:r>
              <a:rPr lang="en-US" sz="4000" dirty="0" smtClean="0">
                <a:solidFill>
                  <a:srgbClr val="7F7F7F"/>
                </a:solidFill>
                <a:latin typeface="Calibri" pitchFamily="34" charset="0"/>
                <a:cs typeface="Calibri" panose="020F0502020204030204" pitchFamily="34" charset="0"/>
              </a:rPr>
              <a:t>Placeholders</a:t>
            </a:r>
            <a:r>
              <a:rPr sz="4000" dirty="0" smtClean="0">
                <a:solidFill>
                  <a:srgbClr val="7F7F7F"/>
                </a:solidFill>
                <a:latin typeface="Calibri" pitchFamily="34" charset="0"/>
                <a:cs typeface="Calibri" panose="020F0502020204030204" pitchFamily="34" charset="0"/>
              </a:rPr>
              <a:t>:</a:t>
            </a:r>
            <a:endParaRPr sz="4000" dirty="0">
              <a:solidFill>
                <a:srgbClr val="7F7F7F"/>
              </a:solidFill>
              <a:latin typeface="Calibri" pitchFamily="34" charset="0"/>
              <a:cs typeface="Calibri" panose="020F0502020204030204" pitchFamily="34" charset="0"/>
            </a:endParaRPr>
          </a:p>
          <a:p>
            <a:pPr lvl="0">
              <a:spcBef>
                <a:spcPts val="0"/>
              </a:spcBef>
              <a:spcAft>
                <a:spcPts val="1093"/>
              </a:spcAft>
            </a:pPr>
            <a:r>
              <a:rPr sz="2800" dirty="0">
                <a:solidFill>
                  <a:srgbClr val="7F7F7F"/>
                </a:solidFill>
                <a:latin typeface="Calibri" pitchFamily="34" charset="0"/>
                <a:cs typeface="Calibri" panose="020F0502020204030204" pitchFamily="34" charset="0"/>
              </a:rPr>
              <a:t>The </a:t>
            </a:r>
            <a:r>
              <a:rPr lang="en-US" sz="2800" dirty="0" smtClean="0">
                <a:solidFill>
                  <a:srgbClr val="7F7F7F"/>
                </a:solidFill>
                <a:latin typeface="Calibri" pitchFamily="34" charset="0"/>
                <a:cs typeface="Calibri" panose="020F0502020204030204" pitchFamily="34" charset="0"/>
              </a:rPr>
              <a:t>various elements included</a:t>
            </a:r>
            <a:r>
              <a:rPr sz="2800" dirty="0" smtClean="0">
                <a:solidFill>
                  <a:srgbClr val="7F7F7F"/>
                </a:solidFill>
                <a:latin typeface="Calibri" pitchFamily="34" charset="0"/>
                <a:cs typeface="Calibri" panose="020F0502020204030204" pitchFamily="34" charset="0"/>
              </a:rPr>
              <a:t> </a:t>
            </a:r>
            <a:r>
              <a:rPr sz="2800" dirty="0">
                <a:solidFill>
                  <a:srgbClr val="7F7F7F"/>
                </a:solidFill>
                <a:latin typeface="Calibri" pitchFamily="34" charset="0"/>
                <a:cs typeface="Calibri" panose="020F0502020204030204" pitchFamily="34" charset="0"/>
              </a:rPr>
              <a:t>in this </a:t>
            </a:r>
            <a:r>
              <a:rPr lang="en-US" sz="2800" dirty="0" smtClean="0">
                <a:solidFill>
                  <a:srgbClr val="7F7F7F"/>
                </a:solidFill>
                <a:latin typeface="Calibri" pitchFamily="34" charset="0"/>
                <a:cs typeface="Calibri" panose="020F0502020204030204" pitchFamily="34" charset="0"/>
              </a:rPr>
              <a:t>poster are ones</a:t>
            </a:r>
            <a:r>
              <a:rPr lang="en-US" sz="2800" baseline="0" dirty="0" smtClean="0">
                <a:solidFill>
                  <a:srgbClr val="7F7F7F"/>
                </a:solidFill>
                <a:latin typeface="Calibri" pitchFamily="34" charset="0"/>
                <a:cs typeface="Calibri" panose="020F0502020204030204" pitchFamily="34" charset="0"/>
              </a:rPr>
              <a:t> we often see in medical, research, and scientific posters.</a:t>
            </a:r>
            <a:r>
              <a:rPr sz="2800" dirty="0" smtClean="0">
                <a:solidFill>
                  <a:srgbClr val="7F7F7F"/>
                </a:solidFill>
                <a:latin typeface="Calibri" pitchFamily="34" charset="0"/>
                <a:cs typeface="Calibri" panose="020F0502020204030204" pitchFamily="34" charset="0"/>
              </a:rPr>
              <a:t> </a:t>
            </a:r>
            <a:r>
              <a:rPr lang="en-US" sz="2800" dirty="0" smtClean="0">
                <a:solidFill>
                  <a:srgbClr val="7F7F7F"/>
                </a:solidFill>
                <a:latin typeface="Calibri" pitchFamily="34" charset="0"/>
                <a:cs typeface="Calibri" panose="020F0502020204030204" pitchFamily="34" charset="0"/>
              </a:rPr>
              <a:t>Feel</a:t>
            </a:r>
            <a:r>
              <a:rPr lang="en-US" sz="28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093"/>
              </a:spcAft>
            </a:pPr>
            <a:r>
              <a:rPr lang="en-US" sz="4000" dirty="0" smtClean="0">
                <a:solidFill>
                  <a:srgbClr val="7F7F7F"/>
                </a:solidFill>
                <a:latin typeface="Calibri" pitchFamily="34" charset="0"/>
                <a:cs typeface="Calibri" panose="020F0502020204030204" pitchFamily="34" charset="0"/>
              </a:rPr>
              <a:t>Image</a:t>
            </a:r>
            <a:r>
              <a:rPr lang="en-US" sz="4000" baseline="0" dirty="0" smtClean="0">
                <a:solidFill>
                  <a:srgbClr val="7F7F7F"/>
                </a:solidFill>
                <a:latin typeface="Calibri" pitchFamily="34" charset="0"/>
                <a:cs typeface="Calibri" panose="020F0502020204030204" pitchFamily="34" charset="0"/>
              </a:rPr>
              <a:t> Quality</a:t>
            </a:r>
            <a:r>
              <a:rPr lang="en-US" sz="4000" dirty="0" smtClean="0">
                <a:solidFill>
                  <a:srgbClr val="7F7F7F"/>
                </a:solidFill>
                <a:latin typeface="Calibri" pitchFamily="34" charset="0"/>
                <a:cs typeface="Calibri" panose="020F0502020204030204" pitchFamily="34" charset="0"/>
              </a:rPr>
              <a:t>:</a:t>
            </a:r>
          </a:p>
          <a:p>
            <a:pPr lvl="0">
              <a:spcBef>
                <a:spcPts val="0"/>
              </a:spcBef>
              <a:spcAft>
                <a:spcPts val="1093"/>
              </a:spcAft>
            </a:pPr>
            <a:r>
              <a:rPr lang="en-US" sz="28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2800" b="1" dirty="0" smtClean="0">
                <a:solidFill>
                  <a:srgbClr val="7F7F7F"/>
                </a:solidFill>
                <a:latin typeface="Calibri" pitchFamily="34" charset="0"/>
                <a:cs typeface="Calibri" panose="020F0502020204030204" pitchFamily="34" charset="0"/>
              </a:rPr>
              <a:t>Insert, Picture</a:t>
            </a:r>
            <a:r>
              <a:rPr lang="en-US" sz="28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2800" b="1" dirty="0" smtClean="0">
                <a:solidFill>
                  <a:srgbClr val="7F7F7F"/>
                </a:solidFill>
                <a:latin typeface="Calibri" pitchFamily="34" charset="0"/>
                <a:cs typeface="Calibri" panose="020F0502020204030204" pitchFamily="34" charset="0"/>
              </a:rPr>
              <a:t>150-200 pixels per inch in their final printed size</a:t>
            </a:r>
            <a:r>
              <a:rPr lang="en-US" sz="2800" dirty="0" smtClean="0">
                <a:solidFill>
                  <a:srgbClr val="7F7F7F"/>
                </a:solidFill>
                <a:latin typeface="Calibri" pitchFamily="34" charset="0"/>
                <a:cs typeface="Calibri" panose="020F0502020204030204" pitchFamily="34" charset="0"/>
              </a:rPr>
              <a:t>. For instance, a 1600 x 1200 pixel</a:t>
            </a:r>
            <a:r>
              <a:rPr lang="en-US" sz="2800" baseline="0" dirty="0" smtClean="0">
                <a:solidFill>
                  <a:srgbClr val="7F7F7F"/>
                </a:solidFill>
                <a:latin typeface="Calibri" pitchFamily="34" charset="0"/>
                <a:cs typeface="Calibri" panose="020F0502020204030204" pitchFamily="34" charset="0"/>
              </a:rPr>
              <a:t> photo will usually look fine up to </a:t>
            </a:r>
            <a:r>
              <a:rPr lang="en-US" sz="28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093"/>
              </a:spcAft>
            </a:pPr>
            <a:r>
              <a:rPr lang="en-US" sz="28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093"/>
              </a:spcAft>
            </a:pPr>
            <a:r>
              <a:rPr lang="en-US" sz="28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093"/>
              </a:spcAft>
            </a:pPr>
            <a:r>
              <a:rPr lang="en-US" sz="2000" dirty="0" smtClean="0">
                <a:solidFill>
                  <a:srgbClr val="7F7F7F"/>
                </a:solidFill>
                <a:latin typeface="Calibri" pitchFamily="34" charset="0"/>
                <a:cs typeface="Calibri" panose="020F0502020204030204" pitchFamily="34" charset="0"/>
              </a:rPr>
              <a:t/>
            </a:r>
            <a:br>
              <a:rPr lang="en-US" sz="2000" dirty="0" smtClean="0">
                <a:solidFill>
                  <a:srgbClr val="7F7F7F"/>
                </a:solidFill>
                <a:latin typeface="Calibri" pitchFamily="34" charset="0"/>
                <a:cs typeface="Calibri" panose="020F0502020204030204" pitchFamily="34" charset="0"/>
              </a:rPr>
            </a:br>
            <a:r>
              <a:rPr lang="en-US" sz="20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28003500" y="0"/>
            <a:ext cx="6000750" cy="19202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93"/>
                </a:spcAft>
              </a:pPr>
              <a:r>
                <a:rPr lang="en-US" sz="4000" dirty="0" smtClean="0">
                  <a:solidFill>
                    <a:schemeClr val="bg1">
                      <a:lumMod val="50000"/>
                    </a:schemeClr>
                  </a:solidFill>
                  <a:latin typeface="Calibri" pitchFamily="34" charset="0"/>
                  <a:cs typeface="Calibri" panose="020F0502020204030204" pitchFamily="34" charset="0"/>
                </a:rPr>
                <a:t>Change</a:t>
              </a:r>
              <a:r>
                <a:rPr lang="en-US" sz="4000" baseline="0" dirty="0" smtClean="0">
                  <a:solidFill>
                    <a:schemeClr val="bg1">
                      <a:lumMod val="50000"/>
                    </a:schemeClr>
                  </a:solidFill>
                  <a:latin typeface="Calibri" pitchFamily="34" charset="0"/>
                  <a:cs typeface="Calibri" panose="020F0502020204030204" pitchFamily="34" charset="0"/>
                </a:rPr>
                <a:t> Color Theme</a:t>
              </a:r>
              <a:r>
                <a:rPr lang="en-US" sz="4000" dirty="0" smtClean="0">
                  <a:solidFill>
                    <a:schemeClr val="bg1">
                      <a:lumMod val="50000"/>
                    </a:schemeClr>
                  </a:solidFill>
                  <a:latin typeface="Calibri" pitchFamily="34" charset="0"/>
                  <a:cs typeface="Calibri" panose="020F0502020204030204" pitchFamily="34" charset="0"/>
                </a:rPr>
                <a:t>:</a:t>
              </a:r>
              <a:endParaRPr sz="4000" dirty="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r>
                <a:rPr lang="en-US" sz="28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28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093"/>
                </a:spcAft>
              </a:pPr>
              <a:r>
                <a:rPr lang="en-US" sz="28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2800" b="1" baseline="0" dirty="0" smtClean="0">
                  <a:solidFill>
                    <a:schemeClr val="bg1">
                      <a:lumMod val="50000"/>
                    </a:schemeClr>
                  </a:solidFill>
                  <a:latin typeface="Calibri" pitchFamily="34" charset="0"/>
                  <a:cs typeface="Calibri" panose="020F0502020204030204" pitchFamily="34" charset="0"/>
                </a:rPr>
                <a:t>Design</a:t>
              </a:r>
              <a:r>
                <a:rPr lang="en-US" sz="2800" baseline="0" dirty="0" smtClean="0">
                  <a:solidFill>
                    <a:schemeClr val="bg1">
                      <a:lumMod val="50000"/>
                    </a:schemeClr>
                  </a:solidFill>
                  <a:latin typeface="Calibri" pitchFamily="34" charset="0"/>
                  <a:cs typeface="Calibri" panose="020F0502020204030204" pitchFamily="34" charset="0"/>
                </a:rPr>
                <a:t> tab, then select the </a:t>
              </a:r>
              <a:r>
                <a:rPr lang="en-US" sz="2800" b="1" baseline="0" dirty="0" smtClean="0">
                  <a:solidFill>
                    <a:schemeClr val="bg1">
                      <a:lumMod val="50000"/>
                    </a:schemeClr>
                  </a:solidFill>
                  <a:latin typeface="Calibri" pitchFamily="34" charset="0"/>
                  <a:cs typeface="Calibri" panose="020F0502020204030204" pitchFamily="34" charset="0"/>
                </a:rPr>
                <a:t>Colors</a:t>
              </a:r>
              <a:r>
                <a:rPr lang="en-US" sz="28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093"/>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093"/>
                </a:spcAft>
              </a:pPr>
              <a:r>
                <a:rPr lang="en-US" sz="28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093"/>
                </a:spcAft>
              </a:pPr>
              <a:r>
                <a:rPr lang="en-US" sz="40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093"/>
                </a:spcAft>
              </a:pPr>
              <a:r>
                <a:rPr lang="en-US" sz="2800" dirty="0" smtClean="0">
                  <a:solidFill>
                    <a:schemeClr val="bg1">
                      <a:lumMod val="50000"/>
                    </a:schemeClr>
                  </a:solidFill>
                  <a:latin typeface="Calibri" pitchFamily="34" charset="0"/>
                  <a:cs typeface="Calibri" panose="020F0502020204030204" pitchFamily="34" charset="0"/>
                </a:rPr>
                <a:t>Once your poster file is ready, visit</a:t>
              </a:r>
              <a:r>
                <a:rPr lang="en-US" sz="2800" baseline="0" dirty="0" smtClean="0">
                  <a:solidFill>
                    <a:schemeClr val="bg1">
                      <a:lumMod val="50000"/>
                    </a:schemeClr>
                  </a:solidFill>
                  <a:latin typeface="Calibri" pitchFamily="34" charset="0"/>
                  <a:cs typeface="Calibri" panose="020F0502020204030204" pitchFamily="34" charset="0"/>
                </a:rPr>
                <a:t> </a:t>
              </a:r>
              <a:r>
                <a:rPr lang="en-US" sz="2800" b="1" baseline="0" dirty="0" smtClean="0">
                  <a:solidFill>
                    <a:schemeClr val="bg1">
                      <a:lumMod val="50000"/>
                    </a:schemeClr>
                  </a:solidFill>
                  <a:latin typeface="Calibri" pitchFamily="34" charset="0"/>
                  <a:cs typeface="Calibri" panose="020F0502020204030204" pitchFamily="34" charset="0"/>
                </a:rPr>
                <a:t>www.genigraphics.com</a:t>
              </a:r>
              <a:r>
                <a:rPr lang="en-US" sz="28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093"/>
                </a:spcAft>
              </a:pPr>
              <a:r>
                <a:rPr lang="en-US" sz="28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28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2800" baseline="0" dirty="0" smtClean="0">
                  <a:solidFill>
                    <a:schemeClr val="bg1">
                      <a:lumMod val="50000"/>
                    </a:schemeClr>
                  </a:solidFill>
                  <a:latin typeface="Calibri" pitchFamily="34" charset="0"/>
                  <a:cs typeface="Calibri" panose="020F0502020204030204" pitchFamily="34" charset="0"/>
                </a:rPr>
                <a:t>US and Canada:  1-800-790-4001</a:t>
              </a:r>
              <a:br>
                <a:rPr lang="en-US" sz="2800" baseline="0" dirty="0" smtClean="0">
                  <a:solidFill>
                    <a:schemeClr val="bg1">
                      <a:lumMod val="50000"/>
                    </a:schemeClr>
                  </a:solidFill>
                  <a:latin typeface="Calibri" pitchFamily="34" charset="0"/>
                  <a:cs typeface="Calibri" panose="020F0502020204030204" pitchFamily="34" charset="0"/>
                </a:rPr>
              </a:br>
              <a:r>
                <a:rPr lang="en-US" sz="28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000" dirty="0" smtClean="0">
                  <a:solidFill>
                    <a:schemeClr val="bg1">
                      <a:lumMod val="50000"/>
                    </a:schemeClr>
                  </a:solidFill>
                  <a:latin typeface="Calibri" pitchFamily="34" charset="0"/>
                  <a:cs typeface="Calibri" panose="020F0502020204030204" pitchFamily="34" charset="0"/>
                </a:rPr>
                <a:t/>
              </a:r>
              <a:br>
                <a:rPr lang="en-US" sz="2000" dirty="0" smtClean="0">
                  <a:solidFill>
                    <a:schemeClr val="bg1">
                      <a:lumMod val="50000"/>
                    </a:schemeClr>
                  </a:solidFill>
                  <a:latin typeface="Calibri" pitchFamily="34" charset="0"/>
                  <a:cs typeface="Calibri" panose="020F0502020204030204" pitchFamily="34" charset="0"/>
                </a:rPr>
              </a:br>
              <a:r>
                <a:rPr lang="en-US" sz="20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021800" y="189738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68986"/>
            <a:ext cx="24688800" cy="3200400"/>
          </a:xfrm>
          <a:prstGeom prst="rect">
            <a:avLst/>
          </a:prstGeom>
        </p:spPr>
        <p:txBody>
          <a:bodyPr vert="horz" lIns="199814" tIns="99907" rIns="199814" bIns="9990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371600" y="4480562"/>
            <a:ext cx="24688800" cy="12672697"/>
          </a:xfrm>
          <a:prstGeom prst="rect">
            <a:avLst/>
          </a:prstGeom>
        </p:spPr>
        <p:txBody>
          <a:bodyPr vert="horz" lIns="199814" tIns="99907" rIns="199814" bIns="9990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371600" y="17797782"/>
            <a:ext cx="6400800" cy="1022350"/>
          </a:xfrm>
          <a:prstGeom prst="rect">
            <a:avLst/>
          </a:prstGeom>
        </p:spPr>
        <p:txBody>
          <a:bodyPr vert="horz" lIns="199814" tIns="99907" rIns="199814" bIns="99907" rtlCol="0" anchor="ctr"/>
          <a:lstStyle>
            <a:lvl1pPr algn="l">
              <a:defRPr sz="2700">
                <a:solidFill>
                  <a:schemeClr val="tx1">
                    <a:tint val="75000"/>
                  </a:schemeClr>
                </a:solidFill>
              </a:defRPr>
            </a:lvl1pPr>
          </a:lstStyle>
          <a:p>
            <a:fld id="{985D6BDF-9D0E-4E2B-85B8-D8F4790360C9}" type="datetimeFigureOut">
              <a:rPr lang="en-US" smtClean="0"/>
              <a:t>5/21/2018</a:t>
            </a:fld>
            <a:endParaRPr lang="en-US" dirty="0"/>
          </a:p>
        </p:txBody>
      </p:sp>
      <p:sp>
        <p:nvSpPr>
          <p:cNvPr id="5" name="Footer Placeholder 4"/>
          <p:cNvSpPr>
            <a:spLocks noGrp="1"/>
          </p:cNvSpPr>
          <p:nvPr>
            <p:ph type="ftr" sz="quarter" idx="3"/>
          </p:nvPr>
        </p:nvSpPr>
        <p:spPr>
          <a:xfrm>
            <a:off x="9372600" y="17797782"/>
            <a:ext cx="8686800" cy="1022350"/>
          </a:xfrm>
          <a:prstGeom prst="rect">
            <a:avLst/>
          </a:prstGeom>
        </p:spPr>
        <p:txBody>
          <a:bodyPr vert="horz" lIns="199814" tIns="99907" rIns="199814" bIns="99907" rtlCol="0" anchor="ctr"/>
          <a:lstStyle>
            <a:lvl1pPr algn="ctr">
              <a:defRPr sz="27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659600" y="17797782"/>
            <a:ext cx="6400800" cy="1022350"/>
          </a:xfrm>
          <a:prstGeom prst="rect">
            <a:avLst/>
          </a:prstGeom>
        </p:spPr>
        <p:txBody>
          <a:bodyPr vert="horz" lIns="199814" tIns="99907" rIns="199814" bIns="99907" rtlCol="0" anchor="ctr"/>
          <a:lstStyle>
            <a:lvl1pPr algn="r">
              <a:defRPr sz="27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1998135" rtl="0" eaLnBrk="1" latinLnBrk="0" hangingPunct="1">
        <a:spcBef>
          <a:spcPct val="0"/>
        </a:spcBef>
        <a:buNone/>
        <a:defRPr sz="3600" kern="1200">
          <a:solidFill>
            <a:schemeClr val="tx1"/>
          </a:solidFill>
          <a:latin typeface="+mj-lt"/>
          <a:ea typeface="+mj-ea"/>
          <a:cs typeface="+mj-cs"/>
        </a:defRPr>
      </a:lvl1pPr>
    </p:titleStyle>
    <p:bodyStyle>
      <a:lvl1pPr marL="208139" indent="-208139" algn="l" defTabSz="1998135"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416278" indent="-208139" algn="l" defTabSz="1998135"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624418" indent="-208139" algn="l" defTabSz="1998135"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832556" indent="-208139" algn="l" defTabSz="1998135"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1040696" indent="-208139" algn="l" defTabSz="1998135"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5494873" indent="-499534" algn="l" defTabSz="1998135"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93941" indent="-499534" algn="l" defTabSz="1998135"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93009" indent="-499534" algn="l" defTabSz="1998135"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92076" indent="-499534" algn="l" defTabSz="1998135" rtl="0" eaLnBrk="1" latinLnBrk="0" hangingPunct="1">
        <a:spcBef>
          <a:spcPct val="20000"/>
        </a:spcBef>
        <a:buFont typeface="Arial" pitchFamily="34" charset="0"/>
        <a:buChar char="•"/>
        <a:defRPr sz="4400" kern="1200">
          <a:solidFill>
            <a:schemeClr val="tx1"/>
          </a:solidFill>
          <a:latin typeface="+mn-lt"/>
          <a:ea typeface="+mn-ea"/>
          <a:cs typeface="+mn-cs"/>
        </a:defRPr>
      </a:lvl9pPr>
    </p:bodyStyle>
    <p:otherStyle>
      <a:defPPr>
        <a:defRPr lang="en-US"/>
      </a:defPPr>
      <a:lvl1pPr marL="0" algn="l" defTabSz="1998135" rtl="0" eaLnBrk="1" latinLnBrk="0" hangingPunct="1">
        <a:defRPr sz="3900" kern="1200">
          <a:solidFill>
            <a:schemeClr val="tx1"/>
          </a:solidFill>
          <a:latin typeface="+mn-lt"/>
          <a:ea typeface="+mn-ea"/>
          <a:cs typeface="+mn-cs"/>
        </a:defRPr>
      </a:lvl1pPr>
      <a:lvl2pPr marL="999068" algn="l" defTabSz="1998135" rtl="0" eaLnBrk="1" latinLnBrk="0" hangingPunct="1">
        <a:defRPr sz="3900" kern="1200">
          <a:solidFill>
            <a:schemeClr val="tx1"/>
          </a:solidFill>
          <a:latin typeface="+mn-lt"/>
          <a:ea typeface="+mn-ea"/>
          <a:cs typeface="+mn-cs"/>
        </a:defRPr>
      </a:lvl2pPr>
      <a:lvl3pPr marL="1998135" algn="l" defTabSz="1998135" rtl="0" eaLnBrk="1" latinLnBrk="0" hangingPunct="1">
        <a:defRPr sz="3900" kern="1200">
          <a:solidFill>
            <a:schemeClr val="tx1"/>
          </a:solidFill>
          <a:latin typeface="+mn-lt"/>
          <a:ea typeface="+mn-ea"/>
          <a:cs typeface="+mn-cs"/>
        </a:defRPr>
      </a:lvl3pPr>
      <a:lvl4pPr marL="2997204" algn="l" defTabSz="1998135" rtl="0" eaLnBrk="1" latinLnBrk="0" hangingPunct="1">
        <a:defRPr sz="3900" kern="1200">
          <a:solidFill>
            <a:schemeClr val="tx1"/>
          </a:solidFill>
          <a:latin typeface="+mn-lt"/>
          <a:ea typeface="+mn-ea"/>
          <a:cs typeface="+mn-cs"/>
        </a:defRPr>
      </a:lvl4pPr>
      <a:lvl5pPr marL="3996272" algn="l" defTabSz="1998135" rtl="0" eaLnBrk="1" latinLnBrk="0" hangingPunct="1">
        <a:defRPr sz="3900" kern="1200">
          <a:solidFill>
            <a:schemeClr val="tx1"/>
          </a:solidFill>
          <a:latin typeface="+mn-lt"/>
          <a:ea typeface="+mn-ea"/>
          <a:cs typeface="+mn-cs"/>
        </a:defRPr>
      </a:lvl5pPr>
      <a:lvl6pPr marL="4995339" algn="l" defTabSz="1998135" rtl="0" eaLnBrk="1" latinLnBrk="0" hangingPunct="1">
        <a:defRPr sz="3900" kern="1200">
          <a:solidFill>
            <a:schemeClr val="tx1"/>
          </a:solidFill>
          <a:latin typeface="+mn-lt"/>
          <a:ea typeface="+mn-ea"/>
          <a:cs typeface="+mn-cs"/>
        </a:defRPr>
      </a:lvl6pPr>
      <a:lvl7pPr marL="5994406" algn="l" defTabSz="1998135" rtl="0" eaLnBrk="1" latinLnBrk="0" hangingPunct="1">
        <a:defRPr sz="3900" kern="1200">
          <a:solidFill>
            <a:schemeClr val="tx1"/>
          </a:solidFill>
          <a:latin typeface="+mn-lt"/>
          <a:ea typeface="+mn-ea"/>
          <a:cs typeface="+mn-cs"/>
        </a:defRPr>
      </a:lvl7pPr>
      <a:lvl8pPr marL="6993475" algn="l" defTabSz="1998135" rtl="0" eaLnBrk="1" latinLnBrk="0" hangingPunct="1">
        <a:defRPr sz="3900" kern="1200">
          <a:solidFill>
            <a:schemeClr val="tx1"/>
          </a:solidFill>
          <a:latin typeface="+mn-lt"/>
          <a:ea typeface="+mn-ea"/>
          <a:cs typeface="+mn-cs"/>
        </a:defRPr>
      </a:lvl8pPr>
      <a:lvl9pPr marL="7992543" algn="l" defTabSz="1998135" rtl="0" eaLnBrk="1" latinLnBrk="0" hangingPunct="1">
        <a:defRPr sz="3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medium.com/@theflyingmantis/text-classification-in-nlp-naive-bayes-a606bf419f8c" TargetMode="External"/><Relationship Id="rId3" Type="http://schemas.openxmlformats.org/officeDocument/2006/relationships/image" Target="../media/image4.png"/><Relationship Id="rId7" Type="http://schemas.openxmlformats.org/officeDocument/2006/relationships/hyperlink" Target="https://www.kaggle.com/ngyptr/lstm-sentiment-analysis-keras" TargetMode="Externa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https://www.kaggle.com/bittlingmayer/AmazonReviews" TargetMode="External"/><Relationship Id="rId5" Type="http://schemas.openxmlformats.org/officeDocument/2006/relationships/image" Target="../media/image6.pn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3429000" y="307776"/>
            <a:ext cx="20574000" cy="1035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256" tIns="208139" rIns="83256" bIns="208139"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b="1" dirty="0">
                <a:solidFill>
                  <a:schemeClr val="accent3">
                    <a:lumMod val="20000"/>
                    <a:lumOff val="80000"/>
                  </a:schemeClr>
                </a:solidFill>
                <a:latin typeface="+mn-lt"/>
              </a:rPr>
              <a:t>Amazon Review </a:t>
            </a:r>
            <a:r>
              <a:rPr lang="en-US" sz="4000" b="1" dirty="0" smtClean="0">
                <a:solidFill>
                  <a:schemeClr val="accent3">
                    <a:lumMod val="20000"/>
                    <a:lumOff val="80000"/>
                  </a:schemeClr>
                </a:solidFill>
                <a:latin typeface="+mn-lt"/>
              </a:rPr>
              <a:t>Classifier</a:t>
            </a:r>
            <a:endParaRPr lang="en-US" sz="40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3429000" y="1400175"/>
            <a:ext cx="2057400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256" tIns="83256" rIns="83256" bIns="83256"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tr-TR" sz="2400" dirty="0" smtClean="0">
                <a:solidFill>
                  <a:schemeClr val="accent3">
                    <a:lumMod val="20000"/>
                    <a:lumOff val="80000"/>
                  </a:schemeClr>
                </a:solidFill>
                <a:latin typeface="+mn-lt"/>
              </a:rPr>
              <a:t>Ezgi Tekdemir, Akın İlerle, Ozan Kınasakal</a:t>
            </a:r>
            <a:br>
              <a:rPr lang="tr-TR" sz="2400" dirty="0" smtClean="0">
                <a:solidFill>
                  <a:schemeClr val="accent3">
                    <a:lumMod val="20000"/>
                    <a:lumOff val="80000"/>
                  </a:schemeClr>
                </a:solidFill>
                <a:latin typeface="+mn-lt"/>
              </a:rPr>
            </a:br>
            <a:r>
              <a:rPr lang="tr-TR" sz="2400" dirty="0" smtClean="0">
                <a:solidFill>
                  <a:schemeClr val="accent3">
                    <a:lumMod val="20000"/>
                    <a:lumOff val="80000"/>
                  </a:schemeClr>
                </a:solidFill>
                <a:latin typeface="+mn-lt"/>
              </a:rPr>
              <a:t>Advisor: Ali Taylan Cemgil</a:t>
            </a:r>
            <a:endParaRPr lang="en-US" sz="2400" dirty="0">
              <a:solidFill>
                <a:schemeClr val="accent3">
                  <a:lumMod val="20000"/>
                  <a:lumOff val="80000"/>
                </a:schemeClr>
              </a:solidFill>
              <a:latin typeface="+mn-lt"/>
            </a:endParaRPr>
          </a:p>
        </p:txBody>
      </p:sp>
      <p:sp>
        <p:nvSpPr>
          <p:cNvPr id="25" name="TextBox 24"/>
          <p:cNvSpPr txBox="1"/>
          <p:nvPr/>
        </p:nvSpPr>
        <p:spPr>
          <a:xfrm>
            <a:off x="981329" y="17907000"/>
            <a:ext cx="1487145" cy="411366"/>
          </a:xfrm>
          <a:prstGeom prst="rect">
            <a:avLst/>
          </a:prstGeom>
          <a:noFill/>
        </p:spPr>
        <p:txBody>
          <a:bodyPr wrap="none" lIns="41628" tIns="20814" rIns="41628" bIns="20814" rtlCol="0">
            <a:spAutoFit/>
          </a:bodyPr>
          <a:lstStyle/>
          <a:p>
            <a:r>
              <a:rPr lang="tr-TR" sz="2400" b="1" dirty="0" smtClean="0"/>
              <a:t>References</a:t>
            </a:r>
            <a:endParaRPr lang="en-US" sz="2400" b="1" dirty="0"/>
          </a:p>
        </p:txBody>
      </p:sp>
      <p:sp>
        <p:nvSpPr>
          <p:cNvPr id="10" name="Text Box 189"/>
          <p:cNvSpPr txBox="1">
            <a:spLocks noChangeArrowheads="1"/>
          </p:cNvSpPr>
          <p:nvPr/>
        </p:nvSpPr>
        <p:spPr bwMode="auto">
          <a:xfrm>
            <a:off x="895174" y="3247794"/>
            <a:ext cx="8229600" cy="2014797"/>
          </a:xfrm>
          <a:prstGeom prst="rect">
            <a:avLst/>
          </a:prstGeom>
          <a:solidFill>
            <a:schemeClr val="bg1"/>
          </a:solidFill>
          <a:ln w="12700">
            <a:solidFill>
              <a:schemeClr val="accent1">
                <a:lumMod val="75000"/>
              </a:schemeClr>
            </a:solidFill>
          </a:ln>
          <a:effectLst/>
        </p:spPr>
        <p:txBody>
          <a:bodyPr lIns="83256" tIns="83256" rIns="83256" bIns="83256">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tr-TR" sz="2400" dirty="0" smtClean="0">
                <a:latin typeface="Calibri" pitchFamily="34" charset="0"/>
              </a:rPr>
              <a:t>In this NLP project, we are trying to classify reviews on Amazon as positive or negative. The dataset consists of English comments and the corresponding ratings. </a:t>
            </a:r>
            <a:r>
              <a:rPr lang="tr-TR" sz="2400" dirty="0" smtClean="0">
                <a:latin typeface="Calibri" pitchFamily="34" charset="0"/>
              </a:rPr>
              <a:t>We used Naive Bayes and LSTM as models in order to train the program. At the end, we tested these two models and compared their accuracies. </a:t>
            </a:r>
            <a:endParaRPr lang="en-US" sz="2400" dirty="0">
              <a:latin typeface="Calibri" pitchFamily="34" charset="0"/>
            </a:endParaRPr>
          </a:p>
        </p:txBody>
      </p:sp>
      <p:sp>
        <p:nvSpPr>
          <p:cNvPr id="32" name="Rectangle 31"/>
          <p:cNvSpPr/>
          <p:nvPr/>
        </p:nvSpPr>
        <p:spPr>
          <a:xfrm>
            <a:off x="895174" y="2800350"/>
            <a:ext cx="8229600" cy="417508"/>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r>
              <a:rPr lang="en-US" sz="2800" b="1" dirty="0">
                <a:solidFill>
                  <a:schemeClr val="accent3">
                    <a:lumMod val="20000"/>
                    <a:lumOff val="80000"/>
                  </a:schemeClr>
                </a:solidFill>
              </a:rPr>
              <a:t>Abstract</a:t>
            </a:r>
          </a:p>
        </p:txBody>
      </p:sp>
      <p:sp>
        <p:nvSpPr>
          <p:cNvPr id="33" name="Rectangle 32"/>
          <p:cNvSpPr/>
          <p:nvPr/>
        </p:nvSpPr>
        <p:spPr>
          <a:xfrm>
            <a:off x="930273" y="13716000"/>
            <a:ext cx="8229600" cy="43644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r>
              <a:rPr lang="en-US" sz="28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9601200" y="3200400"/>
            <a:ext cx="8229600" cy="2014797"/>
          </a:xfrm>
          <a:prstGeom prst="rect">
            <a:avLst/>
          </a:prstGeom>
          <a:solidFill>
            <a:schemeClr val="bg1"/>
          </a:solidFill>
          <a:ln w="12700">
            <a:solidFill>
              <a:schemeClr val="accent1">
                <a:lumMod val="75000"/>
              </a:schemeClr>
            </a:solidFill>
          </a:ln>
          <a:effectLst/>
        </p:spPr>
        <p:txBody>
          <a:bodyPr lIns="83256" tIns="83256" rIns="83256" bIns="83256">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tr-TR" sz="2400" dirty="0">
                <a:latin typeface="+mn-lt"/>
              </a:rPr>
              <a:t>1</a:t>
            </a:r>
            <a:r>
              <a:rPr lang="tr-TR" sz="2400" dirty="0" smtClean="0">
                <a:latin typeface="+mn-lt"/>
              </a:rPr>
              <a:t> </a:t>
            </a:r>
            <a:r>
              <a:rPr lang="tr-TR" sz="2400" dirty="0">
                <a:latin typeface="+mn-lt"/>
              </a:rPr>
              <a:t>and </a:t>
            </a:r>
            <a:r>
              <a:rPr lang="tr-TR" sz="2400" dirty="0">
                <a:latin typeface="+mn-lt"/>
              </a:rPr>
              <a:t>2</a:t>
            </a:r>
            <a:r>
              <a:rPr lang="tr-TR" sz="2400" dirty="0" smtClean="0">
                <a:latin typeface="+mn-lt"/>
              </a:rPr>
              <a:t> </a:t>
            </a:r>
            <a:r>
              <a:rPr lang="tr-TR" sz="2400" dirty="0">
                <a:latin typeface="+mn-lt"/>
              </a:rPr>
              <a:t>star ratings </a:t>
            </a:r>
            <a:r>
              <a:rPr lang="tr-TR" sz="2400" dirty="0" smtClean="0">
                <a:latin typeface="+mn-lt"/>
              </a:rPr>
              <a:t>= Negative reviews (labeled as 0)</a:t>
            </a:r>
          </a:p>
          <a:p>
            <a:pPr eaLnBrk="1" hangingPunct="1"/>
            <a:r>
              <a:rPr lang="tr-TR" sz="2400" dirty="0">
                <a:latin typeface="+mn-lt"/>
              </a:rPr>
              <a:t> </a:t>
            </a:r>
            <a:r>
              <a:rPr lang="tr-TR" sz="2400" dirty="0" smtClean="0">
                <a:latin typeface="+mn-lt"/>
              </a:rPr>
              <a:t>    4 and 5 star ratings = Positive reviews (labeled as 1)</a:t>
            </a:r>
          </a:p>
          <a:p>
            <a:pPr eaLnBrk="1" hangingPunct="1"/>
            <a:r>
              <a:rPr lang="tr-TR" sz="2400" dirty="0" smtClean="0">
                <a:latin typeface="+mn-lt"/>
              </a:rPr>
              <a:t>     3 star ratings = not taken into account </a:t>
            </a:r>
          </a:p>
          <a:p>
            <a:pPr marL="342900" indent="-342900" eaLnBrk="1" hangingPunct="1">
              <a:buFont typeface="Arial" panose="020B0604020202020204" pitchFamily="34" charset="0"/>
              <a:buChar char="•"/>
            </a:pPr>
            <a:r>
              <a:rPr lang="tr-TR" sz="2400" dirty="0" smtClean="0">
                <a:latin typeface="+mn-lt"/>
              </a:rPr>
              <a:t>Stopwords and punctuations are eliminated.</a:t>
            </a:r>
          </a:p>
          <a:p>
            <a:pPr marL="342900" indent="-342900" eaLnBrk="1" hangingPunct="1">
              <a:buFont typeface="Arial" panose="020B0604020202020204" pitchFamily="34" charset="0"/>
              <a:buChar char="•"/>
            </a:pPr>
            <a:r>
              <a:rPr lang="tr-TR" sz="2400" dirty="0" smtClean="0">
                <a:latin typeface="+mn-lt"/>
              </a:rPr>
              <a:t>All the words are turned into lowercase.</a:t>
            </a:r>
          </a:p>
        </p:txBody>
      </p:sp>
      <p:sp>
        <p:nvSpPr>
          <p:cNvPr id="34" name="Rectangle 33"/>
          <p:cNvSpPr/>
          <p:nvPr/>
        </p:nvSpPr>
        <p:spPr>
          <a:xfrm>
            <a:off x="9601200" y="2800350"/>
            <a:ext cx="8229600" cy="40005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r>
              <a:rPr lang="tr-TR" sz="2800" b="1" dirty="0" smtClean="0">
                <a:solidFill>
                  <a:schemeClr val="accent3">
                    <a:lumMod val="20000"/>
                    <a:lumOff val="80000"/>
                  </a:schemeClr>
                </a:solidFill>
              </a:rPr>
              <a:t>Preprocessing the Data</a:t>
            </a:r>
            <a:endParaRPr lang="en-US" sz="2800" b="1" dirty="0">
              <a:solidFill>
                <a:schemeClr val="accent3">
                  <a:lumMod val="20000"/>
                  <a:lumOff val="80000"/>
                </a:schemeClr>
              </a:solidFill>
            </a:endParaRPr>
          </a:p>
        </p:txBody>
      </p:sp>
      <p:sp>
        <p:nvSpPr>
          <p:cNvPr id="12" name="Text Box 191"/>
          <p:cNvSpPr txBox="1">
            <a:spLocks noChangeArrowheads="1"/>
          </p:cNvSpPr>
          <p:nvPr/>
        </p:nvSpPr>
        <p:spPr bwMode="auto">
          <a:xfrm>
            <a:off x="18364200" y="13435943"/>
            <a:ext cx="8229600" cy="3861457"/>
          </a:xfrm>
          <a:prstGeom prst="rect">
            <a:avLst/>
          </a:prstGeom>
          <a:solidFill>
            <a:schemeClr val="bg1"/>
          </a:solidFill>
          <a:ln w="12700">
            <a:solidFill>
              <a:schemeClr val="accent1">
                <a:lumMod val="75000"/>
              </a:schemeClr>
            </a:solidFill>
          </a:ln>
          <a:effectLst/>
        </p:spPr>
        <p:txBody>
          <a:bodyPr lIns="83256" tIns="83256" rIns="83256" bIns="83256">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tr-TR" sz="2400" dirty="0" smtClean="0">
                <a:latin typeface="Calibri" pitchFamily="34" charset="0"/>
              </a:rPr>
              <a:t>LSTM would be more successful if we could process data more than 10K. </a:t>
            </a:r>
          </a:p>
          <a:p>
            <a:pPr marL="285750" indent="-285750" eaLnBrk="1" hangingPunct="1">
              <a:buFont typeface="Arial" panose="020B0604020202020204" pitchFamily="34" charset="0"/>
              <a:buChar char="•"/>
            </a:pPr>
            <a:r>
              <a:rPr lang="tr-TR" sz="2400" dirty="0" smtClean="0">
                <a:latin typeface="Calibri" pitchFamily="34" charset="0"/>
              </a:rPr>
              <a:t>There are some Spanish sentences in the dataset, however, they are eliminated in feature selection.</a:t>
            </a:r>
          </a:p>
          <a:p>
            <a:pPr marL="285750" indent="-285750" eaLnBrk="1" hangingPunct="1">
              <a:buFont typeface="Arial" panose="020B0604020202020204" pitchFamily="34" charset="0"/>
              <a:buChar char="•"/>
            </a:pPr>
            <a:r>
              <a:rPr lang="tr-TR" sz="2400" dirty="0" smtClean="0">
                <a:latin typeface="Calibri" pitchFamily="34" charset="0"/>
              </a:rPr>
              <a:t>The analysis would be better in Naive Bayes if we used a stemmer for inflectional (not derivational) affices. Here, we counted «watch» and «watched» as different words. However, it would take a lot of time on 400K data, so we decided not to.</a:t>
            </a:r>
          </a:p>
          <a:p>
            <a:pPr marL="285750" indent="-285750" eaLnBrk="1" hangingPunct="1">
              <a:buFont typeface="Arial" panose="020B0604020202020204" pitchFamily="34" charset="0"/>
              <a:buChar char="•"/>
            </a:pPr>
            <a:r>
              <a:rPr lang="tr-TR" sz="2400" dirty="0" smtClean="0">
                <a:latin typeface="Calibri" pitchFamily="34" charset="0"/>
              </a:rPr>
              <a:t>We definitely need a GPU for large datasets, although 400K is not even that large.</a:t>
            </a:r>
          </a:p>
        </p:txBody>
      </p:sp>
      <p:sp>
        <p:nvSpPr>
          <p:cNvPr id="35" name="Rectangle 34"/>
          <p:cNvSpPr/>
          <p:nvPr/>
        </p:nvSpPr>
        <p:spPr>
          <a:xfrm>
            <a:off x="18364200" y="13035893"/>
            <a:ext cx="8229600" cy="40005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r>
              <a:rPr lang="en-US" sz="2800" b="1" dirty="0" smtClean="0">
                <a:solidFill>
                  <a:schemeClr val="accent3">
                    <a:lumMod val="20000"/>
                    <a:lumOff val="80000"/>
                  </a:schemeClr>
                </a:solidFill>
              </a:rPr>
              <a:t>Discussion</a:t>
            </a:r>
            <a:r>
              <a:rPr lang="tr-TR" sz="2800" b="1" dirty="0">
                <a:solidFill>
                  <a:schemeClr val="accent3">
                    <a:lumMod val="20000"/>
                    <a:lumOff val="80000"/>
                  </a:schemeClr>
                </a:solidFill>
              </a:rPr>
              <a:t> </a:t>
            </a:r>
            <a:r>
              <a:rPr lang="tr-TR" sz="2800" b="1" dirty="0" smtClean="0">
                <a:solidFill>
                  <a:schemeClr val="accent3">
                    <a:lumMod val="20000"/>
                    <a:lumOff val="80000"/>
                  </a:schemeClr>
                </a:solidFill>
              </a:rPr>
              <a:t>and Conclusions</a:t>
            </a:r>
            <a:endParaRPr lang="en-US" sz="2800" b="1" dirty="0">
              <a:solidFill>
                <a:schemeClr val="accent3">
                  <a:lumMod val="20000"/>
                  <a:lumOff val="80000"/>
                </a:schemeClr>
              </a:solidFill>
            </a:endParaRPr>
          </a:p>
        </p:txBody>
      </p:sp>
      <p:sp>
        <p:nvSpPr>
          <p:cNvPr id="11" name="Text Box 190"/>
          <p:cNvSpPr txBox="1">
            <a:spLocks noChangeArrowheads="1"/>
          </p:cNvSpPr>
          <p:nvPr/>
        </p:nvSpPr>
        <p:spPr bwMode="auto">
          <a:xfrm>
            <a:off x="930273" y="14097000"/>
            <a:ext cx="8229600" cy="3122793"/>
          </a:xfrm>
          <a:prstGeom prst="rect">
            <a:avLst/>
          </a:prstGeom>
          <a:solidFill>
            <a:schemeClr val="bg1"/>
          </a:solidFill>
          <a:ln w="12700">
            <a:solidFill>
              <a:schemeClr val="accent1">
                <a:lumMod val="75000"/>
              </a:schemeClr>
            </a:solidFill>
          </a:ln>
          <a:effectLst/>
        </p:spPr>
        <p:txBody>
          <a:bodyPr lIns="83256" tIns="83256" rIns="83256" bIns="83256">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tr-TR" sz="2400" dirty="0" smtClean="0">
                <a:latin typeface="Calibri" pitchFamily="34" charset="0"/>
              </a:rPr>
              <a:t>If you work in e-commerce business which promotes thousands of products, or sell a product which has thousands of comments under it in social media, it might be hard to keep track of whether the customers like the product or not. For this binary classification problem, we train our models with 320K Amazon product reviews and test them with 80K</a:t>
            </a:r>
            <a:r>
              <a:rPr lang="tr-TR" sz="2400" dirty="0" smtClean="0">
                <a:latin typeface="+mn-lt"/>
              </a:rPr>
              <a:t>. </a:t>
            </a:r>
            <a:r>
              <a:rPr lang="tr-TR" sz="2400" dirty="0" smtClean="0">
                <a:latin typeface="Calibri" pitchFamily="34" charset="0"/>
              </a:rPr>
              <a:t>This </a:t>
            </a:r>
            <a:r>
              <a:rPr lang="tr-TR" sz="2400" dirty="0">
                <a:latin typeface="Calibri" pitchFamily="34" charset="0"/>
              </a:rPr>
              <a:t>way, it will be possible to classify a new review as positive and </a:t>
            </a:r>
            <a:r>
              <a:rPr lang="tr-TR" sz="2400" dirty="0" smtClean="0">
                <a:latin typeface="Calibri" pitchFamily="34" charset="0"/>
              </a:rPr>
              <a:t>negative automatically.</a:t>
            </a:r>
            <a:endParaRPr lang="en-US" sz="2400" dirty="0">
              <a:latin typeface="Calibri"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 y="275060"/>
            <a:ext cx="1683769" cy="1645230"/>
          </a:xfrm>
          <a:prstGeom prst="rect">
            <a:avLst/>
          </a:prstGeom>
        </p:spPr>
      </p:pic>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99591" y="275060"/>
            <a:ext cx="1683769" cy="16452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7202" y="5383241"/>
            <a:ext cx="6296383" cy="2443990"/>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498"/>
          <a:stretch/>
        </p:blipFill>
        <p:spPr>
          <a:xfrm>
            <a:off x="4763940" y="5392453"/>
            <a:ext cx="4364497" cy="3448441"/>
          </a:xfrm>
          <a:prstGeom prst="rect">
            <a:avLst/>
          </a:prstGeom>
        </p:spPr>
      </p:pic>
      <p:pic>
        <p:nvPicPr>
          <p:cNvPr id="40" name="Picture 39"/>
          <p:cNvPicPr>
            <a:picLocks noChangeAspect="1"/>
          </p:cNvPicPr>
          <p:nvPr/>
        </p:nvPicPr>
        <p:blipFill rotWithShape="1">
          <a:blip r:embed="rId4">
            <a:extLst>
              <a:ext uri="{28A0092B-C50C-407E-A947-70E740481C1C}">
                <a14:useLocalDpi xmlns:a14="http://schemas.microsoft.com/office/drawing/2010/main" val="0"/>
              </a:ext>
            </a:extLst>
          </a:blip>
          <a:srcRect r="50245"/>
          <a:stretch/>
        </p:blipFill>
        <p:spPr>
          <a:xfrm>
            <a:off x="438453" y="5372844"/>
            <a:ext cx="4571521" cy="3448441"/>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52728"/>
          <a:stretch/>
        </p:blipFill>
        <p:spPr>
          <a:xfrm>
            <a:off x="524059" y="9603005"/>
            <a:ext cx="4343400" cy="3448441"/>
          </a:xfrm>
          <a:prstGeom prst="rect">
            <a:avLst/>
          </a:prstGeom>
        </p:spPr>
      </p:pic>
      <p:pic>
        <p:nvPicPr>
          <p:cNvPr id="41" name="Picture 40"/>
          <p:cNvPicPr>
            <a:picLocks noChangeAspect="1"/>
          </p:cNvPicPr>
          <p:nvPr/>
        </p:nvPicPr>
        <p:blipFill rotWithShape="1">
          <a:blip r:embed="rId5">
            <a:extLst>
              <a:ext uri="{28A0092B-C50C-407E-A947-70E740481C1C}">
                <a14:useLocalDpi xmlns:a14="http://schemas.microsoft.com/office/drawing/2010/main" val="0"/>
              </a:ext>
            </a:extLst>
          </a:blip>
          <a:srcRect r="51069"/>
          <a:stretch/>
        </p:blipFill>
        <p:spPr>
          <a:xfrm>
            <a:off x="4697181" y="9658451"/>
            <a:ext cx="4495800" cy="3448441"/>
          </a:xfrm>
          <a:prstGeom prst="rect">
            <a:avLst/>
          </a:prstGeom>
        </p:spPr>
      </p:pic>
      <p:sp>
        <p:nvSpPr>
          <p:cNvPr id="42" name="Text Box 192"/>
          <p:cNvSpPr txBox="1">
            <a:spLocks noChangeArrowheads="1"/>
          </p:cNvSpPr>
          <p:nvPr/>
        </p:nvSpPr>
        <p:spPr bwMode="auto">
          <a:xfrm>
            <a:off x="9657962" y="8664956"/>
            <a:ext cx="8229600" cy="3861457"/>
          </a:xfrm>
          <a:prstGeom prst="rect">
            <a:avLst/>
          </a:prstGeom>
          <a:solidFill>
            <a:schemeClr val="bg1"/>
          </a:solidFill>
          <a:ln w="12700">
            <a:solidFill>
              <a:schemeClr val="accent1">
                <a:lumMod val="75000"/>
              </a:schemeClr>
            </a:solidFill>
          </a:ln>
          <a:effectLst/>
        </p:spPr>
        <p:txBody>
          <a:bodyPr lIns="83256" tIns="83256" rIns="83256" bIns="83256">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tr-TR" sz="2400" dirty="0" smtClean="0">
                <a:latin typeface="+mn-lt"/>
              </a:rPr>
              <a:t>We first calculate the possibility of a word in the train data. Then, we calculate possibility of the word in both positive and negative reviews. </a:t>
            </a:r>
          </a:p>
          <a:p>
            <a:pPr marL="342900" indent="-342900" eaLnBrk="1" hangingPunct="1">
              <a:buFont typeface="Arial" panose="020B0604020202020204" pitchFamily="34" charset="0"/>
              <a:buChar char="•"/>
            </a:pPr>
            <a:r>
              <a:rPr lang="tr-TR" sz="2400" dirty="0" smtClean="0">
                <a:latin typeface="+mn-lt"/>
              </a:rPr>
              <a:t>We find the possibility of a sentence being positive by multiplying the word positive possibilities, and same for the negative possibility.</a:t>
            </a:r>
          </a:p>
          <a:p>
            <a:pPr marL="342900" indent="-342900" eaLnBrk="1" hangingPunct="1">
              <a:buFont typeface="Arial" panose="020B0604020202020204" pitchFamily="34" charset="0"/>
              <a:buChar char="•"/>
            </a:pPr>
            <a:r>
              <a:rPr lang="tr-TR" sz="2400" dirty="0" smtClean="0">
                <a:latin typeface="+mn-lt"/>
              </a:rPr>
              <a:t>If positive possibility is more than the negative possibility, we classify the sentence as being positive.</a:t>
            </a:r>
          </a:p>
          <a:p>
            <a:pPr marL="342900" indent="-342900" eaLnBrk="1" hangingPunct="1">
              <a:buFont typeface="Arial" panose="020B0604020202020204" pitchFamily="34" charset="0"/>
              <a:buChar char="•"/>
            </a:pPr>
            <a:r>
              <a:rPr lang="tr-TR" sz="2400" dirty="0" smtClean="0">
                <a:latin typeface="+mn-lt"/>
              </a:rPr>
              <a:t>If </a:t>
            </a:r>
            <a:r>
              <a:rPr lang="tr-TR" sz="2400" dirty="0" smtClean="0">
                <a:latin typeface="+mn-lt"/>
              </a:rPr>
              <a:t>the frequency of a word is less than 100, we do not include it in our analysis so that we get rid of typos. </a:t>
            </a:r>
          </a:p>
        </p:txBody>
      </p:sp>
      <p:sp>
        <p:nvSpPr>
          <p:cNvPr id="43" name="Rectangle 42"/>
          <p:cNvSpPr/>
          <p:nvPr/>
        </p:nvSpPr>
        <p:spPr>
          <a:xfrm>
            <a:off x="9677400" y="8305800"/>
            <a:ext cx="8229600" cy="350124"/>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r>
              <a:rPr lang="tr-TR" sz="2800" b="1" dirty="0" smtClean="0">
                <a:solidFill>
                  <a:schemeClr val="accent3">
                    <a:lumMod val="20000"/>
                    <a:lumOff val="80000"/>
                  </a:schemeClr>
                </a:solidFill>
              </a:rPr>
              <a:t>Naive Bayes</a:t>
            </a:r>
            <a:endParaRPr lang="en-US" sz="2800" b="1" dirty="0">
              <a:solidFill>
                <a:schemeClr val="accent3">
                  <a:lumMod val="20000"/>
                  <a:lumOff val="80000"/>
                </a:schemeClr>
              </a:solidFill>
            </a:endParaRPr>
          </a:p>
        </p:txBody>
      </p:sp>
      <p:sp>
        <p:nvSpPr>
          <p:cNvPr id="56" name="Text Box 180"/>
          <p:cNvSpPr txBox="1">
            <a:spLocks noChangeArrowheads="1"/>
          </p:cNvSpPr>
          <p:nvPr/>
        </p:nvSpPr>
        <p:spPr bwMode="auto">
          <a:xfrm>
            <a:off x="1417121" y="8909522"/>
            <a:ext cx="7255904" cy="31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1628" tIns="20814" rIns="41628" bIns="2081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800" b="1" dirty="0">
                <a:latin typeface="Calibri" pitchFamily="34" charset="0"/>
              </a:rPr>
              <a:t>Figure </a:t>
            </a:r>
            <a:r>
              <a:rPr lang="en-US" sz="1800" b="1" dirty="0" smtClean="0">
                <a:latin typeface="Calibri" pitchFamily="34" charset="0"/>
              </a:rPr>
              <a:t>1</a:t>
            </a:r>
            <a:r>
              <a:rPr lang="tr-TR" sz="1800" b="1" dirty="0">
                <a:latin typeface="Calibri" pitchFamily="34" charset="0"/>
              </a:rPr>
              <a:t>.</a:t>
            </a:r>
            <a:r>
              <a:rPr lang="tr-TR" sz="1800" b="1" dirty="0" smtClean="0">
                <a:latin typeface="Calibri" pitchFamily="34" charset="0"/>
              </a:rPr>
              <a:t> </a:t>
            </a:r>
            <a:r>
              <a:rPr lang="tr-TR" sz="1800" dirty="0" smtClean="0">
                <a:latin typeface="Calibri" pitchFamily="34" charset="0"/>
              </a:rPr>
              <a:t>Words that are most associated</a:t>
            </a:r>
            <a:r>
              <a:rPr lang="tr-TR" sz="1800" dirty="0">
                <a:latin typeface="Calibri" pitchFamily="34" charset="0"/>
              </a:rPr>
              <a:t> </a:t>
            </a:r>
            <a:r>
              <a:rPr lang="tr-TR" sz="1800" dirty="0" smtClean="0">
                <a:latin typeface="Calibri" pitchFamily="34" charset="0"/>
              </a:rPr>
              <a:t>with positive and negative reviews</a:t>
            </a:r>
            <a:endParaRPr lang="en-US" sz="1800" dirty="0">
              <a:latin typeface="Calibri" pitchFamily="34" charset="0"/>
            </a:endParaRPr>
          </a:p>
        </p:txBody>
      </p:sp>
      <p:sp>
        <p:nvSpPr>
          <p:cNvPr id="57" name="Text Box 180"/>
          <p:cNvSpPr txBox="1">
            <a:spLocks noChangeArrowheads="1"/>
          </p:cNvSpPr>
          <p:nvPr/>
        </p:nvSpPr>
        <p:spPr bwMode="auto">
          <a:xfrm>
            <a:off x="1060588" y="13182600"/>
            <a:ext cx="7845874" cy="31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1628" tIns="20814" rIns="41628" bIns="2081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800" b="1" dirty="0">
                <a:latin typeface="Calibri" pitchFamily="34" charset="0"/>
              </a:rPr>
              <a:t>Figure </a:t>
            </a:r>
            <a:r>
              <a:rPr lang="tr-TR" sz="1800" b="1" dirty="0" smtClean="0">
                <a:latin typeface="Calibri" pitchFamily="34" charset="0"/>
              </a:rPr>
              <a:t>2</a:t>
            </a:r>
            <a:r>
              <a:rPr lang="tr-TR" sz="1800" b="1" dirty="0">
                <a:latin typeface="Calibri" pitchFamily="34" charset="0"/>
              </a:rPr>
              <a:t>.</a:t>
            </a:r>
            <a:r>
              <a:rPr lang="tr-TR" sz="1800" b="1" dirty="0" smtClean="0">
                <a:latin typeface="Calibri" pitchFamily="34" charset="0"/>
              </a:rPr>
              <a:t> </a:t>
            </a:r>
            <a:r>
              <a:rPr lang="tr-TR" sz="1800" dirty="0" smtClean="0">
                <a:latin typeface="Calibri" pitchFamily="34" charset="0"/>
              </a:rPr>
              <a:t>Unique w</a:t>
            </a:r>
            <a:r>
              <a:rPr lang="tr-TR" sz="1800" dirty="0" smtClean="0">
                <a:latin typeface="Calibri" pitchFamily="34" charset="0"/>
              </a:rPr>
              <a:t>ords that are most associated</a:t>
            </a:r>
            <a:r>
              <a:rPr lang="tr-TR" sz="1800" dirty="0">
                <a:latin typeface="Calibri" pitchFamily="34" charset="0"/>
              </a:rPr>
              <a:t> </a:t>
            </a:r>
            <a:r>
              <a:rPr lang="tr-TR" sz="1800" dirty="0" smtClean="0">
                <a:latin typeface="Calibri" pitchFamily="34" charset="0"/>
              </a:rPr>
              <a:t>with negative and positive reviews</a:t>
            </a:r>
            <a:endParaRPr lang="en-US" sz="1800" dirty="0">
              <a:latin typeface="Calibri" pitchFamily="34" charset="0"/>
            </a:endParaRPr>
          </a:p>
        </p:txBody>
      </p:sp>
      <p:sp>
        <p:nvSpPr>
          <p:cNvPr id="58" name="TextBox 57"/>
          <p:cNvSpPr txBox="1"/>
          <p:nvPr/>
        </p:nvSpPr>
        <p:spPr>
          <a:xfrm>
            <a:off x="984958" y="18270901"/>
            <a:ext cx="10368038" cy="1180808"/>
          </a:xfrm>
          <a:prstGeom prst="rect">
            <a:avLst/>
          </a:prstGeom>
          <a:noFill/>
        </p:spPr>
        <p:txBody>
          <a:bodyPr wrap="none" lIns="41628" tIns="20814" rIns="41628" bIns="20814" rtlCol="0">
            <a:spAutoFit/>
          </a:bodyPr>
          <a:lstStyle/>
          <a:p>
            <a:pPr marL="457200" indent="-457200">
              <a:buFont typeface="+mj-lt"/>
              <a:buAutoNum type="arabicPeriod"/>
            </a:pPr>
            <a:r>
              <a:rPr lang="tr-TR" sz="1800" dirty="0" smtClean="0"/>
              <a:t>Our </a:t>
            </a:r>
            <a:r>
              <a:rPr lang="tr-TR" sz="1800" dirty="0"/>
              <a:t>dataset: </a:t>
            </a:r>
            <a:r>
              <a:rPr lang="tr-TR" sz="1800" dirty="0">
                <a:hlinkClick r:id="rId6"/>
              </a:rPr>
              <a:t>https://</a:t>
            </a:r>
            <a:r>
              <a:rPr lang="tr-TR" sz="1800" dirty="0" smtClean="0">
                <a:hlinkClick r:id="rId6"/>
              </a:rPr>
              <a:t>www.kaggle.com/bittlingmayer/AmazonReviews</a:t>
            </a:r>
            <a:r>
              <a:rPr lang="tr-TR" sz="1800" dirty="0" smtClean="0"/>
              <a:t> </a:t>
            </a:r>
            <a:endParaRPr lang="tr-TR" sz="1800" dirty="0" smtClean="0"/>
          </a:p>
          <a:p>
            <a:pPr marL="457200" indent="-457200">
              <a:buFont typeface="+mj-lt"/>
              <a:buAutoNum type="arabicPeriod"/>
            </a:pPr>
            <a:r>
              <a:rPr lang="tr-TR" sz="1800" dirty="0"/>
              <a:t>LSTM: </a:t>
            </a:r>
            <a:r>
              <a:rPr lang="tr-TR" sz="1800" dirty="0">
                <a:hlinkClick r:id="rId7"/>
              </a:rPr>
              <a:t>https://</a:t>
            </a:r>
            <a:r>
              <a:rPr lang="tr-TR" sz="1800" dirty="0" smtClean="0">
                <a:hlinkClick r:id="rId7"/>
              </a:rPr>
              <a:t>www.kaggle.com/ngyptr/lstm-sentiment-analysis-keras</a:t>
            </a:r>
            <a:r>
              <a:rPr lang="tr-TR" sz="1800" dirty="0" smtClean="0"/>
              <a:t> </a:t>
            </a:r>
          </a:p>
          <a:p>
            <a:pPr marL="457200" indent="-457200">
              <a:buFont typeface="+mj-lt"/>
              <a:buAutoNum type="arabicPeriod"/>
            </a:pPr>
            <a:r>
              <a:rPr lang="tr-TR" sz="1800" dirty="0" smtClean="0"/>
              <a:t>Naive Bayes</a:t>
            </a:r>
            <a:r>
              <a:rPr lang="tr-TR" sz="1800" dirty="0"/>
              <a:t>: </a:t>
            </a:r>
            <a:r>
              <a:rPr lang="tr-TR" sz="1800" dirty="0">
                <a:hlinkClick r:id="rId8"/>
              </a:rPr>
              <a:t>https://medium.com/@</a:t>
            </a:r>
            <a:r>
              <a:rPr lang="tr-TR" sz="1800" dirty="0" smtClean="0">
                <a:hlinkClick r:id="rId8"/>
              </a:rPr>
              <a:t>theflyingmantis/text-classification-in-nlp-naive-bayes-a606bf419f8c</a:t>
            </a:r>
            <a:r>
              <a:rPr lang="tr-TR" sz="1800" dirty="0" smtClean="0"/>
              <a:t> </a:t>
            </a:r>
          </a:p>
          <a:p>
            <a:pPr marL="457200" indent="-457200">
              <a:buFont typeface="+mj-lt"/>
              <a:buAutoNum type="arabicPeriod"/>
            </a:pPr>
            <a:endParaRPr lang="en-US" sz="2000" dirty="0"/>
          </a:p>
        </p:txBody>
      </p:sp>
      <p:sp>
        <p:nvSpPr>
          <p:cNvPr id="61" name="Text Box 192"/>
          <p:cNvSpPr txBox="1">
            <a:spLocks noChangeArrowheads="1"/>
          </p:cNvSpPr>
          <p:nvPr/>
        </p:nvSpPr>
        <p:spPr bwMode="auto">
          <a:xfrm>
            <a:off x="9677400" y="12866323"/>
            <a:ext cx="4419600" cy="4969452"/>
          </a:xfrm>
          <a:prstGeom prst="rect">
            <a:avLst/>
          </a:prstGeom>
          <a:solidFill>
            <a:schemeClr val="bg1"/>
          </a:solidFill>
          <a:ln w="12700">
            <a:solidFill>
              <a:schemeClr val="accent1">
                <a:lumMod val="75000"/>
              </a:schemeClr>
            </a:solidFill>
          </a:ln>
          <a:effectLst/>
        </p:spPr>
        <p:txBody>
          <a:bodyPr wrap="square" lIns="83256" tIns="83256" rIns="83256" bIns="83256">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tr-TR" sz="2400" dirty="0" smtClean="0">
                <a:latin typeface="+mn-lt"/>
              </a:rPr>
              <a:t>This NN considers order of networks and remembers the previous input.</a:t>
            </a:r>
            <a:endParaRPr lang="tr-TR" sz="2400" dirty="0">
              <a:latin typeface="+mn-lt"/>
            </a:endParaRPr>
          </a:p>
          <a:p>
            <a:pPr marL="342900" indent="-342900" eaLnBrk="1" hangingPunct="1">
              <a:buFont typeface="Arial" panose="020B0604020202020204" pitchFamily="34" charset="0"/>
              <a:buChar char="•"/>
            </a:pPr>
            <a:r>
              <a:rPr lang="tr-TR" sz="2400" dirty="0" smtClean="0">
                <a:latin typeface="+mn-lt"/>
              </a:rPr>
              <a:t>We used </a:t>
            </a:r>
            <a:r>
              <a:rPr lang="tr-TR" sz="2400" b="1" dirty="0" smtClean="0">
                <a:latin typeface="+mn-lt"/>
              </a:rPr>
              <a:t>keras </a:t>
            </a:r>
            <a:r>
              <a:rPr lang="tr-TR" sz="2400" dirty="0" smtClean="0">
                <a:latin typeface="+mn-lt"/>
              </a:rPr>
              <a:t>to implement LSTM.</a:t>
            </a:r>
          </a:p>
          <a:p>
            <a:pPr marL="342900" indent="-342900" eaLnBrk="1" hangingPunct="1">
              <a:buFont typeface="Arial" panose="020B0604020202020204" pitchFamily="34" charset="0"/>
              <a:buChar char="•"/>
            </a:pPr>
            <a:r>
              <a:rPr lang="tr-TR" sz="2400" dirty="0" smtClean="0">
                <a:latin typeface="+mn-lt"/>
              </a:rPr>
              <a:t>We limited the size of training data to 10000 since the training process was very slow.</a:t>
            </a:r>
          </a:p>
          <a:p>
            <a:pPr marL="342900" indent="-342900" eaLnBrk="1" hangingPunct="1">
              <a:buFont typeface="Arial" panose="020B0604020202020204" pitchFamily="34" charset="0"/>
              <a:buChar char="•"/>
            </a:pPr>
            <a:r>
              <a:rPr lang="tr-TR" sz="2400" dirty="0" smtClean="0">
                <a:latin typeface="+mn-lt"/>
              </a:rPr>
              <a:t>Fixed length reviews encoded as integers, pad short ones with zeroes.</a:t>
            </a:r>
          </a:p>
          <a:p>
            <a:pPr marL="342900" indent="-342900" eaLnBrk="1" hangingPunct="1">
              <a:buFont typeface="Arial" panose="020B0604020202020204" pitchFamily="34" charset="0"/>
              <a:buChar char="•"/>
            </a:pPr>
            <a:r>
              <a:rPr lang="tr-TR" sz="2400" dirty="0" smtClean="0">
                <a:latin typeface="+mn-lt"/>
              </a:rPr>
              <a:t>Pick the last prediction as output</a:t>
            </a:r>
            <a:endParaRPr lang="en-US" sz="2400" dirty="0">
              <a:latin typeface="+mn-lt"/>
            </a:endParaRPr>
          </a:p>
        </p:txBody>
      </p:sp>
      <p:sp>
        <p:nvSpPr>
          <p:cNvPr id="62" name="Rectangle 61"/>
          <p:cNvSpPr/>
          <p:nvPr/>
        </p:nvSpPr>
        <p:spPr>
          <a:xfrm>
            <a:off x="9677400" y="12467716"/>
            <a:ext cx="8229600" cy="40005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r>
              <a:rPr lang="tr-TR" sz="2800" b="1" dirty="0" smtClean="0">
                <a:solidFill>
                  <a:schemeClr val="accent3">
                    <a:lumMod val="20000"/>
                    <a:lumOff val="80000"/>
                  </a:schemeClr>
                </a:solidFill>
              </a:rPr>
              <a:t>LSTM</a:t>
            </a:r>
            <a:endParaRPr lang="en-US" sz="2800" b="1" dirty="0">
              <a:solidFill>
                <a:schemeClr val="accent3">
                  <a:lumMod val="20000"/>
                  <a:lumOff val="80000"/>
                </a:schemeClr>
              </a:solidFill>
            </a:endParaRPr>
          </a:p>
        </p:txBody>
      </p:sp>
      <p:sp>
        <p:nvSpPr>
          <p:cNvPr id="68" name="Text Box 180"/>
          <p:cNvSpPr txBox="1">
            <a:spLocks noChangeArrowheads="1"/>
          </p:cNvSpPr>
          <p:nvPr/>
        </p:nvSpPr>
        <p:spPr bwMode="auto">
          <a:xfrm>
            <a:off x="10074663" y="7910797"/>
            <a:ext cx="7641459" cy="31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1628" tIns="20814" rIns="41628" bIns="2081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800" b="1" dirty="0">
                <a:latin typeface="Calibri" pitchFamily="34" charset="0"/>
              </a:rPr>
              <a:t>Figure </a:t>
            </a:r>
            <a:r>
              <a:rPr lang="tr-TR" sz="1800" b="1" dirty="0" smtClean="0">
                <a:latin typeface="Calibri" pitchFamily="34" charset="0"/>
              </a:rPr>
              <a:t>3. </a:t>
            </a:r>
            <a:r>
              <a:rPr lang="tr-TR" sz="1800" dirty="0" smtClean="0">
                <a:latin typeface="Calibri" pitchFamily="34" charset="0"/>
              </a:rPr>
              <a:t>Head pf the dataframe consisting of ratings and </a:t>
            </a:r>
            <a:r>
              <a:rPr lang="tr-TR" sz="1800" dirty="0" smtClean="0">
                <a:latin typeface="Calibri" pitchFamily="34" charset="0"/>
              </a:rPr>
              <a:t>reprocessed comments</a:t>
            </a:r>
            <a:endParaRPr lang="en-US" sz="1800" dirty="0">
              <a:latin typeface="Calibri" pitchFamily="34" charset="0"/>
            </a:endParaRPr>
          </a:p>
        </p:txBody>
      </p:sp>
      <p:pic>
        <p:nvPicPr>
          <p:cNvPr id="9" name="Picture 8"/>
          <p:cNvPicPr>
            <a:picLocks noChangeAspect="1"/>
          </p:cNvPicPr>
          <p:nvPr/>
        </p:nvPicPr>
        <p:blipFill rotWithShape="1">
          <a:blip r:embed="rId9">
            <a:extLst>
              <a:ext uri="{28A0092B-C50C-407E-A947-70E740481C1C}">
                <a14:useLocalDpi xmlns:a14="http://schemas.microsoft.com/office/drawing/2010/main" val="0"/>
              </a:ext>
            </a:extLst>
          </a:blip>
          <a:srcRect l="34552"/>
          <a:stretch/>
        </p:blipFill>
        <p:spPr>
          <a:xfrm>
            <a:off x="14578722" y="13021476"/>
            <a:ext cx="2464863" cy="4451602"/>
          </a:xfrm>
          <a:prstGeom prst="rect">
            <a:avLst/>
          </a:prstGeom>
        </p:spPr>
      </p:pic>
      <p:sp>
        <p:nvSpPr>
          <p:cNvPr id="69" name="Text Box 191"/>
          <p:cNvSpPr txBox="1">
            <a:spLocks noChangeArrowheads="1"/>
          </p:cNvSpPr>
          <p:nvPr/>
        </p:nvSpPr>
        <p:spPr bwMode="auto">
          <a:xfrm>
            <a:off x="18364200" y="3200400"/>
            <a:ext cx="8229600" cy="2014797"/>
          </a:xfrm>
          <a:prstGeom prst="rect">
            <a:avLst/>
          </a:prstGeom>
          <a:solidFill>
            <a:schemeClr val="bg1"/>
          </a:solidFill>
          <a:ln w="12700">
            <a:solidFill>
              <a:schemeClr val="accent1">
                <a:lumMod val="75000"/>
              </a:schemeClr>
            </a:solidFill>
          </a:ln>
          <a:effectLst/>
        </p:spPr>
        <p:txBody>
          <a:bodyPr lIns="83256" tIns="83256" rIns="83256" bIns="83256">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tr-TR" sz="2400" b="1" dirty="0" smtClean="0">
                <a:latin typeface="Calibri" pitchFamily="34" charset="0"/>
              </a:rPr>
              <a:t>Naive Bayes</a:t>
            </a:r>
          </a:p>
          <a:p>
            <a:pPr eaLnBrk="1" hangingPunct="1"/>
            <a:r>
              <a:rPr lang="tr-TR" sz="2400" dirty="0" smtClean="0">
                <a:latin typeface="Calibri" pitchFamily="34" charset="0"/>
              </a:rPr>
              <a:t>Accuracy:  0.8494</a:t>
            </a:r>
          </a:p>
          <a:p>
            <a:pPr eaLnBrk="1" hangingPunct="1"/>
            <a:endParaRPr lang="tr-TR" sz="2400" dirty="0" smtClean="0">
              <a:latin typeface="Calibri" pitchFamily="34" charset="0"/>
            </a:endParaRPr>
          </a:p>
          <a:p>
            <a:pPr marL="285750" indent="-285750" eaLnBrk="1" hangingPunct="1">
              <a:buFont typeface="Arial" panose="020B0604020202020204" pitchFamily="34" charset="0"/>
              <a:buChar char="•"/>
            </a:pPr>
            <a:r>
              <a:rPr lang="tr-TR" sz="2400" b="1" dirty="0" smtClean="0">
                <a:latin typeface="Calibri" pitchFamily="34" charset="0"/>
              </a:rPr>
              <a:t>LSTM</a:t>
            </a:r>
          </a:p>
          <a:p>
            <a:pPr eaLnBrk="1" hangingPunct="1"/>
            <a:r>
              <a:rPr lang="tr-TR" sz="2400" dirty="0" smtClean="0">
                <a:latin typeface="Calibri" pitchFamily="34" charset="0"/>
              </a:rPr>
              <a:t>Accuracy: 0.8009</a:t>
            </a:r>
          </a:p>
        </p:txBody>
      </p:sp>
      <p:sp>
        <p:nvSpPr>
          <p:cNvPr id="70" name="Rectangle 69"/>
          <p:cNvSpPr/>
          <p:nvPr/>
        </p:nvSpPr>
        <p:spPr>
          <a:xfrm>
            <a:off x="18364200" y="2789017"/>
            <a:ext cx="8229600" cy="40005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1628" tIns="20814" rIns="41628" bIns="20814" rtlCol="0" anchor="ctr"/>
          <a:lstStyle/>
          <a:p>
            <a:pPr algn="ctr"/>
            <a:r>
              <a:rPr lang="tr-TR" sz="2800" b="1" dirty="0" smtClean="0">
                <a:solidFill>
                  <a:schemeClr val="accent3">
                    <a:lumMod val="20000"/>
                    <a:lumOff val="80000"/>
                  </a:schemeClr>
                </a:solidFill>
              </a:rPr>
              <a:t>Results</a:t>
            </a:r>
            <a:endParaRPr lang="en-US" sz="2800" b="1" dirty="0">
              <a:solidFill>
                <a:schemeClr val="accent3">
                  <a:lumMod val="20000"/>
                  <a:lumOff val="80000"/>
                </a:schemeClr>
              </a:solidFill>
            </a:endParaRPr>
          </a:p>
        </p:txBody>
      </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693050" y="5615247"/>
            <a:ext cx="5571898" cy="6462799"/>
          </a:xfrm>
          <a:prstGeom prst="rect">
            <a:avLst/>
          </a:prstGeom>
        </p:spPr>
      </p:pic>
      <p:sp>
        <p:nvSpPr>
          <p:cNvPr id="37" name="Text Box 180"/>
          <p:cNvSpPr txBox="1">
            <a:spLocks noChangeArrowheads="1"/>
          </p:cNvSpPr>
          <p:nvPr/>
        </p:nvSpPr>
        <p:spPr bwMode="auto">
          <a:xfrm>
            <a:off x="20887501" y="12078046"/>
            <a:ext cx="3182995" cy="257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1628" tIns="20814" rIns="41628" bIns="2081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tr-TR" sz="1400" b="1" dirty="0" smtClean="0">
                <a:latin typeface="Calibri" pitchFamily="34" charset="0"/>
              </a:rPr>
              <a:t>Figure 4</a:t>
            </a:r>
            <a:r>
              <a:rPr lang="en-US" sz="1400" b="1" dirty="0" smtClean="0">
                <a:latin typeface="Calibri" pitchFamily="34" charset="0"/>
              </a:rPr>
              <a:t>.</a:t>
            </a:r>
            <a:r>
              <a:rPr lang="en-US" sz="1400" dirty="0" smtClean="0">
                <a:latin typeface="Calibri" pitchFamily="34" charset="0"/>
              </a:rPr>
              <a:t> </a:t>
            </a:r>
            <a:r>
              <a:rPr lang="tr-TR" sz="1400" dirty="0" smtClean="0">
                <a:latin typeface="Calibri" pitchFamily="34" charset="0"/>
              </a:rPr>
              <a:t>Confusion Matrix for Naive Bayes</a:t>
            </a:r>
            <a:endParaRPr lang="en-US" sz="1400" dirty="0">
              <a:latin typeface="Calibri" pitchFamily="34" charset="0"/>
            </a:endParaRP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2853</TotalTime>
  <Words>546</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42x60</dc:title>
  <dc:creator>Jay Larson</dc:creator>
  <dc:description>Quality poster printing
www.genigraphics.com
1-800-790-4001</dc:description>
  <cp:lastModifiedBy>ozan kınasakal</cp:lastModifiedBy>
  <cp:revision>104</cp:revision>
  <cp:lastPrinted>2013-02-12T02:21:55Z</cp:lastPrinted>
  <dcterms:created xsi:type="dcterms:W3CDTF">2013-02-10T21:14:48Z</dcterms:created>
  <dcterms:modified xsi:type="dcterms:W3CDTF">2018-05-21T21:42:45Z</dcterms:modified>
</cp:coreProperties>
</file>