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/>
    <p:restoredTop sz="94774"/>
  </p:normalViewPr>
  <p:slideViewPr>
    <p:cSldViewPr snapToGrid="0" snapToObjects="1">
      <p:cViewPr varScale="1">
        <p:scale>
          <a:sx n="140" d="100"/>
          <a:sy n="140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C4B1-5038-E74D-B99B-67D828FFA9D0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1850D-C1B1-3940-ABFA-94FE29C4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1850D-C1B1-3940-ABFA-94FE29C463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1850D-C1B1-3940-ABFA-94FE29C463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1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1850D-C1B1-3940-ABFA-94FE29C463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120-7276-6F4E-B20C-C87D91B84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7BC71-A270-9448-A6DE-DE8E85BB1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38FA-44F9-9942-AA27-82D67225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750D-6E49-2244-9F57-8CA55416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46E7-8B90-7F4D-A504-4A6D74C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6AB6-F93F-7E4E-A296-C35C6712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0E228-0F6C-6741-BE18-AA5A0845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6D4F-1BD5-184C-8115-A9D87035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1FB2-1CE6-4148-98F4-EB2E4E42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CBD4-2ABB-E641-A52F-1685F9EF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D6279-FD13-9E4E-B400-BEDD58DA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96021-70EB-1943-9C3A-2EDDABFD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F5ED-8296-0A43-AD4E-3126ED7D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62E6-FF4C-FD46-AADF-B76556FD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7267-16BE-4847-8DB5-8D66162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FF88-C61F-B94A-AA27-A9582DD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DA05-B8C9-CB46-AE41-D08B94A3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1E73-2F84-C141-88DF-C4B76DDA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6A9A-8628-2245-A384-DCADDF76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979E-3393-974D-84A1-C827F242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77D-4FAC-D64C-9519-F5384C9B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0A9C-5519-4B49-8FEB-8EFD1C30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BDEA-DB4A-1A40-B38D-95694CF5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AC39-7881-3E4B-BFB8-8AA5922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7444-5B37-984A-A5AF-6B560226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EE7C-69C3-9B46-9DB9-4B6BB14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2D9F-A9FE-9F44-BF96-37F910AE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32FF-E282-FB42-B83B-6FAC76A6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58E0-D470-3944-9B31-494EDCEE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B805-D76D-FC4C-936C-16ED9889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DDD85-3205-7C48-A5C4-AFD395E0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5141-165C-B644-8E79-E37C9EBE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895F8-221B-674E-96CD-E92C511D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E7936-03CF-8F42-8314-0DDDED6C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B5C7-D39B-514B-BCC2-3DD13845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513C5-A697-0949-83E0-E068365DA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48A5F-B98F-3548-ADBA-7090FA9A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61282-6635-3242-9929-0BB8C8CF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353A-169D-AD44-B85B-F2B741C5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0B10-0409-8349-B676-7455853E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5B75-C7BC-F94A-BCBA-16B9C052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2DA84-AAB9-1F4B-A151-98367E72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BF505-948C-0948-86AE-AF5CAF08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7C392-E149-9941-9606-FBD19F9C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0E1BD-9D17-F947-9E21-6EEA5EF6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660A-FF08-B74B-B9D3-A69210A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1797-5340-CC43-8F82-6A4259AB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D2DC-0514-5843-A800-8E6A6BA2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91FEC-0553-A549-BAB4-B8DDF997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421E-9632-C441-8C4A-7563575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75BB0-3BC4-AB4F-AFCE-826F93C5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722E-3737-F74D-A117-D2AA925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5E4C-CE0E-1644-9959-78E5B44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880FD-3B14-E048-9EC1-0798F60C8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1790D-57EE-EF49-8851-42831D5D0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480D-9505-4742-8496-0FA8F8F4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41356-79CA-3D45-95DE-D5FF6E1F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055E-71CF-9F43-818D-C64696C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FEE71-8D27-5D4D-AF94-707737AD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8B8C-9AA2-5C41-866C-7E0E6E7B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9896-902F-8B40-BDF8-88643EDFC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BC7D-7F51-0A4B-B433-E2A099FFC7C1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F491-0C91-B64A-8C90-F4FA775FA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1A17-4952-914E-80FC-D5B9930D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06D3-A399-ED4B-B054-A15A4EE0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arstasio.com/you-dont-need-jquery/why-no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13_dom.html" TargetMode="External"/><Relationship Id="rId2" Type="http://schemas.openxmlformats.org/officeDocument/2006/relationships/hyperlink" Target="https://developer.mozilla.org/en-US/docs/Web/API/Document_Object_Model/Introduction#Interfaces_and_Ob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d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Document_Object_Model/Intro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kim.se/experiments/css/domtre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C1E3-EDE5-F540-B28F-BA0A56FB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Trifeca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8913-864B-9641-9BCC-DADCA7773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88F49-6C52-CA4C-AB15-97CE5EA5A3C2}"/>
              </a:ext>
            </a:extLst>
          </p:cNvPr>
          <p:cNvSpPr/>
          <p:nvPr/>
        </p:nvSpPr>
        <p:spPr>
          <a:xfrm>
            <a:off x="648930" y="2438400"/>
            <a:ext cx="366703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generally interact with elements and consider the text something belonging to the element but remember to keep in mind actual implementation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36E19D-F7B2-754B-9E64-03D9C2CEC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07"/>
          <a:stretch/>
        </p:blipFill>
        <p:spPr bwMode="auto">
          <a:xfrm>
            <a:off x="4636008" y="640082"/>
            <a:ext cx="6916329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9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9CAD-F3BD-3845-8B6C-54ECA3FF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Selectors (10 minutes)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999C-B827-4F4D-BF89-01543FA2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Historically the DOM's implementation has been inconsistent across browsers and many of its methods are/were lengthy. This led to the creation of a library called </a:t>
            </a:r>
            <a:r>
              <a:rPr lang="en-US" dirty="0" err="1"/>
              <a:t>JQuery</a:t>
            </a:r>
            <a:r>
              <a:rPr lang="en-US" dirty="0"/>
              <a:t>, which became phenomenally popular due to its ability to patch some annoying parts of JavaScript, and created many methods to assist the interaction with the DOM in the browser. </a:t>
            </a:r>
            <a:r>
              <a:rPr lang="en-US" dirty="0" err="1"/>
              <a:t>JQuery</a:t>
            </a:r>
            <a:r>
              <a:rPr lang="en-US" dirty="0"/>
              <a:t> helped remove lots of boilerplate browser detection schemes, where certain code was only valid in certain browsers.</a:t>
            </a:r>
            <a:endParaRPr lang="en-US" b="0" dirty="0">
              <a:effectLst/>
            </a:endParaRPr>
          </a:p>
          <a:p>
            <a:r>
              <a:rPr lang="en-US" dirty="0"/>
              <a:t>read this: </a:t>
            </a:r>
            <a:r>
              <a:rPr lang="en-US" u="sng" dirty="0">
                <a:hlinkClick r:id="rId2"/>
              </a:rPr>
              <a:t>https://blog.garstasio.com/you-dont-need-jquery/why-not/</a:t>
            </a:r>
            <a:endParaRPr lang="en-US" b="0" dirty="0">
              <a:effectLst/>
            </a:endParaRPr>
          </a:p>
          <a:p>
            <a:r>
              <a:rPr lang="en-US" dirty="0"/>
              <a:t>We're not going to dive into jQuery today. Instead, we'll be looking at more modern ways of interacting with the DOM using the free methods provided to us by the DOM.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3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1224-71F9-2141-957B-362E8512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Element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2A49-F4C8-0D44-89EB-72D6CE66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interacting with the DOM, we will primarily be interfacing with element object</a:t>
            </a:r>
            <a:endParaRPr lang="en-US" b="0" dirty="0">
              <a:effectLst/>
            </a:endParaRPr>
          </a:p>
          <a:p>
            <a:r>
              <a:rPr lang="en-US" dirty="0"/>
              <a:t>The document object is exposed on the global object, window. This is the top level or root element object.</a:t>
            </a:r>
            <a:endParaRPr lang="en-US" b="0" dirty="0">
              <a:effectLst/>
            </a:endParaRPr>
          </a:p>
          <a:p>
            <a:r>
              <a:rPr lang="en-US" dirty="0"/>
              <a:t>The document has several entry points to the page's content including .head and .body</a:t>
            </a:r>
          </a:p>
        </p:txBody>
      </p:sp>
    </p:spTree>
    <p:extLst>
      <p:ext uri="{BB962C8B-B14F-4D97-AF65-F5344CB8AC3E}">
        <p14:creationId xmlns:p14="http://schemas.microsoft.com/office/powerpoint/2010/main" val="248237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15B6-0B83-FD40-94AE-2CEA2D4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Selection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D6F6-C2C1-474C-B565-F993C907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properties that every element has which reference the elements proximate to it: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.children</a:t>
            </a:r>
          </a:p>
          <a:p>
            <a:pPr lvl="1" fontAlgn="base"/>
            <a:r>
              <a:rPr lang="en-US" dirty="0"/>
              <a:t>.</a:t>
            </a:r>
            <a:r>
              <a:rPr lang="en-US" dirty="0" err="1"/>
              <a:t>childNodes</a:t>
            </a:r>
            <a:endParaRPr lang="en-US" dirty="0"/>
          </a:p>
          <a:p>
            <a:pPr lvl="1" fontAlgn="base"/>
            <a:r>
              <a:rPr lang="en-US" dirty="0"/>
              <a:t>.</a:t>
            </a:r>
            <a:r>
              <a:rPr lang="en-US" dirty="0" err="1"/>
              <a:t>firstChild</a:t>
            </a:r>
            <a:endParaRPr lang="en-US" dirty="0"/>
          </a:p>
          <a:p>
            <a:pPr lvl="1" fontAlgn="base"/>
            <a:r>
              <a:rPr lang="en-US" dirty="0"/>
              <a:t>.</a:t>
            </a:r>
            <a:r>
              <a:rPr lang="en-US" dirty="0" err="1"/>
              <a:t>lastChild</a:t>
            </a:r>
            <a:endParaRPr lang="en-US" dirty="0"/>
          </a:p>
          <a:p>
            <a:pPr lvl="1" fontAlgn="base"/>
            <a:r>
              <a:rPr lang="en-US" dirty="0"/>
              <a:t>.</a:t>
            </a:r>
            <a:r>
              <a:rPr lang="en-US" dirty="0" err="1"/>
              <a:t>previousSibling</a:t>
            </a:r>
            <a:endParaRPr lang="en-US" dirty="0"/>
          </a:p>
          <a:p>
            <a:pPr lvl="1" fontAlgn="base"/>
            <a:r>
              <a:rPr lang="en-US" dirty="0"/>
              <a:t>.</a:t>
            </a:r>
            <a:r>
              <a:rPr lang="en-US" dirty="0" err="1"/>
              <a:t>nextSibling</a:t>
            </a:r>
            <a:endParaRPr lang="en-US" dirty="0"/>
          </a:p>
          <a:p>
            <a:pPr lvl="1" fontAlgn="base"/>
            <a:r>
              <a:rPr lang="en-US" dirty="0"/>
              <a:t>.</a:t>
            </a:r>
            <a:r>
              <a:rPr lang="en-US" dirty="0" err="1"/>
              <a:t>parentElement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D0E5-D1A9-1B43-89C9-D983B439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F36F-BF6B-2C4B-BB4F-63773711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de Relations">
            <a:extLst>
              <a:ext uri="{FF2B5EF4-FFF2-40B4-BE49-F238E27FC236}">
                <a16:creationId xmlns:a16="http://schemas.microsoft.com/office/drawing/2014/main" id="{B83F2429-F8F6-1747-89DC-08B505C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1181100"/>
            <a:ext cx="4254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0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2C84-CD34-1046-81FE-D2ED96D0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3563-1F82-0C48-8776-17DE012A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a few minutes navigating our simple list using these properties and methods in the console. Evaluate frequently to keep you bearings and remember to use the up/down arrows to navigate your history.</a:t>
            </a:r>
            <a:endParaRPr lang="en-US" b="0" dirty="0">
              <a:effectLst/>
            </a:endParaRPr>
          </a:p>
          <a:p>
            <a:r>
              <a:rPr lang="en-US" dirty="0"/>
              <a:t>Use google throughout and talk with your neighbors about confusing parts of documentation. Docs are written precisely using sometimes confusing syntax; this is necessary and a good thing but takes some getting used to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30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6078-FEEA-5C45-A1A5-D9E25EBF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B5E0-645C-2C43-9AB0-9CE7F27E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Why is relative traversal from the top level an unmaintainable approach to element selection?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Fortunately, we have some much easier method of accessing elements.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By Id</a:t>
            </a:r>
            <a:endParaRPr lang="en-US" b="1" dirty="0">
              <a:effectLst/>
            </a:endParaRPr>
          </a:p>
          <a:p>
            <a:r>
              <a:rPr lang="en-US" dirty="0" err="1"/>
              <a:t>document.getElementById</a:t>
            </a:r>
            <a:r>
              <a:rPr lang="en-US" dirty="0"/>
              <a:t>(id)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By Tag</a:t>
            </a:r>
            <a:endParaRPr lang="en-US" b="1" dirty="0">
              <a:effectLst/>
            </a:endParaRPr>
          </a:p>
          <a:p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dirty="0" err="1"/>
              <a:t>tagName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By Class</a:t>
            </a:r>
            <a:endParaRPr lang="en-US" b="1" dirty="0">
              <a:effectLst/>
            </a:endParaRPr>
          </a:p>
          <a:p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By Selector</a:t>
            </a:r>
            <a:endParaRPr lang="en-US" b="1" dirty="0">
              <a:effectLst/>
            </a:endParaRPr>
          </a:p>
          <a:p>
            <a:r>
              <a:rPr lang="en-US" dirty="0" err="1"/>
              <a:t>document.querySelector</a:t>
            </a:r>
            <a:r>
              <a:rPr lang="en-US" dirty="0"/>
              <a:t>(selector) and </a:t>
            </a:r>
            <a:r>
              <a:rPr lang="en-US" dirty="0" err="1"/>
              <a:t>document.querySelectorAll</a:t>
            </a:r>
            <a:r>
              <a:rPr lang="en-US" dirty="0"/>
              <a:t>(selector) use CSS selectors to target elements.</a:t>
            </a:r>
            <a:endParaRPr lang="en-US" b="0" dirty="0">
              <a:effectLst/>
            </a:endParaRPr>
          </a:p>
          <a:p>
            <a:r>
              <a:rPr lang="en-US" dirty="0"/>
              <a:t>What's the difference between </a:t>
            </a:r>
            <a:r>
              <a:rPr lang="en-US" dirty="0" err="1"/>
              <a:t>querySelector</a:t>
            </a:r>
            <a:r>
              <a:rPr lang="en-US" dirty="0"/>
              <a:t> and </a:t>
            </a:r>
            <a:r>
              <a:rPr lang="en-US" dirty="0" err="1"/>
              <a:t>querySelectorAll</a:t>
            </a:r>
            <a:r>
              <a:rPr lang="en-US" dirty="0"/>
              <a:t>? How does $(selector) behave?</a:t>
            </a:r>
            <a:endParaRPr lang="en-US" b="0" dirty="0">
              <a:effectLst/>
            </a:endParaRPr>
          </a:p>
          <a:p>
            <a:r>
              <a:rPr lang="en-US" dirty="0"/>
              <a:t>Why would we use any of the other selectors?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641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1731-5CDA-364A-8AD1-D9983E1B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Manipulating Element Objects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A5BB-819C-4345-B659-D4CE6535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Attributes</a:t>
            </a:r>
            <a:endParaRPr lang="en-US" b="1" dirty="0">
              <a:effectLst/>
            </a:endParaRPr>
          </a:p>
          <a:p>
            <a:r>
              <a:rPr lang="en-US" dirty="0" err="1"/>
              <a:t>element.getAttribute</a:t>
            </a:r>
            <a:r>
              <a:rPr lang="en-US" dirty="0"/>
              <a:t>(</a:t>
            </a:r>
            <a:r>
              <a:rPr lang="en-US" dirty="0" err="1"/>
              <a:t>attr</a:t>
            </a:r>
            <a:r>
              <a:rPr lang="en-US" dirty="0"/>
              <a:t>) / </a:t>
            </a:r>
            <a:r>
              <a:rPr lang="en-US" dirty="0" err="1"/>
              <a:t>element.setAttribute</a:t>
            </a:r>
            <a:r>
              <a:rPr lang="en-US" dirty="0"/>
              <a:t>(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Classes</a:t>
            </a:r>
            <a:endParaRPr lang="en-US" b="1" dirty="0">
              <a:effectLst/>
            </a:endParaRPr>
          </a:p>
          <a:p>
            <a:r>
              <a:rPr lang="en-US" dirty="0" err="1"/>
              <a:t>element.classList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Style</a:t>
            </a:r>
            <a:endParaRPr lang="en-US" b="1" dirty="0">
              <a:effectLst/>
            </a:endParaRPr>
          </a:p>
          <a:p>
            <a:r>
              <a:rPr lang="en-US" dirty="0" err="1"/>
              <a:t>element.style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Input Value</a:t>
            </a:r>
            <a:endParaRPr lang="en-US" b="1" dirty="0">
              <a:effectLst/>
            </a:endParaRPr>
          </a:p>
          <a:p>
            <a:r>
              <a:rPr lang="en-US" dirty="0" err="1"/>
              <a:t>inputElement.value</a:t>
            </a:r>
            <a:r>
              <a:rPr lang="en-US" dirty="0"/>
              <a:t> / </a:t>
            </a:r>
            <a:r>
              <a:rPr lang="en-US" dirty="0" err="1"/>
              <a:t>inputElement.value</a:t>
            </a:r>
            <a:r>
              <a:rPr lang="en-US" dirty="0"/>
              <a:t> = </a:t>
            </a:r>
            <a:r>
              <a:rPr lang="en-US" dirty="0" err="1"/>
              <a:t>someValue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Content</a:t>
            </a:r>
            <a:endParaRPr lang="en-US" b="1" dirty="0">
              <a:effectLst/>
            </a:endParaRPr>
          </a:p>
          <a:p>
            <a:r>
              <a:rPr lang="en-US" dirty="0" err="1"/>
              <a:t>element.innerHTML</a:t>
            </a:r>
            <a:r>
              <a:rPr lang="en-US" dirty="0"/>
              <a:t> / </a:t>
            </a:r>
            <a:r>
              <a:rPr lang="en-US" dirty="0" err="1"/>
              <a:t>element.innerHTML</a:t>
            </a:r>
            <a:r>
              <a:rPr lang="en-US" dirty="0"/>
              <a:t> = "&lt;p&gt; I'm new &lt;/p&gt;"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DA57-B97E-7A41-B5AB-BF4B40C1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7366-5BD7-9549-8D24-42E3EF1F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AC90-1A58-774F-9373-F12D27D0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Creating, Adding, 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F25A-C76F-7846-85A0-BCA4393E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vanilla: </a:t>
            </a:r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dirty="0" err="1"/>
              <a:t>tagName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r>
              <a:rPr lang="en-US" dirty="0"/>
              <a:t>NOTE: this just creates elements but they are not yet on the body!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element.appendChild</a:t>
            </a:r>
            <a:r>
              <a:rPr lang="en-US" dirty="0"/>
              <a:t>(</a:t>
            </a:r>
            <a:r>
              <a:rPr lang="en-US" dirty="0" err="1"/>
              <a:t>newElement</a:t>
            </a:r>
            <a:r>
              <a:rPr lang="en-US" dirty="0"/>
              <a:t>)</a:t>
            </a:r>
            <a:endParaRPr lang="en-US" b="0" dirty="0">
              <a:effectLst/>
            </a:endParaRPr>
          </a:p>
          <a:p>
            <a:r>
              <a:rPr lang="en-US" sz="2400" dirty="0"/>
              <a:t>look at the docs for the </a:t>
            </a:r>
            <a:r>
              <a:rPr lang="en-US" sz="2400" dirty="0" err="1"/>
              <a:t>js</a:t>
            </a:r>
            <a:r>
              <a:rPr lang="en-US" sz="2400" dirty="0"/>
              <a:t> method .</a:t>
            </a:r>
            <a:r>
              <a:rPr lang="en-US" sz="2400" dirty="0" err="1"/>
              <a:t>innerHTML</a:t>
            </a:r>
            <a:r>
              <a:rPr lang="en-US" sz="2400" dirty="0"/>
              <a:t>. How is it different from the above method?</a:t>
            </a:r>
            <a:endParaRPr lang="en-US" sz="2400" b="0" dirty="0">
              <a:effectLst/>
            </a:endParaRPr>
          </a:p>
          <a:p>
            <a:r>
              <a:rPr lang="en-US" sz="2400" dirty="0"/>
              <a:t>Why might we not really like this?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element.removeChild</a:t>
            </a:r>
            <a:r>
              <a:rPr lang="en-US" dirty="0"/>
              <a:t>(</a:t>
            </a:r>
            <a:r>
              <a:rPr lang="en-US" dirty="0" err="1"/>
              <a:t>childElement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9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6789-E33E-6A4F-B291-A8DD7312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10D1-1FFD-5748-82A0-3FC96994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8815B-2E4E-8F48-974D-1EBD9F3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"/>
            <a:ext cx="12192000" cy="68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8974-7994-D44A-BE12-538AE3A8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Events / Review (time permitting)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CFCC-3BF7-994E-8FFE-54F4C17F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We've covered a lot today but we are missing one key element to creating dynamic sites.</a:t>
            </a:r>
          </a:p>
        </p:txBody>
      </p:sp>
    </p:spTree>
    <p:extLst>
      <p:ext uri="{BB962C8B-B14F-4D97-AF65-F5344CB8AC3E}">
        <p14:creationId xmlns:p14="http://schemas.microsoft.com/office/powerpoint/2010/main" val="228370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8CF8-92DB-EB42-B56D-1BFD348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0D6A-3F8D-3643-8617-F5C441F6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u="sng" dirty="0">
                <a:hlinkClick r:id="rId2"/>
              </a:rPr>
              <a:t>MDN DOM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Eloquent JS: The Document 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668B-1D6C-4A42-994B-407E7F45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9FB6-7293-4940-AAA9-B5EB2C6A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539DE-215E-F843-BC4C-A2F66E91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27"/>
            <a:ext cx="12192000" cy="62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28AF-A571-3D4C-9937-AA73D135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Objectives (</a:t>
            </a:r>
            <a:r>
              <a:rPr lang="en-US" sz="3600" b="1" i="1" dirty="0"/>
              <a:t>students will be able to...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6A36-526D-0B41-B00B-56D4CD78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Explain the DOM: its value and its structure</a:t>
            </a:r>
          </a:p>
          <a:p>
            <a:pPr fontAlgn="base"/>
            <a:r>
              <a:rPr lang="en-US" dirty="0"/>
              <a:t>Access DOM Elements using relative selection</a:t>
            </a:r>
          </a:p>
          <a:p>
            <a:pPr fontAlgn="base"/>
            <a:r>
              <a:rPr lang="en-US" dirty="0"/>
              <a:t>Access DOM Elements using query selectors</a:t>
            </a:r>
          </a:p>
          <a:p>
            <a:pPr fontAlgn="base"/>
            <a:r>
              <a:rPr lang="en-US" dirty="0"/>
              <a:t>Create, Read (access), Update (content and attributes), and Destroy DOM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8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3600-BF25-624E-AC2B-0CB443C1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Framing (10 minutes)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8CCD-A85C-E542-9207-CEFCB0DF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study JS?</a:t>
            </a:r>
            <a:endParaRPr lang="en-US" b="0" dirty="0">
              <a:effectLst/>
            </a:endParaRPr>
          </a:p>
          <a:p>
            <a:r>
              <a:rPr lang="en-US" dirty="0"/>
              <a:t>What does "it runs in the browser" mean? Why is this something that we would want to do?</a:t>
            </a:r>
            <a:endParaRPr lang="en-US" b="0" dirty="0">
              <a:effectLst/>
            </a:endParaRPr>
          </a:p>
          <a:p>
            <a:r>
              <a:rPr lang="en-US" dirty="0"/>
              <a:t>We've talked about values (primitive types and objects) and the language constructs for creating our own. We have also alluded to / used some values which are available to us in the "environment". What is an example?</a:t>
            </a:r>
            <a:endParaRPr lang="en-US" b="0" dirty="0">
              <a:effectLst/>
            </a:endParaRPr>
          </a:p>
          <a:p>
            <a:r>
              <a:rPr lang="en-US" dirty="0"/>
              <a:t>What is the most annoying thing about websites?</a:t>
            </a:r>
            <a:endParaRPr lang="en-US" b="0" dirty="0">
              <a:effectLst/>
            </a:endParaRPr>
          </a:p>
          <a:p>
            <a:r>
              <a:rPr lang="en-US" dirty="0"/>
              <a:t>What is HTML / a Document (in terms of the web) and how to we represent it?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C477-19A5-6343-8545-686EEF07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the DOM (10 minutes)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D3A4-F7B7-4041-A72C-AC7F7955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JavaScript is the lingua franca of the web. Since it's advent in 1995 as a neat but hastily delivered browser feature from Netscape it has revolutionized the web and by extension the world. Foundational to the success (existence) of this revolution is a clunky and confusing API called the DOM, the Document Object Model. The DOM's conception was organic and as its importance grew was standardized.</a:t>
            </a:r>
            <a:endParaRPr lang="en-US" b="0" dirty="0">
              <a:effectLst/>
            </a:endParaRPr>
          </a:p>
          <a:p>
            <a:r>
              <a:rPr lang="en-US" dirty="0"/>
              <a:t>NOTE: Keep in mind that the DOM is NOT just whatever is in the HTML!</a:t>
            </a:r>
            <a:endParaRPr lang="en-US" b="0" dirty="0">
              <a:effectLst/>
            </a:endParaRPr>
          </a:p>
          <a:p>
            <a:r>
              <a:rPr lang="en-US" dirty="0"/>
              <a:t>The DOM is best understood through use so we will waste little time before diving in but if you are interested in a more complete / formalized description, check out </a:t>
            </a:r>
            <a:r>
              <a:rPr lang="en-US" u="sng" dirty="0">
                <a:hlinkClick r:id="rId3"/>
              </a:rPr>
              <a:t>CSS Tricks: What is the DOM?</a:t>
            </a:r>
            <a:r>
              <a:rPr lang="en-US" dirty="0"/>
              <a:t> and </a:t>
            </a:r>
            <a:r>
              <a:rPr lang="en-US" u="sng" dirty="0">
                <a:hlinkClick r:id="rId4"/>
              </a:rPr>
              <a:t>MDN Intro to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9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10E8-CACD-DC47-96A4-860C404E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the 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D8E7-8D1E-284D-AA4A-C9A57B46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is the content of our webpage which is encoded into our HTML. The HTML we write is one representation of this.</a:t>
            </a:r>
            <a:endParaRPr lang="en-US" b="0" dirty="0">
              <a:effectLst/>
            </a:endParaRPr>
          </a:p>
          <a:p>
            <a:r>
              <a:rPr lang="en-US" dirty="0"/>
              <a:t>What structure does HTML take? (hint: think of parent / child relationships between elements) </a:t>
            </a:r>
            <a:r>
              <a:rPr lang="en-US" u="sng" dirty="0">
                <a:hlinkClick r:id="rId2"/>
              </a:rPr>
              <a:t>hint 2</a:t>
            </a:r>
            <a:endParaRPr lang="en-US" b="0" dirty="0">
              <a:effectLst/>
            </a:endParaRPr>
          </a:p>
          <a:p>
            <a:r>
              <a:rPr lang="en-US" dirty="0"/>
              <a:t>An HTML document (like so many other things in programming) is a tree. We will think of it as a tree of elements: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E8D658-12DA-1D44-B16D-1665666509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b="49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2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4BBC-E8A1-3C4B-8F3D-CB2A802A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important to note though, that there are separate element and text nodes: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70B066-F045-3D46-BD57-884470BFF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943894"/>
            <a:ext cx="70993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2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971</Words>
  <Application>Microsoft Macintosh PowerPoint</Application>
  <PresentationFormat>Widescreen</PresentationFormat>
  <Paragraphs>82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The Trifeca</vt:lpstr>
      <vt:lpstr>PowerPoint Presentation</vt:lpstr>
      <vt:lpstr>PowerPoint Presentation</vt:lpstr>
      <vt:lpstr>Learning Objectives (students will be able to...)</vt:lpstr>
      <vt:lpstr>Framing (10 minutes)</vt:lpstr>
      <vt:lpstr>Introducing the DOM (10 minutes)</vt:lpstr>
      <vt:lpstr>Representing the Document</vt:lpstr>
      <vt:lpstr>PowerPoint Presentation</vt:lpstr>
      <vt:lpstr>It is important to note though, that there are separate element and text nodes:</vt:lpstr>
      <vt:lpstr>PowerPoint Presentation</vt:lpstr>
      <vt:lpstr>Query Selectors (10 minutes)</vt:lpstr>
      <vt:lpstr>Accessing Element Objects</vt:lpstr>
      <vt:lpstr>Relative Selection </vt:lpstr>
      <vt:lpstr>PowerPoint Presentation</vt:lpstr>
      <vt:lpstr>You DO</vt:lpstr>
      <vt:lpstr>Query Selection</vt:lpstr>
      <vt:lpstr>Manipulating Element Objects </vt:lpstr>
      <vt:lpstr>DEMO</vt:lpstr>
      <vt:lpstr>Creating, Adding, Removing Elements</vt:lpstr>
      <vt:lpstr>Intro to Events / Review (time permitting)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Trifeca</dc:title>
  <dc:creator>Daniel Kim</dc:creator>
  <cp:lastModifiedBy>Daniel Kim</cp:lastModifiedBy>
  <cp:revision>8</cp:revision>
  <dcterms:created xsi:type="dcterms:W3CDTF">2020-05-21T21:56:01Z</dcterms:created>
  <dcterms:modified xsi:type="dcterms:W3CDTF">2020-09-02T02:22:39Z</dcterms:modified>
</cp:coreProperties>
</file>