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48d7e963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48d7e963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48d7e963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48d7e963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48d7e963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48d7e963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48d7e963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48d7e963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48d7e963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48d7e963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48d7e963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48d7e963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48d7e963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48d7e963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48d7e963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48d7e963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48d7e963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48d7e963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48d7e963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248d7e963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d7e963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48d7e963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48d7e963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48d7e963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48d7e963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48d7e963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48d7e963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248d7e963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48d7e963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48d7e963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48d7e963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48d7e963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8d7e963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48d7e963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48d7e963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48d7e963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48d7e963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48d7e963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48d7e963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48d7e963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48d7e963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48d7e963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48d7e963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48d7e963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188925"/>
            <a:ext cx="63717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Relationship Between </a:t>
            </a:r>
            <a:r>
              <a:rPr lang="en"/>
              <a:t>TikTok</a:t>
            </a:r>
            <a:r>
              <a:rPr lang="en"/>
              <a:t> Screen Time and Step Count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Ezgi Uluata 32671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8476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8000"/>
              <a:t>TikTok </a:t>
            </a:r>
            <a:r>
              <a:rPr lang="en" sz="8000"/>
              <a:t>Data</a:t>
            </a:r>
            <a:endParaRPr sz="8000"/>
          </a:p>
        </p:txBody>
      </p:sp>
      <p:pic>
        <p:nvPicPr>
          <p:cNvPr id="128" name="Google Shape;128;p22"/>
          <p:cNvPicPr preferRelativeResize="0"/>
          <p:nvPr/>
        </p:nvPicPr>
        <p:blipFill>
          <a:blip r:embed="rId3">
            <a:alphaModFix/>
          </a:blip>
          <a:stretch>
            <a:fillRect/>
          </a:stretch>
        </p:blipFill>
        <p:spPr>
          <a:xfrm>
            <a:off x="3552875" y="2571750"/>
            <a:ext cx="1764912" cy="1764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200"/>
              <a:t>I have started exploring my </a:t>
            </a:r>
            <a:r>
              <a:rPr b="1" lang="en" sz="2200"/>
              <a:t>TikTok </a:t>
            </a:r>
            <a:r>
              <a:rPr b="1" lang="en" sz="2200"/>
              <a:t>data</a:t>
            </a:r>
            <a:r>
              <a:rPr lang="en" sz="2200"/>
              <a:t> by displaying descriptive statistics and plotting a histogram. </a:t>
            </a:r>
            <a:endParaRPr/>
          </a:p>
        </p:txBody>
      </p:sp>
      <p:pic>
        <p:nvPicPr>
          <p:cNvPr id="134" name="Google Shape;134;p23"/>
          <p:cNvPicPr preferRelativeResize="0"/>
          <p:nvPr/>
        </p:nvPicPr>
        <p:blipFill>
          <a:blip r:embed="rId3">
            <a:alphaModFix/>
          </a:blip>
          <a:stretch>
            <a:fillRect/>
          </a:stretch>
        </p:blipFill>
        <p:spPr>
          <a:xfrm>
            <a:off x="588675" y="1506875"/>
            <a:ext cx="2967800" cy="2558224"/>
          </a:xfrm>
          <a:prstGeom prst="rect">
            <a:avLst/>
          </a:prstGeom>
          <a:noFill/>
          <a:ln>
            <a:noFill/>
          </a:ln>
        </p:spPr>
      </p:pic>
      <p:pic>
        <p:nvPicPr>
          <p:cNvPr id="135" name="Google Shape;135;p23"/>
          <p:cNvPicPr preferRelativeResize="0"/>
          <p:nvPr/>
        </p:nvPicPr>
        <p:blipFill>
          <a:blip r:embed="rId4">
            <a:alphaModFix/>
          </a:blip>
          <a:stretch>
            <a:fillRect/>
          </a:stretch>
        </p:blipFill>
        <p:spPr>
          <a:xfrm>
            <a:off x="4359550" y="1506864"/>
            <a:ext cx="3962823" cy="2621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Detecting Outliers</a:t>
            </a:r>
            <a:endParaRPr/>
          </a:p>
        </p:txBody>
      </p:sp>
      <p:sp>
        <p:nvSpPr>
          <p:cNvPr id="141" name="Google Shape;141;p24"/>
          <p:cNvSpPr txBox="1"/>
          <p:nvPr>
            <p:ph idx="1" type="body"/>
          </p:nvPr>
        </p:nvSpPr>
        <p:spPr>
          <a:xfrm>
            <a:off x="387900" y="12612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created box plots to identify outliers. There were not much outliers for daily screen time. I thought the outliers might represent unusual activities, however, I was not doing anything special on those days, reflecting usual activity for me. </a:t>
            </a:r>
            <a:endParaRPr/>
          </a:p>
        </p:txBody>
      </p:sp>
      <p:pic>
        <p:nvPicPr>
          <p:cNvPr id="142" name="Google Shape;142;p24"/>
          <p:cNvPicPr preferRelativeResize="0"/>
          <p:nvPr/>
        </p:nvPicPr>
        <p:blipFill>
          <a:blip r:embed="rId3">
            <a:alphaModFix/>
          </a:blip>
          <a:stretch>
            <a:fillRect/>
          </a:stretch>
        </p:blipFill>
        <p:spPr>
          <a:xfrm>
            <a:off x="1328597" y="2571749"/>
            <a:ext cx="2420203" cy="2430226"/>
          </a:xfrm>
          <a:prstGeom prst="rect">
            <a:avLst/>
          </a:prstGeom>
          <a:noFill/>
          <a:ln>
            <a:noFill/>
          </a:ln>
        </p:spPr>
      </p:pic>
      <p:pic>
        <p:nvPicPr>
          <p:cNvPr id="143" name="Google Shape;143;p24"/>
          <p:cNvPicPr preferRelativeResize="0"/>
          <p:nvPr/>
        </p:nvPicPr>
        <p:blipFill>
          <a:blip r:embed="rId4">
            <a:alphaModFix/>
          </a:blip>
          <a:stretch>
            <a:fillRect/>
          </a:stretch>
        </p:blipFill>
        <p:spPr>
          <a:xfrm>
            <a:off x="4396325" y="3010000"/>
            <a:ext cx="3704950" cy="133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200"/>
              <a:t>Then I continued with Time Series Analysis Daily TikTok Screen Time</a:t>
            </a:r>
            <a:endParaRPr/>
          </a:p>
        </p:txBody>
      </p:sp>
      <p:sp>
        <p:nvSpPr>
          <p:cNvPr id="149" name="Google Shape;149;p25"/>
          <p:cNvSpPr txBox="1"/>
          <p:nvPr/>
        </p:nvSpPr>
        <p:spPr>
          <a:xfrm>
            <a:off x="387925" y="4187450"/>
            <a:ext cx="83682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While there are fluctuations in the data, no clear trend is visible across the timeline. </a:t>
            </a:r>
            <a:endParaRPr sz="1800">
              <a:solidFill>
                <a:schemeClr val="dk1"/>
              </a:solidFill>
              <a:latin typeface="Roboto"/>
              <a:ea typeface="Roboto"/>
              <a:cs typeface="Roboto"/>
              <a:sym typeface="Roboto"/>
            </a:endParaRPr>
          </a:p>
        </p:txBody>
      </p:sp>
      <p:pic>
        <p:nvPicPr>
          <p:cNvPr id="150" name="Google Shape;150;p25"/>
          <p:cNvPicPr preferRelativeResize="0"/>
          <p:nvPr/>
        </p:nvPicPr>
        <p:blipFill>
          <a:blip r:embed="rId3">
            <a:alphaModFix/>
          </a:blip>
          <a:stretch>
            <a:fillRect/>
          </a:stretch>
        </p:blipFill>
        <p:spPr>
          <a:xfrm>
            <a:off x="1371926" y="1366647"/>
            <a:ext cx="6706099" cy="267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00"/>
              <a:t>I wanted to see if there are any differences in the weekends and in different months </a:t>
            </a:r>
            <a:endParaRPr sz="2600"/>
          </a:p>
        </p:txBody>
      </p:sp>
      <p:sp>
        <p:nvSpPr>
          <p:cNvPr id="156" name="Google Shape;156;p26"/>
          <p:cNvSpPr txBox="1"/>
          <p:nvPr/>
        </p:nvSpPr>
        <p:spPr>
          <a:xfrm>
            <a:off x="101375" y="3705100"/>
            <a:ext cx="3000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Saturday and Sunday show slightly higher screen time compared to weekdays. This might reflect more leisure time during the weekends, leading to increased TikTok usage.</a:t>
            </a:r>
            <a:endParaRPr sz="1200"/>
          </a:p>
        </p:txBody>
      </p:sp>
      <p:sp>
        <p:nvSpPr>
          <p:cNvPr id="157" name="Google Shape;157;p26"/>
          <p:cNvSpPr txBox="1"/>
          <p:nvPr/>
        </p:nvSpPr>
        <p:spPr>
          <a:xfrm>
            <a:off x="3635900" y="3955525"/>
            <a:ext cx="5181900" cy="11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pic>
        <p:nvPicPr>
          <p:cNvPr id="158" name="Google Shape;158;p26"/>
          <p:cNvPicPr preferRelativeResize="0"/>
          <p:nvPr/>
        </p:nvPicPr>
        <p:blipFill>
          <a:blip r:embed="rId3">
            <a:alphaModFix/>
          </a:blip>
          <a:stretch>
            <a:fillRect/>
          </a:stretch>
        </p:blipFill>
        <p:spPr>
          <a:xfrm>
            <a:off x="228875" y="1296525"/>
            <a:ext cx="2637630" cy="2256174"/>
          </a:xfrm>
          <a:prstGeom prst="rect">
            <a:avLst/>
          </a:prstGeom>
          <a:noFill/>
          <a:ln>
            <a:noFill/>
          </a:ln>
        </p:spPr>
      </p:pic>
      <p:pic>
        <p:nvPicPr>
          <p:cNvPr id="159" name="Google Shape;159;p26"/>
          <p:cNvPicPr preferRelativeResize="0"/>
          <p:nvPr/>
        </p:nvPicPr>
        <p:blipFill>
          <a:blip r:embed="rId4">
            <a:alphaModFix/>
          </a:blip>
          <a:stretch>
            <a:fillRect/>
          </a:stretch>
        </p:blipFill>
        <p:spPr>
          <a:xfrm>
            <a:off x="3580700" y="1246300"/>
            <a:ext cx="5292288" cy="2506601"/>
          </a:xfrm>
          <a:prstGeom prst="rect">
            <a:avLst/>
          </a:prstGeom>
          <a:noFill/>
          <a:ln>
            <a:noFill/>
          </a:ln>
        </p:spPr>
      </p:pic>
      <p:sp>
        <p:nvSpPr>
          <p:cNvPr id="160" name="Google Shape;160;p26"/>
          <p:cNvSpPr txBox="1"/>
          <p:nvPr/>
        </p:nvSpPr>
        <p:spPr>
          <a:xfrm>
            <a:off x="3738125" y="3871975"/>
            <a:ext cx="5009700" cy="95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Roboto"/>
                <a:ea typeface="Roboto"/>
                <a:cs typeface="Roboto"/>
                <a:sym typeface="Roboto"/>
              </a:rPr>
              <a:t>Average Screen Time is the lowest in August and the highest in October. It seems to be the same on average  in November and December. </a:t>
            </a:r>
            <a:endParaRPr sz="13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87900" y="17260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t>FINDINGS</a:t>
            </a:r>
            <a:endParaRPr sz="7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Combining Two Data Sets</a:t>
            </a:r>
            <a:endParaRPr/>
          </a:p>
        </p:txBody>
      </p:sp>
      <p:pic>
        <p:nvPicPr>
          <p:cNvPr id="171" name="Google Shape;171;p28"/>
          <p:cNvPicPr preferRelativeResize="0"/>
          <p:nvPr/>
        </p:nvPicPr>
        <p:blipFill>
          <a:blip r:embed="rId3">
            <a:alphaModFix/>
          </a:blip>
          <a:stretch>
            <a:fillRect/>
          </a:stretch>
        </p:blipFill>
        <p:spPr>
          <a:xfrm>
            <a:off x="205401" y="1520127"/>
            <a:ext cx="5367951" cy="2579125"/>
          </a:xfrm>
          <a:prstGeom prst="rect">
            <a:avLst/>
          </a:prstGeom>
          <a:noFill/>
          <a:ln>
            <a:noFill/>
          </a:ln>
        </p:spPr>
      </p:pic>
      <p:sp>
        <p:nvSpPr>
          <p:cNvPr id="172" name="Google Shape;172;p28"/>
          <p:cNvSpPr txBox="1"/>
          <p:nvPr/>
        </p:nvSpPr>
        <p:spPr>
          <a:xfrm>
            <a:off x="5850975" y="1300225"/>
            <a:ext cx="3078300" cy="35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The difference between screen time and step count in August supports my hypothesis the most.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Between July and August, as step counts increase, screen time decreases, supporting the hypothesis.</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Similarly, from August to September, step counts decrease while screen time increases, further reinforcing the relationship.</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Outside of these periods, such as from October onwards, the relationship is less evident. This suggests that other factors might influence the patterns.</a:t>
            </a:r>
            <a:endParaRPr sz="13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Scatter Plot of Steps Taken vs TikTok Screen Time </a:t>
            </a:r>
            <a:endParaRPr/>
          </a:p>
        </p:txBody>
      </p:sp>
      <p:pic>
        <p:nvPicPr>
          <p:cNvPr id="178" name="Google Shape;178;p29"/>
          <p:cNvPicPr preferRelativeResize="0"/>
          <p:nvPr/>
        </p:nvPicPr>
        <p:blipFill>
          <a:blip r:embed="rId3">
            <a:alphaModFix/>
          </a:blip>
          <a:stretch>
            <a:fillRect/>
          </a:stretch>
        </p:blipFill>
        <p:spPr>
          <a:xfrm>
            <a:off x="809849" y="1698625"/>
            <a:ext cx="3762149" cy="2622675"/>
          </a:xfrm>
          <a:prstGeom prst="rect">
            <a:avLst/>
          </a:prstGeom>
          <a:noFill/>
          <a:ln>
            <a:noFill/>
          </a:ln>
        </p:spPr>
      </p:pic>
      <p:sp>
        <p:nvSpPr>
          <p:cNvPr id="179" name="Google Shape;179;p29"/>
          <p:cNvSpPr txBox="1"/>
          <p:nvPr/>
        </p:nvSpPr>
        <p:spPr>
          <a:xfrm>
            <a:off x="4572000" y="2045950"/>
            <a:ext cx="4005900" cy="9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By looking at this scatter plot, I can see that there seems to be a negative relationship between the step count and screen time.</a:t>
            </a:r>
            <a:endParaRPr sz="16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 Coefficient</a:t>
            </a:r>
            <a:endParaRPr/>
          </a:p>
        </p:txBody>
      </p:sp>
      <p:pic>
        <p:nvPicPr>
          <p:cNvPr id="185" name="Google Shape;185;p30"/>
          <p:cNvPicPr preferRelativeResize="0"/>
          <p:nvPr/>
        </p:nvPicPr>
        <p:blipFill>
          <a:blip r:embed="rId3">
            <a:alphaModFix/>
          </a:blip>
          <a:stretch>
            <a:fillRect/>
          </a:stretch>
        </p:blipFill>
        <p:spPr>
          <a:xfrm>
            <a:off x="429775" y="1406000"/>
            <a:ext cx="4490094" cy="686100"/>
          </a:xfrm>
          <a:prstGeom prst="rect">
            <a:avLst/>
          </a:prstGeom>
          <a:noFill/>
          <a:ln>
            <a:noFill/>
          </a:ln>
        </p:spPr>
      </p:pic>
      <p:sp>
        <p:nvSpPr>
          <p:cNvPr id="186" name="Google Shape;186;p30"/>
          <p:cNvSpPr txBox="1"/>
          <p:nvPr/>
        </p:nvSpPr>
        <p:spPr>
          <a:xfrm>
            <a:off x="4919875" y="1406000"/>
            <a:ext cx="3832500" cy="14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The correlation coefficient also implies a negative moderate relationship. </a:t>
            </a:r>
            <a:endParaRPr sz="1600">
              <a:solidFill>
                <a:schemeClr val="dk1"/>
              </a:solidFill>
              <a:latin typeface="Roboto"/>
              <a:ea typeface="Roboto"/>
              <a:cs typeface="Roboto"/>
              <a:sym typeface="Roboto"/>
            </a:endParaRPr>
          </a:p>
        </p:txBody>
      </p:sp>
      <p:sp>
        <p:nvSpPr>
          <p:cNvPr id="187" name="Google Shape;187;p30"/>
          <p:cNvSpPr txBox="1"/>
          <p:nvPr/>
        </p:nvSpPr>
        <p:spPr>
          <a:xfrm>
            <a:off x="429775" y="2427075"/>
            <a:ext cx="7457700" cy="141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Roboto"/>
                <a:ea typeface="Roboto"/>
                <a:cs typeface="Roboto"/>
                <a:sym typeface="Roboto"/>
              </a:rPr>
              <a:t>I identified days where I had exams and excluded them from the dataset. On exam days, I observed that both my step count and screen time tend to be lower, which could </a:t>
            </a:r>
            <a:r>
              <a:rPr lang="en" sz="1600">
                <a:solidFill>
                  <a:schemeClr val="dk1"/>
                </a:solidFill>
                <a:latin typeface="Roboto"/>
                <a:ea typeface="Roboto"/>
                <a:cs typeface="Roboto"/>
                <a:sym typeface="Roboto"/>
              </a:rPr>
              <a:t>bias </a:t>
            </a:r>
            <a:r>
              <a:rPr lang="en" sz="1600">
                <a:solidFill>
                  <a:schemeClr val="dk1"/>
                </a:solidFill>
                <a:latin typeface="Roboto"/>
                <a:ea typeface="Roboto"/>
                <a:cs typeface="Roboto"/>
                <a:sym typeface="Roboto"/>
              </a:rPr>
              <a:t>the results. </a:t>
            </a:r>
            <a:endParaRPr sz="1600">
              <a:solidFill>
                <a:schemeClr val="dk1"/>
              </a:solidFill>
              <a:latin typeface="Roboto"/>
              <a:ea typeface="Roboto"/>
              <a:cs typeface="Roboto"/>
              <a:sym typeface="Roboto"/>
            </a:endParaRPr>
          </a:p>
        </p:txBody>
      </p:sp>
      <p:pic>
        <p:nvPicPr>
          <p:cNvPr id="188" name="Google Shape;188;p30"/>
          <p:cNvPicPr preferRelativeResize="0"/>
          <p:nvPr/>
        </p:nvPicPr>
        <p:blipFill>
          <a:blip r:embed="rId4">
            <a:alphaModFix/>
          </a:blip>
          <a:stretch>
            <a:fillRect/>
          </a:stretch>
        </p:blipFill>
        <p:spPr>
          <a:xfrm>
            <a:off x="295800" y="3508800"/>
            <a:ext cx="8296275" cy="333375"/>
          </a:xfrm>
          <a:prstGeom prst="rect">
            <a:avLst/>
          </a:prstGeom>
          <a:noFill/>
          <a:ln>
            <a:noFill/>
          </a:ln>
        </p:spPr>
      </p:pic>
      <p:sp>
        <p:nvSpPr>
          <p:cNvPr id="189" name="Google Shape;189;p30"/>
          <p:cNvSpPr txBox="1"/>
          <p:nvPr/>
        </p:nvSpPr>
        <p:spPr>
          <a:xfrm>
            <a:off x="295800" y="3997575"/>
            <a:ext cx="8499900" cy="14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After removing exam days, the recalculated correlation coefficient is -0.350555, which is slightly more negative than the original value. This slight increase in the strength of the negative correlation implies that exam days introduced a slight noise into the data. </a:t>
            </a:r>
            <a:endParaRPr>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Correlation Coefficient</a:t>
            </a:r>
            <a:endParaRPr/>
          </a:p>
        </p:txBody>
      </p:sp>
      <p:sp>
        <p:nvSpPr>
          <p:cNvPr id="195" name="Google Shape;195;p31"/>
          <p:cNvSpPr txBox="1"/>
          <p:nvPr>
            <p:ph idx="1" type="body"/>
          </p:nvPr>
        </p:nvSpPr>
        <p:spPr>
          <a:xfrm>
            <a:off x="158450" y="1489825"/>
            <a:ext cx="53763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700"/>
              <a:t>I also have the data from both the summer holiday and the school time, so I wanted to see if there are any difference </a:t>
            </a:r>
            <a:r>
              <a:rPr lang="en" sz="1700"/>
              <a:t>between</a:t>
            </a:r>
            <a:r>
              <a:rPr lang="en" sz="1700"/>
              <a:t> those. By looking at the correlation coefficients, the relationship between step count and screen time seems to be </a:t>
            </a:r>
            <a:r>
              <a:rPr lang="en" sz="1700"/>
              <a:t>stronger</a:t>
            </a:r>
            <a:r>
              <a:rPr lang="en" sz="1700"/>
              <a:t> in school time, and weaker in summer holiday. </a:t>
            </a:r>
            <a:endParaRPr sz="1700"/>
          </a:p>
        </p:txBody>
      </p:sp>
      <p:pic>
        <p:nvPicPr>
          <p:cNvPr id="196" name="Google Shape;196;p31"/>
          <p:cNvPicPr preferRelativeResize="0"/>
          <p:nvPr/>
        </p:nvPicPr>
        <p:blipFill>
          <a:blip r:embed="rId3">
            <a:alphaModFix/>
          </a:blip>
          <a:stretch>
            <a:fillRect/>
          </a:stretch>
        </p:blipFill>
        <p:spPr>
          <a:xfrm>
            <a:off x="5917150" y="669225"/>
            <a:ext cx="3080000" cy="4187450"/>
          </a:xfrm>
          <a:prstGeom prst="rect">
            <a:avLst/>
          </a:prstGeom>
          <a:noFill/>
          <a:ln>
            <a:noFill/>
          </a:ln>
        </p:spPr>
      </p:pic>
      <p:pic>
        <p:nvPicPr>
          <p:cNvPr id="197" name="Google Shape;197;p31"/>
          <p:cNvPicPr preferRelativeResize="0"/>
          <p:nvPr/>
        </p:nvPicPr>
        <p:blipFill>
          <a:blip r:embed="rId4">
            <a:alphaModFix/>
          </a:blip>
          <a:stretch>
            <a:fillRect/>
          </a:stretch>
        </p:blipFill>
        <p:spPr>
          <a:xfrm>
            <a:off x="207925" y="3647625"/>
            <a:ext cx="5277350" cy="29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MY DATA SET</a:t>
            </a:r>
            <a:endParaRPr b="1"/>
          </a:p>
        </p:txBody>
      </p:sp>
      <p:pic>
        <p:nvPicPr>
          <p:cNvPr id="70" name="Google Shape;70;p14"/>
          <p:cNvPicPr preferRelativeResize="0"/>
          <p:nvPr/>
        </p:nvPicPr>
        <p:blipFill>
          <a:blip r:embed="rId3">
            <a:alphaModFix/>
          </a:blip>
          <a:stretch>
            <a:fillRect/>
          </a:stretch>
        </p:blipFill>
        <p:spPr>
          <a:xfrm>
            <a:off x="6602650" y="1213625"/>
            <a:ext cx="1764912" cy="1764912"/>
          </a:xfrm>
          <a:prstGeom prst="rect">
            <a:avLst/>
          </a:prstGeom>
          <a:noFill/>
          <a:ln>
            <a:noFill/>
          </a:ln>
        </p:spPr>
      </p:pic>
      <p:pic>
        <p:nvPicPr>
          <p:cNvPr id="71" name="Google Shape;71;p14"/>
          <p:cNvPicPr preferRelativeResize="0"/>
          <p:nvPr/>
        </p:nvPicPr>
        <p:blipFill>
          <a:blip r:embed="rId4">
            <a:alphaModFix/>
          </a:blip>
          <a:stretch>
            <a:fillRect/>
          </a:stretch>
        </p:blipFill>
        <p:spPr>
          <a:xfrm>
            <a:off x="6541338" y="3182048"/>
            <a:ext cx="1887523" cy="1887523"/>
          </a:xfrm>
          <a:prstGeom prst="rect">
            <a:avLst/>
          </a:prstGeom>
          <a:noFill/>
          <a:ln>
            <a:noFill/>
          </a:ln>
        </p:spPr>
      </p:pic>
      <p:sp>
        <p:nvSpPr>
          <p:cNvPr id="72" name="Google Shape;72;p14"/>
          <p:cNvSpPr txBox="1"/>
          <p:nvPr/>
        </p:nvSpPr>
        <p:spPr>
          <a:xfrm>
            <a:off x="133275" y="1414400"/>
            <a:ext cx="62052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dk1"/>
                </a:solidFill>
                <a:latin typeface="Roboto"/>
                <a:ea typeface="Roboto"/>
                <a:cs typeface="Roboto"/>
                <a:sym typeface="Roboto"/>
              </a:rPr>
              <a:t>Screen Time Data:</a:t>
            </a:r>
            <a:r>
              <a:rPr lang="en" sz="1800">
                <a:solidFill>
                  <a:schemeClr val="dk1"/>
                </a:solidFill>
                <a:latin typeface="Roboto"/>
                <a:ea typeface="Roboto"/>
                <a:cs typeface="Roboto"/>
                <a:sym typeface="Roboto"/>
              </a:rPr>
              <a:t> Collected from TikTok's Browsing History.txt file.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TikTok does not directly provide daily screen time. Instead, it logs the date, exact time, and URL of each interaction. Using this information, I calculated daily screen time.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u="sng">
                <a:solidFill>
                  <a:schemeClr val="dk1"/>
                </a:solidFill>
                <a:latin typeface="Roboto"/>
                <a:ea typeface="Roboto"/>
                <a:cs typeface="Roboto"/>
                <a:sym typeface="Roboto"/>
              </a:rPr>
              <a:t>Daily Step Count Data:</a:t>
            </a:r>
            <a:r>
              <a:rPr lang="en" sz="1800">
                <a:solidFill>
                  <a:schemeClr val="dk1"/>
                </a:solidFill>
                <a:latin typeface="Roboto"/>
                <a:ea typeface="Roboto"/>
                <a:cs typeface="Roboto"/>
                <a:sym typeface="Roboto"/>
              </a:rPr>
              <a:t> Collected from the iPhone Health App, which provides a log of daily step counts.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87900" y="17260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7000"/>
              <a:t>CONCLUSION </a:t>
            </a:r>
            <a:endParaRPr sz="7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testing </a:t>
            </a:r>
            <a:endParaRPr/>
          </a:p>
        </p:txBody>
      </p:sp>
      <p:sp>
        <p:nvSpPr>
          <p:cNvPr id="208" name="Google Shape;208;p33"/>
          <p:cNvSpPr txBox="1"/>
          <p:nvPr>
            <p:ph idx="1" type="body"/>
          </p:nvPr>
        </p:nvSpPr>
        <p:spPr>
          <a:xfrm>
            <a:off x="387900" y="13750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 have formed my null and alternative hypothesis as:</a:t>
            </a:r>
            <a:endParaRPr sz="1400"/>
          </a:p>
          <a:p>
            <a:pPr indent="0" lvl="0" marL="0" rtl="0" algn="l">
              <a:spcBef>
                <a:spcPts val="1200"/>
              </a:spcBef>
              <a:spcAft>
                <a:spcPts val="0"/>
              </a:spcAft>
              <a:buNone/>
            </a:pPr>
            <a:r>
              <a:rPr b="1" lang="en" sz="1400"/>
              <a:t>H</a:t>
            </a:r>
            <a:r>
              <a:rPr b="1" baseline="-25000" lang="en" sz="1400"/>
              <a:t>0 </a:t>
            </a:r>
            <a:r>
              <a:rPr b="1" lang="en" sz="1400"/>
              <a:t>:</a:t>
            </a:r>
            <a:r>
              <a:rPr lang="en" sz="1400"/>
              <a:t> There is no negative relationship between TikTok Screen Time and Step Count. (ρ=0)</a:t>
            </a:r>
            <a:endParaRPr sz="1400"/>
          </a:p>
          <a:p>
            <a:pPr indent="0" lvl="0" marL="0" rtl="0" algn="l">
              <a:spcBef>
                <a:spcPts val="1200"/>
              </a:spcBef>
              <a:spcAft>
                <a:spcPts val="0"/>
              </a:spcAft>
              <a:buNone/>
            </a:pPr>
            <a:r>
              <a:rPr b="1" lang="en" sz="1400"/>
              <a:t>H</a:t>
            </a:r>
            <a:r>
              <a:rPr b="1" baseline="-25000" lang="en" sz="1400"/>
              <a:t>A </a:t>
            </a:r>
            <a:r>
              <a:rPr b="1" lang="en" sz="1400"/>
              <a:t>: </a:t>
            </a:r>
            <a:r>
              <a:rPr lang="en" sz="1400"/>
              <a:t>There is a negative relationship between TikTok Screen Time and Step Count.(ρ&lt;0)</a:t>
            </a:r>
            <a:endParaRPr sz="1400"/>
          </a:p>
          <a:p>
            <a:pPr indent="0" lvl="0" marL="0" rtl="0" algn="l">
              <a:spcBef>
                <a:spcPts val="1200"/>
              </a:spcBef>
              <a:spcAft>
                <a:spcPts val="0"/>
              </a:spcAft>
              <a:buNone/>
            </a:pPr>
            <a:r>
              <a:rPr lang="en" sz="1400"/>
              <a:t>I performed a one-tailed hypothesis test on 0.05 significance level. </a:t>
            </a:r>
            <a:endParaRPr sz="1400"/>
          </a:p>
          <a:p>
            <a:pPr indent="0" lvl="0" marL="0" rtl="0" algn="l">
              <a:spcBef>
                <a:spcPts val="1200"/>
              </a:spcBef>
              <a:spcAft>
                <a:spcPts val="0"/>
              </a:spcAft>
              <a:buNone/>
            </a:pPr>
            <a:r>
              <a:rPr lang="en" sz="1400"/>
              <a:t>The p-value of 8.54×10</a:t>
            </a:r>
            <a:r>
              <a:rPr baseline="30000" lang="en" sz="1400"/>
              <a:t>-7</a:t>
            </a:r>
            <a:r>
              <a:rPr lang="en" sz="1400"/>
              <a:t> is much smaller than the significance level (α=0.05). Thus, I </a:t>
            </a:r>
            <a:r>
              <a:rPr b="1" lang="en" sz="1400"/>
              <a:t>reject the null hypothesis</a:t>
            </a:r>
            <a:r>
              <a:rPr lang="en" sz="1400"/>
              <a:t>, claiming that </a:t>
            </a:r>
            <a:r>
              <a:rPr b="1" lang="en" sz="1400" u="sng"/>
              <a:t>there is a negative relationship between TikTok Screen time and Step Count. </a:t>
            </a:r>
            <a:endParaRPr b="1" sz="1400" u="sng"/>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baseline="-25000" sz="1600"/>
          </a:p>
        </p:txBody>
      </p:sp>
      <p:pic>
        <p:nvPicPr>
          <p:cNvPr id="209" name="Google Shape;209;p33"/>
          <p:cNvPicPr preferRelativeResize="0"/>
          <p:nvPr/>
        </p:nvPicPr>
        <p:blipFill>
          <a:blip r:embed="rId3">
            <a:alphaModFix/>
          </a:blip>
          <a:stretch>
            <a:fillRect/>
          </a:stretch>
        </p:blipFill>
        <p:spPr>
          <a:xfrm>
            <a:off x="1445463" y="3630974"/>
            <a:ext cx="6253075" cy="146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idx="1" type="body"/>
          </p:nvPr>
        </p:nvSpPr>
        <p:spPr>
          <a:xfrm>
            <a:off x="181650" y="1556750"/>
            <a:ext cx="89007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p-value (8.54×10</a:t>
            </a:r>
            <a:r>
              <a:rPr baseline="30000" lang="en" sz="2100"/>
              <a:t>-7</a:t>
            </a:r>
            <a:r>
              <a:rPr lang="en" sz="2100"/>
              <a:t> ) resulted from my hypothesis test was smaller than the significance level (0.05), implying that there is a negative relationship between TikTok Screen Time and Step Count, </a:t>
            </a:r>
            <a:r>
              <a:rPr i="1" lang="en" sz="2100"/>
              <a:t>suggesting that my initial hypothesis was correct. </a:t>
            </a:r>
            <a:endParaRPr i="1" sz="2100"/>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Limitations and Future Work</a:t>
            </a:r>
            <a:endParaRPr>
              <a:solidFill>
                <a:schemeClr val="accent5"/>
              </a:solidFill>
            </a:endParaRPr>
          </a:p>
        </p:txBody>
      </p:sp>
      <p:sp>
        <p:nvSpPr>
          <p:cNvPr id="220" name="Google Shape;220;p35"/>
          <p:cNvSpPr txBox="1"/>
          <p:nvPr>
            <p:ph idx="1" type="body"/>
          </p:nvPr>
        </p:nvSpPr>
        <p:spPr>
          <a:xfrm>
            <a:off x="4732400" y="1489825"/>
            <a:ext cx="4023600" cy="3078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1500"/>
              <a:t>According to the </a:t>
            </a:r>
            <a:r>
              <a:rPr lang="en" sz="1500"/>
              <a:t>results</a:t>
            </a:r>
            <a:r>
              <a:rPr lang="en" sz="1500"/>
              <a:t> of my regression model, R</a:t>
            </a:r>
            <a:r>
              <a:rPr baseline="30000" lang="en" sz="1500"/>
              <a:t>2 </a:t>
            </a:r>
            <a:r>
              <a:rPr lang="en" sz="1500"/>
              <a:t>value of 0.119 indicates that only 11.9% of daily steps taken can be explained by TikTok Screen Time. While there is a statistically significant relationship, screen time is not enough to explain the variation in step Count, and I need to consider other factors such as weather conditions, social activities, physical health, etc. </a:t>
            </a:r>
            <a:endParaRPr sz="1500"/>
          </a:p>
          <a:p>
            <a:pPr indent="0" lvl="0" marL="0" rtl="0" algn="l">
              <a:spcBef>
                <a:spcPts val="1200"/>
              </a:spcBef>
              <a:spcAft>
                <a:spcPts val="1200"/>
              </a:spcAft>
              <a:buNone/>
            </a:pPr>
            <a:r>
              <a:rPr lang="en" sz="1500"/>
              <a:t>For future work, I can include other factors (weather conditions, social activities, physical health) and try to explain the variation in my step count by the other factors included in my model. </a:t>
            </a:r>
            <a:endParaRPr sz="1500"/>
          </a:p>
        </p:txBody>
      </p:sp>
      <p:pic>
        <p:nvPicPr>
          <p:cNvPr id="221" name="Google Shape;221;p35"/>
          <p:cNvPicPr preferRelativeResize="0"/>
          <p:nvPr/>
        </p:nvPicPr>
        <p:blipFill>
          <a:blip r:embed="rId3">
            <a:alphaModFix/>
          </a:blip>
          <a:stretch>
            <a:fillRect/>
          </a:stretch>
        </p:blipFill>
        <p:spPr>
          <a:xfrm>
            <a:off x="315747" y="1584825"/>
            <a:ext cx="4256250" cy="2650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MY DATA SET</a:t>
            </a:r>
            <a:endParaRPr b="1"/>
          </a:p>
        </p:txBody>
      </p:sp>
      <p:sp>
        <p:nvSpPr>
          <p:cNvPr id="78" name="Google Shape;78;p15"/>
          <p:cNvSpPr txBox="1"/>
          <p:nvPr>
            <p:ph idx="1" type="body"/>
          </p:nvPr>
        </p:nvSpPr>
        <p:spPr>
          <a:xfrm>
            <a:off x="387900" y="17184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data frame combines two key variables:</a:t>
            </a:r>
            <a:endParaRPr sz="1600"/>
          </a:p>
          <a:p>
            <a:pPr indent="-330200" lvl="0" marL="457200" rtl="0" algn="l">
              <a:spcBef>
                <a:spcPts val="1200"/>
              </a:spcBef>
              <a:spcAft>
                <a:spcPts val="0"/>
              </a:spcAft>
              <a:buSzPts val="1600"/>
              <a:buAutoNum type="arabicPeriod"/>
            </a:pPr>
            <a:r>
              <a:rPr lang="en" sz="1600"/>
              <a:t>Steps Taken</a:t>
            </a:r>
            <a:endParaRPr sz="1600"/>
          </a:p>
          <a:p>
            <a:pPr indent="-330200" lvl="0" marL="457200" rtl="0" algn="l">
              <a:spcBef>
                <a:spcPts val="0"/>
              </a:spcBef>
              <a:spcAft>
                <a:spcPts val="0"/>
              </a:spcAft>
              <a:buSzPts val="1600"/>
              <a:buAutoNum type="arabicPeriod"/>
            </a:pPr>
            <a:r>
              <a:rPr lang="en" sz="1600"/>
              <a:t>Screen Time (Minutes)</a:t>
            </a:r>
            <a:endParaRPr sz="1600"/>
          </a:p>
          <a:p>
            <a:pPr indent="0" lvl="0" marL="0" rtl="0" algn="l">
              <a:spcBef>
                <a:spcPts val="1200"/>
              </a:spcBef>
              <a:spcAft>
                <a:spcPts val="0"/>
              </a:spcAft>
              <a:buNone/>
            </a:pPr>
            <a:r>
              <a:rPr lang="en" sz="1600"/>
              <a:t>They are </a:t>
            </a:r>
            <a:r>
              <a:rPr lang="en" sz="1600"/>
              <a:t>aligned</a:t>
            </a:r>
            <a:r>
              <a:rPr lang="en" sz="1600"/>
              <a:t> by date for future calculations, such as outlier detection, correlation, hypothesis testing, etc. This ensures that each row represents a day with corresponding values for step count and TikTok screen time (in minutes)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900">
              <a:solidFill>
                <a:srgbClr val="000000"/>
              </a:solidFill>
              <a:latin typeface="Arial"/>
              <a:ea typeface="Arial"/>
              <a:cs typeface="Arial"/>
              <a:sym typeface="Arial"/>
            </a:endParaRPr>
          </a:p>
          <a:p>
            <a:pPr indent="0" lvl="0" marL="0" rtl="0" algn="l">
              <a:spcBef>
                <a:spcPts val="1200"/>
              </a:spcBef>
              <a:spcAft>
                <a:spcPts val="1200"/>
              </a:spcAft>
              <a:buNone/>
            </a:pPr>
            <a:r>
              <a:rPr lang="en" sz="1600"/>
              <a:t> </a:t>
            </a:r>
            <a:endParaRPr sz="1600"/>
          </a:p>
        </p:txBody>
      </p:sp>
      <p:pic>
        <p:nvPicPr>
          <p:cNvPr id="79" name="Google Shape;79;p15"/>
          <p:cNvPicPr preferRelativeResize="0"/>
          <p:nvPr/>
        </p:nvPicPr>
        <p:blipFill>
          <a:blip r:embed="rId3">
            <a:alphaModFix/>
          </a:blip>
          <a:stretch>
            <a:fillRect/>
          </a:stretch>
        </p:blipFill>
        <p:spPr>
          <a:xfrm>
            <a:off x="6373200" y="106575"/>
            <a:ext cx="2604026" cy="270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6952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000"/>
              <a:t>MY HYPOTHESIS</a:t>
            </a:r>
            <a:endParaRPr sz="5000"/>
          </a:p>
        </p:txBody>
      </p:sp>
      <p:sp>
        <p:nvSpPr>
          <p:cNvPr id="85" name="Google Shape;85;p16"/>
          <p:cNvSpPr txBox="1"/>
          <p:nvPr>
            <p:ph idx="1" type="body"/>
          </p:nvPr>
        </p:nvSpPr>
        <p:spPr>
          <a:xfrm>
            <a:off x="387900" y="25384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700"/>
              <a:t>As my TikTok screen time increases, my step count decreases.</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8476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8000"/>
              <a:t>Health Data</a:t>
            </a:r>
            <a:endParaRPr sz="8000"/>
          </a:p>
        </p:txBody>
      </p:sp>
      <p:pic>
        <p:nvPicPr>
          <p:cNvPr id="91" name="Google Shape;91;p17"/>
          <p:cNvPicPr preferRelativeResize="0"/>
          <p:nvPr/>
        </p:nvPicPr>
        <p:blipFill>
          <a:blip r:embed="rId3">
            <a:alphaModFix/>
          </a:blip>
          <a:stretch>
            <a:fillRect/>
          </a:stretch>
        </p:blipFill>
        <p:spPr>
          <a:xfrm>
            <a:off x="3520238" y="2675348"/>
            <a:ext cx="1887523" cy="18875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200"/>
              <a:t>I have started exploring my </a:t>
            </a:r>
            <a:r>
              <a:rPr b="1" lang="en" sz="2200"/>
              <a:t>health data</a:t>
            </a:r>
            <a:r>
              <a:rPr lang="en" sz="2200"/>
              <a:t> by displaying descriptive statistics and plotting a histogram. </a:t>
            </a:r>
            <a:endParaRPr/>
          </a:p>
        </p:txBody>
      </p:sp>
      <p:pic>
        <p:nvPicPr>
          <p:cNvPr id="97" name="Google Shape;97;p18"/>
          <p:cNvPicPr preferRelativeResize="0"/>
          <p:nvPr/>
        </p:nvPicPr>
        <p:blipFill>
          <a:blip r:embed="rId3">
            <a:alphaModFix/>
          </a:blip>
          <a:stretch>
            <a:fillRect/>
          </a:stretch>
        </p:blipFill>
        <p:spPr>
          <a:xfrm>
            <a:off x="588675" y="1506875"/>
            <a:ext cx="2967800" cy="2558224"/>
          </a:xfrm>
          <a:prstGeom prst="rect">
            <a:avLst/>
          </a:prstGeom>
          <a:noFill/>
          <a:ln>
            <a:noFill/>
          </a:ln>
        </p:spPr>
      </p:pic>
      <p:pic>
        <p:nvPicPr>
          <p:cNvPr id="98" name="Google Shape;98;p18"/>
          <p:cNvPicPr preferRelativeResize="0"/>
          <p:nvPr/>
        </p:nvPicPr>
        <p:blipFill>
          <a:blip r:embed="rId4">
            <a:alphaModFix/>
          </a:blip>
          <a:stretch>
            <a:fillRect/>
          </a:stretch>
        </p:blipFill>
        <p:spPr>
          <a:xfrm>
            <a:off x="4150001" y="1506875"/>
            <a:ext cx="4024111" cy="2558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Detecting Outliers</a:t>
            </a:r>
            <a:endParaRPr/>
          </a:p>
        </p:txBody>
      </p:sp>
      <p:sp>
        <p:nvSpPr>
          <p:cNvPr id="104" name="Google Shape;104;p19"/>
          <p:cNvSpPr txBox="1"/>
          <p:nvPr>
            <p:ph idx="1" type="body"/>
          </p:nvPr>
        </p:nvSpPr>
        <p:spPr>
          <a:xfrm>
            <a:off x="387900" y="12612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created box plots to identify outliers. I thought the outliers might represent unusual activities, however, I was not doing anything special on those days, reflecting usual activity for me. </a:t>
            </a:r>
            <a:endParaRPr/>
          </a:p>
        </p:txBody>
      </p:sp>
      <p:pic>
        <p:nvPicPr>
          <p:cNvPr id="105" name="Google Shape;105;p19"/>
          <p:cNvPicPr preferRelativeResize="0"/>
          <p:nvPr/>
        </p:nvPicPr>
        <p:blipFill>
          <a:blip r:embed="rId3">
            <a:alphaModFix/>
          </a:blip>
          <a:stretch>
            <a:fillRect/>
          </a:stretch>
        </p:blipFill>
        <p:spPr>
          <a:xfrm>
            <a:off x="1274000" y="2381112"/>
            <a:ext cx="2642176" cy="2562201"/>
          </a:xfrm>
          <a:prstGeom prst="rect">
            <a:avLst/>
          </a:prstGeom>
          <a:noFill/>
          <a:ln>
            <a:noFill/>
          </a:ln>
        </p:spPr>
      </p:pic>
      <p:pic>
        <p:nvPicPr>
          <p:cNvPr id="106" name="Google Shape;106;p19"/>
          <p:cNvPicPr preferRelativeResize="0"/>
          <p:nvPr/>
        </p:nvPicPr>
        <p:blipFill>
          <a:blip r:embed="rId4">
            <a:alphaModFix/>
          </a:blip>
          <a:stretch>
            <a:fillRect/>
          </a:stretch>
        </p:blipFill>
        <p:spPr>
          <a:xfrm>
            <a:off x="4505079" y="2773994"/>
            <a:ext cx="2734965" cy="177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200"/>
              <a:t>Then I continued with Time Series Analysis of Daily Steps Taken </a:t>
            </a:r>
            <a:endParaRPr/>
          </a:p>
        </p:txBody>
      </p:sp>
      <p:pic>
        <p:nvPicPr>
          <p:cNvPr id="112" name="Google Shape;112;p20"/>
          <p:cNvPicPr preferRelativeResize="0"/>
          <p:nvPr/>
        </p:nvPicPr>
        <p:blipFill>
          <a:blip r:embed="rId3">
            <a:alphaModFix/>
          </a:blip>
          <a:stretch>
            <a:fillRect/>
          </a:stretch>
        </p:blipFill>
        <p:spPr>
          <a:xfrm>
            <a:off x="1227438" y="1424497"/>
            <a:ext cx="6689126" cy="2658675"/>
          </a:xfrm>
          <a:prstGeom prst="rect">
            <a:avLst/>
          </a:prstGeom>
          <a:noFill/>
          <a:ln>
            <a:noFill/>
          </a:ln>
        </p:spPr>
      </p:pic>
      <p:sp>
        <p:nvSpPr>
          <p:cNvPr id="113" name="Google Shape;113;p20"/>
          <p:cNvSpPr txBox="1"/>
          <p:nvPr/>
        </p:nvSpPr>
        <p:spPr>
          <a:xfrm>
            <a:off x="387925" y="4187450"/>
            <a:ext cx="83682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While there are fluctuations in </a:t>
            </a:r>
            <a:r>
              <a:rPr lang="en" sz="1800">
                <a:solidFill>
                  <a:schemeClr val="dk1"/>
                </a:solidFill>
                <a:latin typeface="Roboto"/>
                <a:ea typeface="Roboto"/>
                <a:cs typeface="Roboto"/>
                <a:sym typeface="Roboto"/>
              </a:rPr>
              <a:t>the</a:t>
            </a:r>
            <a:r>
              <a:rPr lang="en" sz="1800">
                <a:solidFill>
                  <a:schemeClr val="dk1"/>
                </a:solidFill>
                <a:latin typeface="Roboto"/>
                <a:ea typeface="Roboto"/>
                <a:cs typeface="Roboto"/>
                <a:sym typeface="Roboto"/>
              </a:rPr>
              <a:t> data, no </a:t>
            </a:r>
            <a:r>
              <a:rPr lang="en" sz="1800">
                <a:solidFill>
                  <a:schemeClr val="dk1"/>
                </a:solidFill>
                <a:latin typeface="Roboto"/>
                <a:ea typeface="Roboto"/>
                <a:cs typeface="Roboto"/>
                <a:sym typeface="Roboto"/>
              </a:rPr>
              <a:t>clear</a:t>
            </a:r>
            <a:r>
              <a:rPr lang="en" sz="1800">
                <a:solidFill>
                  <a:schemeClr val="dk1"/>
                </a:solidFill>
                <a:latin typeface="Roboto"/>
                <a:ea typeface="Roboto"/>
                <a:cs typeface="Roboto"/>
                <a:sym typeface="Roboto"/>
              </a:rPr>
              <a:t> trend is visible across the timeline. </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600"/>
              <a:t>I wanted to see if there are any differences in the </a:t>
            </a:r>
            <a:r>
              <a:rPr lang="en" sz="2600"/>
              <a:t>weekends and in different months </a:t>
            </a:r>
            <a:endParaRPr sz="2600"/>
          </a:p>
        </p:txBody>
      </p:sp>
      <p:pic>
        <p:nvPicPr>
          <p:cNvPr id="119" name="Google Shape;119;p21"/>
          <p:cNvPicPr preferRelativeResize="0"/>
          <p:nvPr/>
        </p:nvPicPr>
        <p:blipFill rotWithShape="1">
          <a:blip r:embed="rId3">
            <a:alphaModFix/>
          </a:blip>
          <a:srcRect b="0" l="1613" r="0" t="0"/>
          <a:stretch/>
        </p:blipFill>
        <p:spPr>
          <a:xfrm>
            <a:off x="133850" y="1346750"/>
            <a:ext cx="2935049" cy="2406151"/>
          </a:xfrm>
          <a:prstGeom prst="rect">
            <a:avLst/>
          </a:prstGeom>
          <a:noFill/>
          <a:ln>
            <a:noFill/>
          </a:ln>
        </p:spPr>
      </p:pic>
      <p:pic>
        <p:nvPicPr>
          <p:cNvPr id="120" name="Google Shape;120;p21"/>
          <p:cNvPicPr preferRelativeResize="0"/>
          <p:nvPr/>
        </p:nvPicPr>
        <p:blipFill>
          <a:blip r:embed="rId4">
            <a:alphaModFix/>
          </a:blip>
          <a:stretch>
            <a:fillRect/>
          </a:stretch>
        </p:blipFill>
        <p:spPr>
          <a:xfrm>
            <a:off x="3697625" y="1318550"/>
            <a:ext cx="5058473" cy="2462550"/>
          </a:xfrm>
          <a:prstGeom prst="rect">
            <a:avLst/>
          </a:prstGeom>
          <a:noFill/>
          <a:ln>
            <a:noFill/>
          </a:ln>
        </p:spPr>
      </p:pic>
      <p:sp>
        <p:nvSpPr>
          <p:cNvPr id="121" name="Google Shape;121;p21"/>
          <p:cNvSpPr txBox="1"/>
          <p:nvPr/>
        </p:nvSpPr>
        <p:spPr>
          <a:xfrm>
            <a:off x="101375" y="3705100"/>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Slab"/>
                <a:ea typeface="Roboto Slab"/>
                <a:cs typeface="Roboto Slab"/>
                <a:sym typeface="Roboto Slab"/>
              </a:rPr>
              <a:t>The results indicate that activity levels are relatively consistent across weekdays, with slightly lower averages on Saturday and Sunday. It suggests that school plays an important role for maintaining physical activity. </a:t>
            </a:r>
            <a:endParaRPr sz="1200"/>
          </a:p>
        </p:txBody>
      </p:sp>
      <p:sp>
        <p:nvSpPr>
          <p:cNvPr id="122" name="Google Shape;122;p21"/>
          <p:cNvSpPr txBox="1"/>
          <p:nvPr/>
        </p:nvSpPr>
        <p:spPr>
          <a:xfrm>
            <a:off x="3635900" y="3955525"/>
            <a:ext cx="5181900" cy="11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A peak in activity is observed in August, possibly due to summer holidays or good weather conditions for outdoor activities. Activity levels tend to decrease starting from September, coinciding with the return to school continue to decline toward December. </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