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6" r:id="rId7"/>
    <p:sldId id="269" r:id="rId8"/>
    <p:sldId id="277" r:id="rId9"/>
    <p:sldId id="278" r:id="rId10"/>
    <p:sldId id="279" r:id="rId11"/>
    <p:sldId id="280" r:id="rId12"/>
    <p:sldId id="271" r:id="rId13"/>
    <p:sldId id="272" r:id="rId14"/>
    <p:sldId id="275" r:id="rId15"/>
    <p:sldId id="273" r:id="rId16"/>
    <p:sldId id="274" r:id="rId17"/>
    <p:sldId id="270" r:id="rId18"/>
    <p:sldId id="276" r:id="rId19"/>
    <p:sldId id="281" r:id="rId20"/>
    <p:sldId id="285" r:id="rId21"/>
    <p:sldId id="282" r:id="rId22"/>
    <p:sldId id="283" r:id="rId23"/>
    <p:sldId id="284" r:id="rId2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-41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-2820" y="1026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62AC169-583B-4059-BB02-9EC006EC370F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1CE47F6-C553-4E40-8425-834330692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E47F6-C553-4E40-8425-8343306923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4518203"/>
            <a:ext cx="5681980" cy="4017058"/>
          </a:xfrm>
        </p:spPr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E47F6-C553-4E40-8425-8343306923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Rectangle 8"/>
          <p:cNvSpPr/>
          <p:nvPr/>
        </p:nvSpPr>
        <p:spPr>
          <a:xfrm>
            <a:off x="1621456" y="4743198"/>
            <a:ext cx="4313790" cy="3696134"/>
          </a:xfrm>
          <a:prstGeom prst="rect">
            <a:avLst/>
          </a:prstGeom>
        </p:spPr>
        <p:txBody>
          <a:bodyPr wrap="square" lIns="94229" tIns="47114" rIns="94229" bIns="47114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__BA___ </a:t>
            </a:r>
            <a:r>
              <a:rPr lang="en-US" dirty="0"/>
              <a:t>works with the QA to develop test plan, test cases, and test </a:t>
            </a:r>
            <a:r>
              <a:rPr lang="en-US" dirty="0" smtClean="0"/>
              <a:t>_matrix_____.</a:t>
            </a:r>
          </a:p>
          <a:p>
            <a:r>
              <a:rPr lang="en-US" dirty="0" smtClean="0"/>
              <a:t>The __developer_____ </a:t>
            </a:r>
            <a:r>
              <a:rPr lang="en-US" dirty="0"/>
              <a:t>checks code into approved source code repository (such as CVS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 PM manages the project’s </a:t>
            </a:r>
            <a:r>
              <a:rPr lang="en-US" dirty="0" smtClean="0"/>
              <a:t>_progress_______ </a:t>
            </a:r>
            <a:r>
              <a:rPr lang="en-US" dirty="0"/>
              <a:t>against a milestone </a:t>
            </a:r>
            <a:r>
              <a:rPr lang="en-US" dirty="0" smtClean="0"/>
              <a:t>schedule.</a:t>
            </a:r>
          </a:p>
          <a:p>
            <a:r>
              <a:rPr lang="en-US" dirty="0" smtClean="0"/>
              <a:t>_Production </a:t>
            </a:r>
            <a:r>
              <a:rPr lang="en-US" dirty="0" err="1" smtClean="0"/>
              <a:t>support__</a:t>
            </a:r>
            <a:r>
              <a:rPr lang="en-US" dirty="0" err="1"/>
              <a:t>provides</a:t>
            </a:r>
            <a:r>
              <a:rPr lang="en-US" dirty="0"/>
              <a:t> production monitoring and on-call support. </a:t>
            </a:r>
          </a:p>
          <a:p>
            <a:r>
              <a:rPr lang="en-US" dirty="0"/>
              <a:t>The </a:t>
            </a:r>
            <a:r>
              <a:rPr lang="en-US" dirty="0" smtClean="0"/>
              <a:t>_QA </a:t>
            </a:r>
            <a:r>
              <a:rPr lang="en-US" dirty="0" err="1" smtClean="0"/>
              <a:t>tester_provides</a:t>
            </a:r>
            <a:r>
              <a:rPr lang="en-US" dirty="0" smtClean="0"/>
              <a:t> </a:t>
            </a:r>
            <a:r>
              <a:rPr lang="en-US" dirty="0"/>
              <a:t>feedback to the </a:t>
            </a:r>
            <a:r>
              <a:rPr lang="en-US" dirty="0" err="1"/>
              <a:t>dev</a:t>
            </a:r>
            <a:r>
              <a:rPr lang="en-US" dirty="0"/>
              <a:t> team on the content, “ease of use” and application flow. QA tester</a:t>
            </a:r>
          </a:p>
        </p:txBody>
      </p:sp>
    </p:spTree>
    <p:extLst>
      <p:ext uri="{BB962C8B-B14F-4D97-AF65-F5344CB8AC3E}">
        <p14:creationId xmlns:p14="http://schemas.microsoft.com/office/powerpoint/2010/main" val="358234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E47F6-C553-4E40-8425-8343306923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“Match the number and term on the left with the statement on the </a:t>
            </a:r>
            <a:r>
              <a:rPr lang="en-US" dirty="0" err="1" smtClean="0"/>
              <a:t>rignt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Answer Key: 1, 3, 7, 6, 2, 4, 5</a:t>
            </a:r>
          </a:p>
          <a:p>
            <a:endParaRPr lang="en-US" dirty="0" smtClean="0"/>
          </a:p>
          <a:p>
            <a:r>
              <a:rPr lang="en-US" dirty="0" smtClean="0"/>
              <a:t>Builds the app for QA deployment CM (page 4)</a:t>
            </a:r>
          </a:p>
          <a:p>
            <a:r>
              <a:rPr lang="en-US" dirty="0" smtClean="0"/>
              <a:t>Provides guidance for writing Technical Specifications TSG (p7)</a:t>
            </a:r>
          </a:p>
          <a:p>
            <a:r>
              <a:rPr lang="en-US" dirty="0" smtClean="0"/>
              <a:t>A technique for analysis of current conditions </a:t>
            </a:r>
            <a:r>
              <a:rPr lang="en-US" dirty="0" err="1" smtClean="0"/>
              <a:t>swot</a:t>
            </a:r>
            <a:r>
              <a:rPr lang="en-US" dirty="0" smtClean="0"/>
              <a:t> (wildcard)</a:t>
            </a:r>
          </a:p>
          <a:p>
            <a:r>
              <a:rPr lang="en-US" dirty="0" smtClean="0"/>
              <a:t>Identifies cross-divisional resource effects and costs </a:t>
            </a:r>
            <a:r>
              <a:rPr lang="en-US" dirty="0" err="1" smtClean="0"/>
              <a:t>dmag</a:t>
            </a:r>
            <a:r>
              <a:rPr lang="en-US" dirty="0" smtClean="0"/>
              <a:t> (p5)</a:t>
            </a:r>
          </a:p>
          <a:p>
            <a:r>
              <a:rPr lang="en-US" dirty="0" smtClean="0"/>
              <a:t>Reviews and approves change requests </a:t>
            </a:r>
            <a:r>
              <a:rPr lang="en-US" dirty="0" err="1" smtClean="0"/>
              <a:t>trb</a:t>
            </a:r>
            <a:r>
              <a:rPr lang="en-US" dirty="0" smtClean="0"/>
              <a:t> (p7)</a:t>
            </a:r>
          </a:p>
          <a:p>
            <a:r>
              <a:rPr lang="en-US" dirty="0" smtClean="0"/>
              <a:t>Provides security guidance </a:t>
            </a:r>
            <a:r>
              <a:rPr lang="en-US" dirty="0" err="1" smtClean="0"/>
              <a:t>iab</a:t>
            </a:r>
            <a:r>
              <a:rPr lang="en-US" dirty="0" smtClean="0"/>
              <a:t> (5)</a:t>
            </a:r>
          </a:p>
          <a:p>
            <a:r>
              <a:rPr lang="en-US" dirty="0" smtClean="0"/>
              <a:t>Enterprise source code control </a:t>
            </a:r>
            <a:r>
              <a:rPr lang="en-US" dirty="0" err="1" smtClean="0"/>
              <a:t>cvs</a:t>
            </a:r>
            <a:r>
              <a:rPr lang="en-US" dirty="0" smtClean="0"/>
              <a:t> (p11)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66" y="6003229"/>
            <a:ext cx="2357934" cy="7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2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65" y="6239475"/>
            <a:ext cx="1632735" cy="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D0F6-E470-4FD6-AA2E-EC880A16D09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74C1-D395-4CBA-98C8-D3EBB1EEC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6666FF"/>
                </a:solidFill>
              </a:rPr>
              <a:t>Gulf Coast Enterprises </a:t>
            </a:r>
            <a:br>
              <a:rPr lang="en-US" sz="4400" dirty="0" smtClean="0">
                <a:solidFill>
                  <a:srgbClr val="6666FF"/>
                </a:solidFill>
              </a:rPr>
            </a:br>
            <a:r>
              <a:rPr lang="en-US" sz="4400" dirty="0" smtClean="0">
                <a:solidFill>
                  <a:srgbClr val="6666FF"/>
                </a:solidFill>
              </a:rPr>
              <a:t>ITTP Program</a:t>
            </a:r>
            <a:r>
              <a:rPr lang="en-US" dirty="0" smtClean="0">
                <a:solidFill>
                  <a:srgbClr val="6666FF"/>
                </a:solidFill>
              </a:rPr>
              <a:t/>
            </a:r>
            <a:br>
              <a:rPr lang="en-US" dirty="0" smtClean="0">
                <a:solidFill>
                  <a:srgbClr val="6666FF"/>
                </a:solidFill>
              </a:rPr>
            </a:br>
            <a:r>
              <a:rPr lang="en-US" dirty="0" smtClean="0">
                <a:solidFill>
                  <a:srgbClr val="6666FF"/>
                </a:solidFill>
              </a:rPr>
              <a:t>DMDC and SDLC</a:t>
            </a:r>
            <a:endParaRPr lang="en-US" dirty="0">
              <a:solidFill>
                <a:srgbClr val="66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991" y="4343546"/>
            <a:ext cx="7277100" cy="14027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Overview of the Application Development Process at DMDC  </a:t>
            </a:r>
          </a:p>
          <a:p>
            <a:endParaRPr lang="en-US" dirty="0"/>
          </a:p>
          <a:p>
            <a:pPr lvl="8"/>
            <a:r>
              <a:rPr lang="en-US" dirty="0" smtClean="0"/>
              <a:t>Lunch and Learn</a:t>
            </a:r>
          </a:p>
          <a:p>
            <a:pPr lvl="8"/>
            <a:r>
              <a:rPr lang="en-US" dirty="0" smtClean="0"/>
              <a:t>August 05, 2015</a:t>
            </a:r>
          </a:p>
          <a:p>
            <a:pPr lvl="8"/>
            <a:r>
              <a:rPr lang="en-US" dirty="0" smtClean="0"/>
              <a:t>ITTP-F-D-401-1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8" y="288780"/>
            <a:ext cx="1819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Roles in the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3" y="1430661"/>
            <a:ext cx="5914286" cy="36952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38" y="1033847"/>
            <a:ext cx="5369535" cy="45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_____ works with the QA to develop test plan, test cases, and test ______.</a:t>
            </a:r>
          </a:p>
          <a:p>
            <a:pPr marL="0" indent="0">
              <a:buNone/>
            </a:pPr>
            <a:r>
              <a:rPr lang="en-US" dirty="0" smtClean="0"/>
              <a:t>The _______ checks code into approved source code repository (such as CVS).</a:t>
            </a:r>
          </a:p>
          <a:p>
            <a:pPr marL="0" indent="0">
              <a:buNone/>
            </a:pPr>
            <a:r>
              <a:rPr lang="en-US" dirty="0" smtClean="0"/>
              <a:t>The PM manages the project’s ________ against a milestone schedule.</a:t>
            </a:r>
          </a:p>
          <a:p>
            <a:pPr marL="0" indent="0">
              <a:buNone/>
            </a:pPr>
            <a:r>
              <a:rPr lang="en-US" dirty="0" smtClean="0"/>
              <a:t>_____________provides production monitoring and on-call support. </a:t>
            </a:r>
          </a:p>
          <a:p>
            <a:pPr marL="0" indent="0">
              <a:buNone/>
            </a:pPr>
            <a:r>
              <a:rPr lang="en-US" dirty="0" smtClean="0"/>
              <a:t>The ________provides feedback to the </a:t>
            </a:r>
            <a:r>
              <a:rPr lang="en-US" dirty="0" err="1" smtClean="0"/>
              <a:t>dev</a:t>
            </a:r>
            <a:r>
              <a:rPr lang="en-US" dirty="0" smtClean="0"/>
              <a:t> team on the content, “ease of use” and application flow.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6666FF"/>
                </a:solidFill>
                <a:latin typeface="+mj-lt"/>
                <a:ea typeface="+mj-ea"/>
                <a:cs typeface="+mj-cs"/>
              </a:rPr>
              <a:t>Inception Phase – Key Deliverables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Project Charter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Business Goals &amp; Objectives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Project Sponsor &amp; Key Stakeholders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Roles/Responsibilities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/>
              <a:t>WBS</a:t>
            </a:r>
            <a:r>
              <a:rPr lang="en-US" sz="2000" dirty="0" smtClean="0"/>
              <a:t> (Work Breakdown Structure)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Configuration Management Plan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/>
              <a:t>Risk</a:t>
            </a:r>
            <a:r>
              <a:rPr lang="en-US" sz="2000" dirty="0" smtClean="0"/>
              <a:t> Management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/>
              <a:t>Test</a:t>
            </a:r>
            <a:r>
              <a:rPr lang="en-US" sz="2000" dirty="0" smtClean="0"/>
              <a:t> Plan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53" y="3094075"/>
            <a:ext cx="6925201" cy="1006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15" y="2073604"/>
            <a:ext cx="2244412" cy="967419"/>
          </a:xfrm>
          <a:prstGeom prst="rect">
            <a:avLst/>
          </a:prstGeom>
        </p:spPr>
      </p:pic>
      <p:pic>
        <p:nvPicPr>
          <p:cNvPr id="5122" name="Picture 2" descr="C:\Users\704316\AppData\Local\Microsoft\Windows\Temporary Internet Files\Content.IE5\S5QFWUA9\creative-idea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816" y="282347"/>
            <a:ext cx="1457305" cy="17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704316\AppData\Local\Microsoft\Windows\Temporary Internet Files\Content.IE5\K6152YKR\gantt-var1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WatercolorSponge/>
                    </a14:imgEffect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52" y="4832322"/>
            <a:ext cx="1400234" cy="1050176"/>
          </a:xfrm>
          <a:prstGeom prst="rect">
            <a:avLst/>
          </a:prstGeom>
          <a:noFill/>
          <a:effectLst>
            <a:glow rad="127000">
              <a:schemeClr val="accent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704316\AppData\Local\Microsoft\Windows\Temporary Internet Files\Content.IE5\K6152YKR\gantt-var1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WatercolorSponge/>
                    </a14:imgEffect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29" y="5057679"/>
            <a:ext cx="1400234" cy="1050176"/>
          </a:xfrm>
          <a:prstGeom prst="rect">
            <a:avLst/>
          </a:prstGeom>
          <a:noFill/>
          <a:effectLst>
            <a:glow rad="127000">
              <a:schemeClr val="accent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704316\AppData\Local\Microsoft\Windows\Temporary Internet Files\Content.IE5\K6152YKR\gantt-var1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WatercolorSponge/>
                    </a14:imgEffect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57" y="5516350"/>
            <a:ext cx="1400234" cy="1050176"/>
          </a:xfrm>
          <a:prstGeom prst="rect">
            <a:avLst/>
          </a:prstGeom>
          <a:noFill/>
          <a:effectLst>
            <a:glow rad="127000">
              <a:schemeClr val="accent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Elaboration Phase – 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Functional &amp; Technical Specifications</a:t>
            </a:r>
          </a:p>
          <a:p>
            <a:pPr lvl="1"/>
            <a:r>
              <a:rPr lang="en-US" sz="1600" dirty="0" smtClean="0"/>
              <a:t>Requirements Specification (As-Is &amp; To-Be)</a:t>
            </a:r>
          </a:p>
          <a:p>
            <a:pPr lvl="2"/>
            <a:r>
              <a:rPr lang="en-US" sz="1200" dirty="0" smtClean="0"/>
              <a:t>Use Cases</a:t>
            </a:r>
          </a:p>
          <a:p>
            <a:pPr lvl="2"/>
            <a:r>
              <a:rPr lang="en-US" sz="1200" dirty="0" smtClean="0"/>
              <a:t>User Stories</a:t>
            </a:r>
          </a:p>
          <a:p>
            <a:pPr lvl="2"/>
            <a:r>
              <a:rPr lang="en-US" sz="1200" dirty="0" smtClean="0"/>
              <a:t>Data Models</a:t>
            </a:r>
          </a:p>
          <a:p>
            <a:pPr lvl="2"/>
            <a:r>
              <a:rPr lang="en-US" sz="1200" dirty="0" smtClean="0"/>
              <a:t>Process Models</a:t>
            </a:r>
          </a:p>
          <a:p>
            <a:pPr lvl="2"/>
            <a:r>
              <a:rPr lang="en-US" sz="1200" dirty="0" smtClean="0"/>
              <a:t>Requirements Traceability Matrix</a:t>
            </a:r>
          </a:p>
          <a:p>
            <a:pPr lvl="1"/>
            <a:r>
              <a:rPr lang="en-US" sz="2000" dirty="0" smtClean="0"/>
              <a:t>Test Cases</a:t>
            </a:r>
          </a:p>
          <a:p>
            <a:pPr lvl="1"/>
            <a:r>
              <a:rPr lang="en-US" sz="2000" dirty="0" smtClean="0"/>
              <a:t>Interface Specifications</a:t>
            </a:r>
          </a:p>
          <a:p>
            <a:pPr lvl="1"/>
            <a:r>
              <a:rPr lang="en-US" sz="2000" dirty="0" smtClean="0"/>
              <a:t>Performance Specifications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28" y="2470965"/>
            <a:ext cx="7228572" cy="7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98" y="3754393"/>
            <a:ext cx="2323810" cy="800000"/>
          </a:xfrm>
          <a:prstGeom prst="rect">
            <a:avLst/>
          </a:prstGeom>
        </p:spPr>
      </p:pic>
      <p:pic>
        <p:nvPicPr>
          <p:cNvPr id="3077" name="Picture 5" descr="C:\Users\704316\AppData\Local\Microsoft\Windows\Temporary Internet Files\Content.IE5\S5QFWUA9\3043436536_7b00a6a9af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97" y="707809"/>
            <a:ext cx="1950720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Eight Properties of Good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Correct and complete</a:t>
            </a:r>
          </a:p>
          <a:p>
            <a:r>
              <a:rPr lang="en-US" sz="2000" dirty="0" smtClean="0"/>
              <a:t>Understandable by the target audience</a:t>
            </a:r>
          </a:p>
          <a:p>
            <a:r>
              <a:rPr lang="en-US" sz="2000" dirty="0" smtClean="0"/>
              <a:t>Consistent</a:t>
            </a:r>
          </a:p>
          <a:p>
            <a:r>
              <a:rPr lang="en-US" sz="2000" dirty="0" smtClean="0"/>
              <a:t>Unambiguous</a:t>
            </a:r>
          </a:p>
          <a:p>
            <a:r>
              <a:rPr lang="en-US" sz="2000" dirty="0" smtClean="0"/>
              <a:t>Verifiable/Testable</a:t>
            </a:r>
          </a:p>
          <a:p>
            <a:r>
              <a:rPr lang="en-US" sz="2000" dirty="0" smtClean="0"/>
              <a:t>Sufficient for design</a:t>
            </a:r>
          </a:p>
          <a:p>
            <a:r>
              <a:rPr lang="en-US" sz="2000" dirty="0" smtClean="0"/>
              <a:t>Traceable </a:t>
            </a:r>
          </a:p>
          <a:p>
            <a:r>
              <a:rPr lang="en-US" sz="2000" dirty="0" smtClean="0"/>
              <a:t>Feasible</a:t>
            </a:r>
            <a:endParaRPr lang="en-US" sz="2000" dirty="0"/>
          </a:p>
        </p:txBody>
      </p:sp>
      <p:pic>
        <p:nvPicPr>
          <p:cNvPr id="2051" name="Picture 3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3" y="1515160"/>
            <a:ext cx="1807769" cy="19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Construction Phase – 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smtClean="0"/>
              <a:t>Test Results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2" y="1371552"/>
            <a:ext cx="6038096" cy="1876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56" y="3862333"/>
            <a:ext cx="4076191" cy="8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09" y="3862333"/>
            <a:ext cx="4923810" cy="8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28" y="5034180"/>
            <a:ext cx="3704762" cy="857143"/>
          </a:xfrm>
          <a:prstGeom prst="rect">
            <a:avLst/>
          </a:prstGeom>
        </p:spPr>
      </p:pic>
      <p:pic>
        <p:nvPicPr>
          <p:cNvPr id="4098" name="Picture 2" descr="C:\Users\704316\AppData\Local\Microsoft\Windows\Temporary Internet Files\Content.IE5\K6152YKR\xcod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918" y="753140"/>
            <a:ext cx="1418450" cy="14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Transition Phase – 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system to production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17" y="2758966"/>
            <a:ext cx="8234764" cy="107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4445876"/>
            <a:ext cx="2976847" cy="1052787"/>
          </a:xfrm>
          <a:prstGeom prst="rect">
            <a:avLst/>
          </a:prstGeom>
        </p:spPr>
      </p:pic>
      <p:pic>
        <p:nvPicPr>
          <p:cNvPr id="6146" name="Picture 2" descr="C:\Users\704316\AppData\Local\Microsoft\Windows\Temporary Internet Files\Content.IE5\K6152YKR\applaus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09" y="424748"/>
            <a:ext cx="13906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ROM Timeline Estimates of SDLC Phases</a:t>
            </a:r>
          </a:p>
        </p:txBody>
      </p:sp>
      <p:pic>
        <p:nvPicPr>
          <p:cNvPr id="4098" name="Picture 2" descr="C:\Users\Jerry\Pictures\sdlc timeli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442" y="2227358"/>
            <a:ext cx="8198069" cy="3227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6" y="31196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Review </a:t>
            </a:r>
            <a:r>
              <a:rPr lang="en-US" dirty="0" smtClean="0">
                <a:solidFill>
                  <a:srgbClr val="6666FF"/>
                </a:solidFill>
              </a:rPr>
              <a:t>– Match </a:t>
            </a:r>
            <a:endParaRPr lang="en-US" dirty="0">
              <a:solidFill>
                <a:srgbClr val="6666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68428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TSG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DMAG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279227" y="1809860"/>
            <a:ext cx="842141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Builds the app for QA deployment </a:t>
            </a:r>
          </a:p>
          <a:p>
            <a:r>
              <a:rPr lang="en-US" dirty="0" smtClean="0"/>
              <a:t>Provides guidance for writing Technical Specifications </a:t>
            </a:r>
          </a:p>
          <a:p>
            <a:r>
              <a:rPr lang="en-US" dirty="0" smtClean="0"/>
              <a:t>A technique for analysis of current conditions </a:t>
            </a:r>
          </a:p>
          <a:p>
            <a:r>
              <a:rPr lang="en-US" dirty="0" smtClean="0"/>
              <a:t>Identifies cross-divisional resource effects and costs </a:t>
            </a:r>
          </a:p>
          <a:p>
            <a:r>
              <a:rPr lang="en-US" dirty="0" smtClean="0"/>
              <a:t>Reviews and approves change requests </a:t>
            </a:r>
          </a:p>
          <a:p>
            <a:r>
              <a:rPr lang="en-US" dirty="0" smtClean="0"/>
              <a:t>Provides security guidance </a:t>
            </a:r>
          </a:p>
          <a:p>
            <a:r>
              <a:rPr lang="en-US" dirty="0" smtClean="0"/>
              <a:t>Enterprise source code control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9408928" y="226982"/>
            <a:ext cx="1967909" cy="1674251"/>
            <a:chOff x="1824" y="633"/>
            <a:chExt cx="2834" cy="2849"/>
          </a:xfrm>
        </p:grpSpPr>
        <p:sp>
          <p:nvSpPr>
            <p:cNvPr id="9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8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66FF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80" y="1594978"/>
            <a:ext cx="5924107" cy="45289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terms identify the phases of the app development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Illumination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061851">
            <a:off x="5217470" y="3637862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Idea</a:t>
            </a:r>
          </a:p>
        </p:txBody>
      </p:sp>
      <p:sp>
        <p:nvSpPr>
          <p:cNvPr id="7" name="Rectangle 6"/>
          <p:cNvSpPr/>
          <p:nvPr/>
        </p:nvSpPr>
        <p:spPr>
          <a:xfrm rot="19577173">
            <a:off x="2704046" y="4212834"/>
            <a:ext cx="2693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clarification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00173">
            <a:off x="5473238" y="2732802"/>
            <a:ext cx="219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660766">
            <a:off x="4727529" y="4626107"/>
            <a:ext cx="2969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transition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0065529">
            <a:off x="2663105" y="3611396"/>
            <a:ext cx="27755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Development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5069" y="5362939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Build-out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483566">
            <a:off x="1442599" y="5129205"/>
            <a:ext cx="24032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elaboration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20572876">
            <a:off x="5698572" y="4115470"/>
            <a:ext cx="23180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construction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0687780">
            <a:off x="2630267" y="2409499"/>
            <a:ext cx="22815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Deployment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784145">
            <a:off x="4992313" y="3332625"/>
            <a:ext cx="1786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inception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7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Welcome</a:t>
            </a:r>
            <a:endParaRPr lang="en-US" dirty="0">
              <a:solidFill>
                <a:srgbClr val="66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Introductions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Icebreaker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Agenda and Housekeeping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66FF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80" y="1594978"/>
            <a:ext cx="5924107" cy="45289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terms identify the phases of the app development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Illumination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061851">
            <a:off x="5217470" y="3637862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Idea</a:t>
            </a:r>
          </a:p>
        </p:txBody>
      </p:sp>
      <p:sp>
        <p:nvSpPr>
          <p:cNvPr id="7" name="Rectangle 6"/>
          <p:cNvSpPr/>
          <p:nvPr/>
        </p:nvSpPr>
        <p:spPr>
          <a:xfrm rot="19577173">
            <a:off x="2704046" y="4212834"/>
            <a:ext cx="2693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clarification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00173">
            <a:off x="5473238" y="2732802"/>
            <a:ext cx="219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660766">
            <a:off x="4727529" y="4626107"/>
            <a:ext cx="2969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transition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0065529">
            <a:off x="2663105" y="3611396"/>
            <a:ext cx="27755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Development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5069" y="5362939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Build-out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483566">
            <a:off x="1442599" y="5129205"/>
            <a:ext cx="24032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elaboration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20572876">
            <a:off x="5698572" y="4115470"/>
            <a:ext cx="23180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construction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0687780">
            <a:off x="2630267" y="2409499"/>
            <a:ext cx="22815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Deployment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784145">
            <a:off x="4992313" y="3332625"/>
            <a:ext cx="1786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inception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7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3" grpId="0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Review – Inception, Elaboration, Construction, Transition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an I, E, T, or C next to the stage:</a:t>
            </a:r>
          </a:p>
          <a:p>
            <a:pPr marL="0" indent="0">
              <a:buNone/>
            </a:pPr>
            <a:r>
              <a:rPr lang="en-US" dirty="0" smtClean="0"/>
              <a:t>---Project Charter</a:t>
            </a:r>
          </a:p>
          <a:p>
            <a:pPr marL="0" indent="0">
              <a:buNone/>
            </a:pPr>
            <a:r>
              <a:rPr lang="en-US" dirty="0" smtClean="0"/>
              <a:t>----Final Reviews</a:t>
            </a:r>
          </a:p>
          <a:p>
            <a:pPr marL="0" indent="0">
              <a:buNone/>
            </a:pPr>
            <a:r>
              <a:rPr lang="en-US" dirty="0" smtClean="0"/>
              <a:t>----Maintenance</a:t>
            </a:r>
          </a:p>
          <a:p>
            <a:pPr marL="0" indent="0">
              <a:buNone/>
            </a:pPr>
            <a:r>
              <a:rPr lang="en-US" dirty="0" smtClean="0"/>
              <a:t>---- Development</a:t>
            </a:r>
          </a:p>
          <a:p>
            <a:pPr marL="0" indent="0">
              <a:buNone/>
            </a:pPr>
            <a:r>
              <a:rPr lang="en-US" dirty="0" smtClean="0"/>
              <a:t>---- Project Manifest</a:t>
            </a:r>
          </a:p>
          <a:p>
            <a:pPr marL="0" indent="0">
              <a:buNone/>
            </a:pPr>
            <a:r>
              <a:rPr lang="en-US" dirty="0" smtClean="0"/>
              <a:t>---- Devolvement</a:t>
            </a:r>
          </a:p>
          <a:p>
            <a:pPr marL="0" indent="0">
              <a:buNone/>
            </a:pPr>
            <a:r>
              <a:rPr lang="en-US" dirty="0" smtClean="0"/>
              <a:t>___ UAT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a B, Q or D by the task:</a:t>
            </a:r>
          </a:p>
          <a:p>
            <a:pPr marL="0" indent="0">
              <a:buNone/>
            </a:pPr>
            <a:r>
              <a:rPr lang="en-US" dirty="0" smtClean="0"/>
              <a:t>--- Record defects</a:t>
            </a:r>
          </a:p>
          <a:p>
            <a:pPr marL="0" indent="0">
              <a:buNone/>
            </a:pPr>
            <a:r>
              <a:rPr lang="en-US" dirty="0" smtClean="0"/>
              <a:t>---Create traceability matrix</a:t>
            </a:r>
          </a:p>
          <a:p>
            <a:pPr marL="0" indent="0">
              <a:buNone/>
            </a:pPr>
            <a:r>
              <a:rPr lang="en-US" dirty="0" smtClean="0"/>
              <a:t>--- Coordinates Data Dictionary changes</a:t>
            </a:r>
          </a:p>
          <a:p>
            <a:pPr marL="0" indent="0">
              <a:buNone/>
            </a:pPr>
            <a:r>
              <a:rPr lang="en-US" dirty="0" smtClean="0"/>
              <a:t>---- Manages application changes in CMS</a:t>
            </a:r>
          </a:p>
          <a:p>
            <a:pPr marL="0" indent="0">
              <a:buNone/>
            </a:pPr>
            <a:r>
              <a:rPr lang="en-US" dirty="0" smtClean="0"/>
              <a:t>---- Modifies the code in production</a:t>
            </a:r>
          </a:p>
          <a:p>
            <a:pPr marL="0" indent="0">
              <a:buNone/>
            </a:pPr>
            <a:r>
              <a:rPr lang="en-US" dirty="0" smtClean="0"/>
              <a:t>---- Completes technical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Review – Chuckles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T/F:</a:t>
            </a:r>
          </a:p>
          <a:p>
            <a:pPr marL="0" indent="0">
              <a:buNone/>
            </a:pPr>
            <a:r>
              <a:rPr lang="en-US" dirty="0" smtClean="0"/>
              <a:t>---- CVS is a pharmacy and code repository</a:t>
            </a:r>
          </a:p>
          <a:p>
            <a:pPr marL="0" indent="0">
              <a:buNone/>
            </a:pPr>
            <a:r>
              <a:rPr lang="en-US" dirty="0" smtClean="0"/>
              <a:t>---- developers can improve functions as they write code</a:t>
            </a:r>
          </a:p>
          <a:p>
            <a:pPr marL="0" indent="0">
              <a:buNone/>
            </a:pPr>
            <a:r>
              <a:rPr lang="en-US" dirty="0" smtClean="0"/>
              <a:t>----- The BA is the most important role</a:t>
            </a:r>
          </a:p>
          <a:p>
            <a:pPr marL="0" indent="0">
              <a:buNone/>
            </a:pPr>
            <a:r>
              <a:rPr lang="en-US" dirty="0" smtClean="0"/>
              <a:t>------ The QA tester is the most important role</a:t>
            </a:r>
          </a:p>
          <a:p>
            <a:pPr marL="0" indent="0">
              <a:buNone/>
            </a:pPr>
            <a:r>
              <a:rPr lang="en-US" dirty="0" smtClean="0"/>
              <a:t>------ The Developer is godlike </a:t>
            </a:r>
          </a:p>
          <a:p>
            <a:pPr marL="0" indent="0">
              <a:buNone/>
            </a:pPr>
            <a:r>
              <a:rPr lang="en-US" dirty="0" smtClean="0"/>
              <a:t>---- DMDC needs more roles in the 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66FF"/>
                </a:solidFill>
              </a:rPr>
              <a:t>Questions? –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-8168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Agenda</a:t>
            </a:r>
            <a:endParaRPr lang="en-US" dirty="0">
              <a:solidFill>
                <a:srgbClr val="6666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Software design and High Level Process Review</a:t>
            </a:r>
          </a:p>
          <a:p>
            <a:r>
              <a:rPr lang="en-US" dirty="0" smtClean="0"/>
              <a:t>Phases and Stages, and Bears, Oh My!</a:t>
            </a:r>
          </a:p>
          <a:p>
            <a:r>
              <a:rPr lang="en-US" dirty="0" smtClean="0"/>
              <a:t>Roles and more Roles</a:t>
            </a:r>
          </a:p>
          <a:p>
            <a:r>
              <a:rPr lang="en-US" dirty="0" smtClean="0"/>
              <a:t>Review and Discussion</a:t>
            </a:r>
          </a:p>
          <a:p>
            <a:r>
              <a:rPr lang="en-US" dirty="0" smtClean="0"/>
              <a:t>Phases and Deliverables</a:t>
            </a:r>
          </a:p>
          <a:p>
            <a:r>
              <a:rPr lang="en-US" dirty="0" smtClean="0"/>
              <a:t>Review and Wrap-up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FF"/>
                </a:solidFill>
              </a:rPr>
              <a:t>Objectives</a:t>
            </a:r>
            <a:endParaRPr lang="en-US" dirty="0">
              <a:solidFill>
                <a:srgbClr val="66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72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At the end of this session you should be able to:</a:t>
            </a:r>
          </a:p>
          <a:p>
            <a:r>
              <a:rPr lang="en-US" dirty="0" smtClean="0"/>
              <a:t>Identify and describe the four phases of the DMDC Application Development Process</a:t>
            </a:r>
          </a:p>
          <a:p>
            <a:r>
              <a:rPr lang="en-US" dirty="0" smtClean="0"/>
              <a:t>Within each phase of the Development Process, describe one or more major stages</a:t>
            </a:r>
          </a:p>
          <a:p>
            <a:r>
              <a:rPr lang="en-US" dirty="0" smtClean="0"/>
              <a:t>Describe at least three activities/</a:t>
            </a:r>
            <a:r>
              <a:rPr lang="en-US" dirty="0" err="1" smtClean="0"/>
              <a:t>responsiblilities</a:t>
            </a:r>
            <a:r>
              <a:rPr lang="en-US" dirty="0" smtClean="0"/>
              <a:t> within the process for each of these roles: Business Analyst, Developer, QA Tester</a:t>
            </a:r>
          </a:p>
          <a:p>
            <a:r>
              <a:rPr lang="en-US" dirty="0" smtClean="0"/>
              <a:t>Explain the following abbreviations/</a:t>
            </a:r>
            <a:r>
              <a:rPr lang="en-US" dirty="0" err="1" smtClean="0"/>
              <a:t>acronymns</a:t>
            </a:r>
            <a:r>
              <a:rPr lang="en-US" dirty="0" smtClean="0"/>
              <a:t>: CM, CVS, IAB, DMAG, TRB, TSG</a:t>
            </a:r>
          </a:p>
          <a:p>
            <a:r>
              <a:rPr lang="en-US" dirty="0" smtClean="0"/>
              <a:t>Name two key project artifacts a PM develops in Phase B</a:t>
            </a:r>
          </a:p>
          <a:p>
            <a:r>
              <a:rPr lang="en-US" dirty="0" smtClean="0"/>
              <a:t>Locate and use the DMDC Application Development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Definition of Software Engineering (IEEE)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Software Engineering is the application of a systematic, disciplined, quantifiable approach to the development, operation and maintenance of software.</a:t>
            </a:r>
          </a:p>
          <a:p>
            <a:endParaRPr lang="en-US" dirty="0"/>
          </a:p>
          <a:p>
            <a:r>
              <a:rPr lang="en-US" dirty="0" smtClean="0"/>
              <a:t>This material is derived from the DMDC Application Development Process. It is located at the site listed below.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2545"/>
              </p:ext>
            </p:extLst>
          </p:nvPr>
        </p:nvGraphicFramePr>
        <p:xfrm>
          <a:off x="2777202" y="4696663"/>
          <a:ext cx="463867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2417"/>
                <a:gridCol w="3096258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Abstract</a:t>
                      </a:r>
                      <a:endParaRPr lang="en-US" sz="1200" b="1" i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This document describes the generic process for application development at DMDC.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Document Date</a:t>
                      </a:r>
                      <a:endParaRPr lang="en-US" sz="1200" b="1" i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October 2011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Document Version</a:t>
                      </a:r>
                      <a:endParaRPr lang="en-US" sz="1200" b="1" i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104900" algn="l"/>
                        </a:tabLst>
                      </a:pPr>
                      <a:r>
                        <a:rPr lang="en-US" sz="1200">
                          <a:effectLst/>
                        </a:rPr>
                        <a:t>1.4	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Document Location</a:t>
                      </a:r>
                      <a:endParaRPr lang="en-US" sz="1200" b="1" i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http://iweb2.ds.dhra.osd.mil/sites/TSG/SitePages/Home.aspx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36" y="3757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DMDC Software Development Process</a:t>
            </a:r>
          </a:p>
        </p:txBody>
      </p:sp>
      <p:pic>
        <p:nvPicPr>
          <p:cNvPr id="5" name="Picture 4" descr="tenstag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704" y="1479815"/>
            <a:ext cx="7676264" cy="452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8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DMDC Software Development Process</a:t>
            </a:r>
          </a:p>
        </p:txBody>
      </p:sp>
      <p:pic>
        <p:nvPicPr>
          <p:cNvPr id="3074" name="Picture 2" descr="DMDC_Application_Development_Process_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874" y="1418940"/>
            <a:ext cx="10957017" cy="463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Roles in the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8" y="1714207"/>
            <a:ext cx="4982192" cy="42262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19" y="1545054"/>
            <a:ext cx="5483857" cy="46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66FF"/>
                </a:solidFill>
              </a:rPr>
              <a:t>Roles in the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3" y="1567699"/>
            <a:ext cx="5402127" cy="4071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3" y="5596868"/>
            <a:ext cx="5466667" cy="2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23" y="1396249"/>
            <a:ext cx="5790477" cy="4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856</Words>
  <Application>Microsoft Office PowerPoint</Application>
  <PresentationFormat>Custom</PresentationFormat>
  <Paragraphs>185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Gulf Coast Enterprises  ITTP Program DMDC and SDLC</vt:lpstr>
      <vt:lpstr>Welcome</vt:lpstr>
      <vt:lpstr>Agenda</vt:lpstr>
      <vt:lpstr>Objectives</vt:lpstr>
      <vt:lpstr>Definition of Software Engineering (IEEE)</vt:lpstr>
      <vt:lpstr>DMDC Software Development Process</vt:lpstr>
      <vt:lpstr>DMDC Software Development Process</vt:lpstr>
      <vt:lpstr>Roles in the Process</vt:lpstr>
      <vt:lpstr>Roles in the Process</vt:lpstr>
      <vt:lpstr>Roles in the Process</vt:lpstr>
      <vt:lpstr>Review</vt:lpstr>
      <vt:lpstr>PowerPoint Presentation</vt:lpstr>
      <vt:lpstr>Elaboration Phase – Key Deliverables</vt:lpstr>
      <vt:lpstr>Eight Properties of Good Requirements</vt:lpstr>
      <vt:lpstr>Construction Phase – Key Deliverables</vt:lpstr>
      <vt:lpstr>Transition Phase – Key Deliverables</vt:lpstr>
      <vt:lpstr>ROM Timeline Estimates of SDLC Phases</vt:lpstr>
      <vt:lpstr>Review – Match </vt:lpstr>
      <vt:lpstr>Review</vt:lpstr>
      <vt:lpstr>Review</vt:lpstr>
      <vt:lpstr>Review – Inception, Elaboration, Construction, Transition Phases</vt:lpstr>
      <vt:lpstr>Review – Chuckles</vt:lpstr>
      <vt:lpstr>Questions? –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Coast Enterprises, 4E Program IT Services Staff Development</dc:title>
  <dc:creator>Admin;Tom Fields</dc:creator>
  <cp:lastModifiedBy>Ezha Randall</cp:lastModifiedBy>
  <cp:revision>65</cp:revision>
  <cp:lastPrinted>2015-08-04T22:22:02Z</cp:lastPrinted>
  <dcterms:created xsi:type="dcterms:W3CDTF">2015-06-29T20:31:59Z</dcterms:created>
  <dcterms:modified xsi:type="dcterms:W3CDTF">2017-08-16T23:53:36Z</dcterms:modified>
</cp:coreProperties>
</file>