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2" r:id="rId6"/>
    <p:sldId id="261" r:id="rId7"/>
    <p:sldId id="260"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787E501-5A38-49B4-93C2-0AAFD82EE6E0}" type="datetimeFigureOut">
              <a:rPr lang="en-US" smtClean="0"/>
              <a:pPr/>
              <a:t>3/8/2021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32E02E6-B165-4F1F-A50B-F6360033FB7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787E501-5A38-49B4-93C2-0AAFD82EE6E0}" type="datetimeFigureOut">
              <a:rPr lang="en-US" smtClean="0"/>
              <a:pPr/>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E02E6-B165-4F1F-A50B-F6360033FB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787E501-5A38-49B4-93C2-0AAFD82EE6E0}" type="datetimeFigureOut">
              <a:rPr lang="en-US" smtClean="0"/>
              <a:pPr/>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E02E6-B165-4F1F-A50B-F6360033FB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787E501-5A38-49B4-93C2-0AAFD82EE6E0}" type="datetimeFigureOut">
              <a:rPr lang="en-US" smtClean="0"/>
              <a:pPr/>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E02E6-B165-4F1F-A50B-F6360033FB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787E501-5A38-49B4-93C2-0AAFD82EE6E0}" type="datetimeFigureOut">
              <a:rPr lang="en-US" smtClean="0"/>
              <a:pPr/>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E02E6-B165-4F1F-A50B-F6360033FB7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787E501-5A38-49B4-93C2-0AAFD82EE6E0}" type="datetimeFigureOut">
              <a:rPr lang="en-US" smtClean="0"/>
              <a:pPr/>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2E02E6-B165-4F1F-A50B-F6360033FB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787E501-5A38-49B4-93C2-0AAFD82EE6E0}" type="datetimeFigureOut">
              <a:rPr lang="en-US" smtClean="0"/>
              <a:pPr/>
              <a:t>3/8/2021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2E02E6-B165-4F1F-A50B-F6360033FB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787E501-5A38-49B4-93C2-0AAFD82EE6E0}" type="datetimeFigureOut">
              <a:rPr lang="en-US" smtClean="0"/>
              <a:pPr/>
              <a:t>3/8/2021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2E02E6-B165-4F1F-A50B-F6360033FB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87E501-5A38-49B4-93C2-0AAFD82EE6E0}" type="datetimeFigureOut">
              <a:rPr lang="en-US" smtClean="0"/>
              <a:pPr/>
              <a:t>3/8/2021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2E02E6-B165-4F1F-A50B-F6360033FB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787E501-5A38-49B4-93C2-0AAFD82EE6E0}" type="datetimeFigureOut">
              <a:rPr lang="en-US" smtClean="0"/>
              <a:pPr/>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2E02E6-B165-4F1F-A50B-F6360033FB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787E501-5A38-49B4-93C2-0AAFD82EE6E0}" type="datetimeFigureOut">
              <a:rPr lang="en-US" smtClean="0"/>
              <a:pPr/>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32E02E6-B165-4F1F-A50B-F6360033FB7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787E501-5A38-49B4-93C2-0AAFD82EE6E0}" type="datetimeFigureOut">
              <a:rPr lang="en-US" smtClean="0"/>
              <a:pPr/>
              <a:t>3/8/2021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32E02E6-B165-4F1F-A50B-F6360033FB7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851648" cy="1828800"/>
          </a:xfrm>
        </p:spPr>
        <p:txBody>
          <a:bodyPr>
            <a:normAutofit fontScale="90000"/>
          </a:bodyPr>
          <a:lstStyle/>
          <a:p>
            <a:pPr algn="ctr"/>
            <a:r>
              <a:rPr lang="en-US" sz="4800" dirty="0" err="1">
                <a:latin typeface="Times New Roman" pitchFamily="18" charset="0"/>
                <a:cs typeface="Times New Roman" pitchFamily="18" charset="0"/>
              </a:rPr>
              <a:t>Steganography</a:t>
            </a:r>
            <a:r>
              <a:rPr lang="en-US" sz="4800" dirty="0">
                <a:latin typeface="Times New Roman" pitchFamily="18" charset="0"/>
                <a:cs typeface="Times New Roman" pitchFamily="18" charset="0"/>
              </a:rPr>
              <a:t> and Cryptography to Protect Highly Secure Messages</a:t>
            </a:r>
            <a:endParaRPr lang="en-US" sz="4800" dirty="0">
              <a:solidFill>
                <a:schemeClr val="tx1">
                  <a:lumMod val="95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533400" y="2590800"/>
            <a:ext cx="7854696" cy="2895600"/>
          </a:xfrm>
        </p:spPr>
        <p:txBody>
          <a:bodyPr>
            <a:normAutofit/>
          </a:bodyPr>
          <a:lstStyle/>
          <a:p>
            <a:pPr algn="ctr"/>
            <a:r>
              <a:rPr lang="en-US" sz="3300" b="1" dirty="0">
                <a:latin typeface="Times New Roman" pitchFamily="18" charset="0"/>
                <a:cs typeface="Times New Roman" pitchFamily="18" charset="0"/>
              </a:rPr>
              <a:t>BATCH E15</a:t>
            </a:r>
          </a:p>
          <a:p>
            <a:r>
              <a:rPr lang="en-US" b="1" dirty="0">
                <a:latin typeface="Times New Roman" pitchFamily="18" charset="0"/>
                <a:cs typeface="Times New Roman" pitchFamily="18" charset="0"/>
              </a:rPr>
              <a:t>BY</a:t>
            </a:r>
          </a:p>
          <a:p>
            <a:r>
              <a:rPr lang="en-US" b="1" dirty="0">
                <a:latin typeface="Times New Roman" pitchFamily="18" charset="0"/>
                <a:cs typeface="Times New Roman" pitchFamily="18" charset="0"/>
              </a:rPr>
              <a:t>EZHILARASU N</a:t>
            </a:r>
          </a:p>
          <a:p>
            <a:r>
              <a:rPr lang="en-US" b="1" dirty="0">
                <a:latin typeface="Times New Roman" pitchFamily="18" charset="0"/>
                <a:cs typeface="Times New Roman" pitchFamily="18" charset="0"/>
              </a:rPr>
              <a:t>HARIHARAN D</a:t>
            </a:r>
          </a:p>
          <a:p>
            <a:r>
              <a:rPr lang="en-US" b="1" dirty="0">
                <a:latin typeface="Times New Roman" pitchFamily="18" charset="0"/>
                <a:cs typeface="Times New Roman" pitchFamily="18" charset="0"/>
              </a:rPr>
              <a:t>GOKUL 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ABSTRACT</a:t>
            </a:r>
          </a:p>
        </p:txBody>
      </p:sp>
      <p:sp>
        <p:nvSpPr>
          <p:cNvPr id="3" name="Content Placeholder 2"/>
          <p:cNvSpPr>
            <a:spLocks noGrp="1"/>
          </p:cNvSpPr>
          <p:nvPr>
            <p:ph idx="1"/>
          </p:nvPr>
        </p:nvSpPr>
        <p:spPr/>
        <p:txBody>
          <a:bodyPr/>
          <a:lstStyle/>
          <a:p>
            <a:pPr>
              <a:buNone/>
            </a:pPr>
            <a:r>
              <a:rPr lang="en-US" dirty="0"/>
              <a:t>    </a:t>
            </a:r>
            <a:r>
              <a:rPr lang="en-US" dirty="0" err="1"/>
              <a:t>Steganography</a:t>
            </a:r>
            <a:r>
              <a:rPr lang="en-US" dirty="0"/>
              <a:t> and cryptography are very important techniques used in data security to hide and secure secret messages in transmitted data. This paper will introduce, implement and test a novel methodology which can be used as a secure and highly efficient method of data hiding and data extracting. Some efficiency parameters will be experimentally obtained and compared with other existing methods parameters to prove the efficiency of the proposed methodology.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USED</a:t>
            </a:r>
          </a:p>
        </p:txBody>
      </p:sp>
      <p:sp>
        <p:nvSpPr>
          <p:cNvPr id="3" name="Content Placeholder 2"/>
          <p:cNvSpPr>
            <a:spLocks noGrp="1"/>
          </p:cNvSpPr>
          <p:nvPr>
            <p:ph idx="1"/>
          </p:nvPr>
        </p:nvSpPr>
        <p:spPr/>
        <p:txBody>
          <a:bodyPr/>
          <a:lstStyle/>
          <a:p>
            <a:pPr>
              <a:buNone/>
            </a:pPr>
            <a:r>
              <a:rPr lang="en-US" dirty="0"/>
              <a:t> The process of hiding a secret message can be realized by applying the following phases [3]</a:t>
            </a:r>
          </a:p>
          <a:p>
            <a:pPr>
              <a:buNone/>
            </a:pPr>
            <a:r>
              <a:rPr lang="en-US" dirty="0"/>
              <a:t>    A. </a:t>
            </a:r>
            <a:r>
              <a:rPr lang="en-US" dirty="0" err="1"/>
              <a:t>Steganography</a:t>
            </a:r>
            <a:endParaRPr lang="en-US" dirty="0"/>
          </a:p>
          <a:p>
            <a:pPr>
              <a:buNone/>
            </a:pPr>
            <a:r>
              <a:rPr lang="en-US" dirty="0"/>
              <a:t>    B. Cryptography</a:t>
            </a:r>
          </a:p>
          <a:p>
            <a:pPr>
              <a:buNone/>
            </a:pPr>
            <a:r>
              <a:rPr lang="en-US" dirty="0"/>
              <a:t>    C. Message Extraction</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FUNCTIONALITY</a:t>
            </a:r>
          </a:p>
        </p:txBody>
      </p:sp>
      <p:sp>
        <p:nvSpPr>
          <p:cNvPr id="3" name="Content Placeholder 2"/>
          <p:cNvSpPr>
            <a:spLocks noGrp="1"/>
          </p:cNvSpPr>
          <p:nvPr>
            <p:ph idx="1"/>
          </p:nvPr>
        </p:nvSpPr>
        <p:spPr/>
        <p:txBody>
          <a:bodyPr>
            <a:normAutofit fontScale="92500" lnSpcReduction="20000"/>
          </a:bodyPr>
          <a:lstStyle/>
          <a:p>
            <a:pPr>
              <a:buNone/>
            </a:pPr>
            <a:r>
              <a:rPr lang="en-US" dirty="0"/>
              <a:t>    Many </a:t>
            </a:r>
            <a:r>
              <a:rPr lang="en-US" dirty="0" err="1"/>
              <a:t>steganography</a:t>
            </a:r>
            <a:r>
              <a:rPr lang="en-US" dirty="0"/>
              <a:t> methods are based on the least significant bit (LSB) method of data hiding and extracting [4- 6]. Some improvements were added to enhance the security level of LSB method in [7-9]. LSB is an unsecure method of hiding secret messages, and the process of data hiding can be implemented by reserving 8 bytes of the holding image to store one character of the message. LSB requires the binary version of the character, and each bit of this version can be inserted in the least bit of the selected byte of the holding image. The advantages of the LSB based methods are the low values of mean square error (MSE), and the high values of peak signal to noise ratio (PSNR) [10], which make difficult for the human eye to notice the changes in the holding image.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9EAB6-7784-46FF-B883-C9618B0DECC1}"/>
              </a:ext>
            </a:extLst>
          </p:cNvPr>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ADVANTAGE IN THE PROPOSED SYSTEM</a:t>
            </a:r>
          </a:p>
        </p:txBody>
      </p:sp>
      <p:sp>
        <p:nvSpPr>
          <p:cNvPr id="3" name="Content Placeholder 2">
            <a:extLst>
              <a:ext uri="{FF2B5EF4-FFF2-40B4-BE49-F238E27FC236}">
                <a16:creationId xmlns:a16="http://schemas.microsoft.com/office/drawing/2014/main" id="{252EB990-8346-4C5A-908B-392F75B4F690}"/>
              </a:ext>
            </a:extLst>
          </p:cNvPr>
          <p:cNvSpPr>
            <a:spLocks noGrp="1"/>
          </p:cNvSpPr>
          <p:nvPr>
            <p:ph idx="1"/>
          </p:nvPr>
        </p:nvSpPr>
        <p:spPr/>
        <p:txBody>
          <a:bodyPr>
            <a:normAutofit/>
          </a:bodyPr>
          <a:lstStyle/>
          <a:p>
            <a:pPr>
              <a:buFont typeface="Arial" panose="020B0604020202020204" pitchFamily="34" charset="0"/>
              <a:buChar char="•"/>
            </a:pPr>
            <a:r>
              <a:rPr lang="en-US" sz="2800" dirty="0"/>
              <a:t>It is highly </a:t>
            </a:r>
            <a:r>
              <a:rPr lang="en-US" sz="2800" dirty="0" err="1"/>
              <a:t>safe,secure</a:t>
            </a:r>
            <a:r>
              <a:rPr lang="en-US" sz="2800" dirty="0"/>
              <a:t> and protected form of transmission data</a:t>
            </a:r>
          </a:p>
          <a:p>
            <a:pPr>
              <a:buFont typeface="Arial" panose="020B0604020202020204" pitchFamily="34" charset="0"/>
              <a:buChar char="•"/>
            </a:pPr>
            <a:r>
              <a:rPr lang="en-US" sz="2800" dirty="0"/>
              <a:t>AES is </a:t>
            </a:r>
            <a:r>
              <a:rPr lang="en-US" sz="2800" dirty="0" err="1"/>
              <a:t>comparitively</a:t>
            </a:r>
            <a:r>
              <a:rPr lang="en-US" sz="2800" dirty="0"/>
              <a:t> more faster than DES</a:t>
            </a:r>
          </a:p>
          <a:p>
            <a:pPr>
              <a:buFont typeface="Arial" panose="020B0604020202020204" pitchFamily="34" charset="0"/>
              <a:buChar char="•"/>
            </a:pPr>
            <a:r>
              <a:rPr lang="en-US" sz="2800" dirty="0"/>
              <a:t>AES is harder to break than DES</a:t>
            </a:r>
          </a:p>
          <a:p>
            <a:pPr>
              <a:buFont typeface="Arial" panose="020B0604020202020204" pitchFamily="34" charset="0"/>
              <a:buChar char="•"/>
            </a:pPr>
            <a:r>
              <a:rPr lang="en-US" sz="2800" dirty="0"/>
              <a:t>The encrypted text is </a:t>
            </a:r>
            <a:r>
              <a:rPr lang="en-US" sz="2800" dirty="0" err="1"/>
              <a:t>embeded</a:t>
            </a:r>
            <a:r>
              <a:rPr lang="en-US" sz="2800" dirty="0"/>
              <a:t> in the LL –sub –band of the wavelet transform</a:t>
            </a:r>
          </a:p>
        </p:txBody>
      </p:sp>
    </p:spTree>
    <p:extLst>
      <p:ext uri="{BB962C8B-B14F-4D97-AF65-F5344CB8AC3E}">
        <p14:creationId xmlns:p14="http://schemas.microsoft.com/office/powerpoint/2010/main" val="1734495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PROPOSED METHOD</a:t>
            </a:r>
          </a:p>
        </p:txBody>
      </p:sp>
      <p:sp>
        <p:nvSpPr>
          <p:cNvPr id="3" name="Content Placeholder 2"/>
          <p:cNvSpPr>
            <a:spLocks noGrp="1"/>
          </p:cNvSpPr>
          <p:nvPr>
            <p:ph idx="1"/>
          </p:nvPr>
        </p:nvSpPr>
        <p:spPr/>
        <p:txBody>
          <a:bodyPr>
            <a:normAutofit lnSpcReduction="10000"/>
          </a:bodyPr>
          <a:lstStyle/>
          <a:p>
            <a:pPr>
              <a:buNone/>
            </a:pPr>
            <a:r>
              <a:rPr lang="en-US" dirty="0"/>
              <a:t> A. Image Hiding </a:t>
            </a:r>
            <a:r>
              <a:rPr lang="en-US" dirty="0" err="1"/>
              <a:t>Hiding</a:t>
            </a:r>
            <a:r>
              <a:rPr lang="en-US" dirty="0"/>
              <a:t> a secret message in a covering color image can be implemented by applying the following phases: </a:t>
            </a:r>
          </a:p>
          <a:p>
            <a:pPr>
              <a:buNone/>
            </a:pPr>
            <a:r>
              <a:rPr lang="en-US" dirty="0"/>
              <a:t>    1) Inserting the Message Into the Image</a:t>
            </a:r>
          </a:p>
          <a:p>
            <a:pPr>
              <a:buNone/>
            </a:pPr>
            <a:r>
              <a:rPr lang="en-US" dirty="0"/>
              <a:t>    2) Holding Image Encryption </a:t>
            </a:r>
          </a:p>
          <a:p>
            <a:pPr>
              <a:buNone/>
            </a:pPr>
            <a:r>
              <a:rPr lang="en-US" dirty="0"/>
              <a:t>B. Message Extraction Extracting the secret message from the holding encrypted image can be implemented by applying the following phases:</a:t>
            </a:r>
          </a:p>
          <a:p>
            <a:pPr>
              <a:buNone/>
            </a:pPr>
            <a:r>
              <a:rPr lang="en-US" dirty="0"/>
              <a:t>    1) Color Image Decryption. </a:t>
            </a:r>
          </a:p>
          <a:p>
            <a:pPr>
              <a:buNone/>
            </a:pPr>
            <a:r>
              <a:rPr lang="en-US" dirty="0"/>
              <a:t>    2) Extracting the Secret Message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OUTCOME OF THE PROJECT</a:t>
            </a:r>
          </a:p>
        </p:txBody>
      </p:sp>
      <p:sp>
        <p:nvSpPr>
          <p:cNvPr id="3" name="Content Placeholder 2"/>
          <p:cNvSpPr>
            <a:spLocks noGrp="1"/>
          </p:cNvSpPr>
          <p:nvPr>
            <p:ph idx="1"/>
          </p:nvPr>
        </p:nvSpPr>
        <p:spPr/>
        <p:txBody>
          <a:bodyPr/>
          <a:lstStyle/>
          <a:p>
            <a:pPr>
              <a:buNone/>
            </a:pPr>
            <a:r>
              <a:rPr lang="en-US" dirty="0"/>
              <a:t>    The proposed methodology was based on selecting a position in the color image to start hiding the secret  message and matrix blocking to </a:t>
            </a:r>
            <a:r>
              <a:rPr lang="en-US" dirty="0" err="1"/>
              <a:t>encryptdecrypt</a:t>
            </a:r>
            <a:r>
              <a:rPr lang="en-US" dirty="0"/>
              <a:t> the holding color image. The proposed methodology increased the security level by using 2 private keys, and enhanced the efficiency comparing with other existing methods.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FC10-A524-45E7-B665-1D1E41E6A9C8}"/>
              </a:ext>
            </a:extLst>
          </p:cNvPr>
          <p:cNvSpPr>
            <a:spLocks noGrp="1"/>
          </p:cNvSpPr>
          <p:nvPr>
            <p:ph type="title"/>
          </p:nvPr>
        </p:nvSpPr>
        <p:spPr/>
        <p:txBody>
          <a:bodyPr/>
          <a:lstStyle/>
          <a:p>
            <a:r>
              <a:rPr lang="en-US" dirty="0"/>
              <a:t>BASE PAPER</a:t>
            </a:r>
          </a:p>
        </p:txBody>
      </p:sp>
      <p:sp>
        <p:nvSpPr>
          <p:cNvPr id="3" name="Content Placeholder 2">
            <a:extLst>
              <a:ext uri="{FF2B5EF4-FFF2-40B4-BE49-F238E27FC236}">
                <a16:creationId xmlns:a16="http://schemas.microsoft.com/office/drawing/2014/main" id="{DBF28C35-B89D-4480-AAE2-D45ECC51D398}"/>
              </a:ext>
            </a:extLst>
          </p:cNvPr>
          <p:cNvSpPr>
            <a:spLocks noGrp="1"/>
          </p:cNvSpPr>
          <p:nvPr>
            <p:ph idx="1"/>
          </p:nvPr>
        </p:nvSpPr>
        <p:spPr/>
        <p:txBody>
          <a:bodyPr/>
          <a:lstStyle/>
          <a:p>
            <a:r>
              <a:rPr lang="en-US" dirty="0"/>
              <a:t>Secure medical data transmission model for IOT based health care system</a:t>
            </a:r>
          </a:p>
        </p:txBody>
      </p:sp>
    </p:spTree>
    <p:extLst>
      <p:ext uri="{BB962C8B-B14F-4D97-AF65-F5344CB8AC3E}">
        <p14:creationId xmlns:p14="http://schemas.microsoft.com/office/powerpoint/2010/main" val="3651540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52</TotalTime>
  <Words>489</Words>
  <Application>Microsoft Office PowerPoint</Application>
  <PresentationFormat>On-screen Show (4:3)</PresentationFormat>
  <Paragraphs>31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Constantia</vt:lpstr>
      <vt:lpstr>Times New Roman</vt:lpstr>
      <vt:lpstr>Wingdings 2</vt:lpstr>
      <vt:lpstr>Flow</vt:lpstr>
      <vt:lpstr>Steganography and Cryptography to Protect Highly Secure Messages</vt:lpstr>
      <vt:lpstr>ABSTRACT</vt:lpstr>
      <vt:lpstr>TECHNOLOGY USED</vt:lpstr>
      <vt:lpstr>FUNCTIONALITY</vt:lpstr>
      <vt:lpstr>             ADVANTAGE IN THE PROPOSED SYSTEM</vt:lpstr>
      <vt:lpstr>PROPOSED METHOD</vt:lpstr>
      <vt:lpstr>OUTCOME OF THE PROJECT</vt:lpstr>
      <vt:lpstr>BASE PAPER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vivek</dc:creator>
  <cp:lastModifiedBy>N.Ezhilarasu ezhil</cp:lastModifiedBy>
  <cp:revision>7</cp:revision>
  <dcterms:created xsi:type="dcterms:W3CDTF">2020-12-28T05:35:45Z</dcterms:created>
  <dcterms:modified xsi:type="dcterms:W3CDTF">2021-03-08T04:40:45Z</dcterms:modified>
</cp:coreProperties>
</file>