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9"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61"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787E501-5A38-49B4-93C2-0AAFD82EE6E0}" type="datetimeFigureOut">
              <a:rPr lang="en-US" smtClean="0"/>
              <a:pPr/>
              <a:t>6/13/2021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32E02E6-B165-4F1F-A50B-F6360033FB7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787E501-5A38-49B4-93C2-0AAFD82EE6E0}" type="datetimeFigureOut">
              <a:rPr lang="en-US" smtClean="0"/>
              <a:pPr/>
              <a:t>6/13/2021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2E02E6-B165-4F1F-A50B-F6360033FB7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787E501-5A38-49B4-93C2-0AAFD82EE6E0}" type="datetimeFigureOut">
              <a:rPr lang="en-US" smtClean="0"/>
              <a:pPr/>
              <a:t>6/13/2021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2E02E6-B165-4F1F-A50B-F6360033FB7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787E501-5A38-49B4-93C2-0AAFD82EE6E0}" type="datetimeFigureOut">
              <a:rPr lang="en-US" smtClean="0"/>
              <a:pPr/>
              <a:t>6/13/2021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2E02E6-B165-4F1F-A50B-F6360033FB7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787E501-5A38-49B4-93C2-0AAFD82EE6E0}" type="datetimeFigureOut">
              <a:rPr lang="en-US" smtClean="0"/>
              <a:pPr/>
              <a:t>6/13/2021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2E02E6-B165-4F1F-A50B-F6360033FB7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787E501-5A38-49B4-93C2-0AAFD82EE6E0}" type="datetimeFigureOut">
              <a:rPr lang="en-US" smtClean="0"/>
              <a:pPr/>
              <a:t>6/13/2021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2E02E6-B165-4F1F-A50B-F6360033FB7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787E501-5A38-49B4-93C2-0AAFD82EE6E0}" type="datetimeFigureOut">
              <a:rPr lang="en-US" smtClean="0"/>
              <a:pPr/>
              <a:t>6/13/2021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2E02E6-B165-4F1F-A50B-F6360033FB7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787E501-5A38-49B4-93C2-0AAFD82EE6E0}" type="datetimeFigureOut">
              <a:rPr lang="en-US" smtClean="0"/>
              <a:pPr/>
              <a:t>6/13/2021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2E02E6-B165-4F1F-A50B-F6360033FB7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87E501-5A38-49B4-93C2-0AAFD82EE6E0}" type="datetimeFigureOut">
              <a:rPr lang="en-US" smtClean="0"/>
              <a:pPr/>
              <a:t>6/13/2021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2E02E6-B165-4F1F-A50B-F6360033FB7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787E501-5A38-49B4-93C2-0AAFD82EE6E0}" type="datetimeFigureOut">
              <a:rPr lang="en-US" smtClean="0"/>
              <a:pPr/>
              <a:t>6/13/2021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2E02E6-B165-4F1F-A50B-F6360033FB7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787E501-5A38-49B4-93C2-0AAFD82EE6E0}" type="datetimeFigureOut">
              <a:rPr lang="en-US" smtClean="0"/>
              <a:pPr/>
              <a:t>6/13/2021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32E02E6-B165-4F1F-A50B-F6360033FB7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787E501-5A38-49B4-93C2-0AAFD82EE6E0}" type="datetimeFigureOut">
              <a:rPr lang="en-US" smtClean="0"/>
              <a:pPr/>
              <a:t>6/13/2021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32E02E6-B165-4F1F-A50B-F6360033FB7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sciencedirect.com/science/article/pii/B9780128051955000028"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81000"/>
            <a:ext cx="7851648" cy="1828800"/>
          </a:xfrm>
        </p:spPr>
        <p:txBody>
          <a:bodyPr>
            <a:normAutofit/>
          </a:bodyPr>
          <a:lstStyle/>
          <a:p>
            <a:pPr algn="ctr"/>
            <a:r>
              <a:rPr lang="en-US" sz="4800" dirty="0" smtClean="0"/>
              <a:t>SPECIFIC ABSORPTION RATE CAUTIONER USING ANDROID</a:t>
            </a:r>
            <a:endParaRPr lang="fr-FR" sz="4800" dirty="0">
              <a:latin typeface="Times New Roman" pitchFamily="18" charset="0"/>
              <a:cs typeface="Times New Roman" pitchFamily="18" charset="0"/>
            </a:endParaRPr>
          </a:p>
        </p:txBody>
      </p:sp>
      <p:sp>
        <p:nvSpPr>
          <p:cNvPr id="3" name="Subtitle 2"/>
          <p:cNvSpPr>
            <a:spLocks noGrp="1"/>
          </p:cNvSpPr>
          <p:nvPr>
            <p:ph type="subTitle" idx="1"/>
          </p:nvPr>
        </p:nvSpPr>
        <p:spPr>
          <a:xfrm>
            <a:off x="533400" y="2590800"/>
            <a:ext cx="7854696" cy="2895600"/>
          </a:xfrm>
        </p:spPr>
        <p:txBody>
          <a:bodyPr>
            <a:normAutofit fontScale="85000" lnSpcReduction="20000"/>
          </a:bodyPr>
          <a:lstStyle/>
          <a:p>
            <a:pPr algn="ctr"/>
            <a:r>
              <a:rPr lang="en-US" sz="3300" b="1" dirty="0" smtClean="0">
                <a:latin typeface="Times New Roman" pitchFamily="18" charset="0"/>
                <a:cs typeface="Times New Roman" pitchFamily="18" charset="0"/>
              </a:rPr>
              <a:t>BATCH E15</a:t>
            </a:r>
          </a:p>
          <a:p>
            <a:r>
              <a:rPr lang="en-US" b="1" dirty="0" smtClean="0">
                <a:latin typeface="Times New Roman" pitchFamily="18" charset="0"/>
                <a:cs typeface="Times New Roman" pitchFamily="18" charset="0"/>
              </a:rPr>
              <a:t>Guide,</a:t>
            </a:r>
          </a:p>
          <a:p>
            <a:r>
              <a:rPr lang="en-US" b="1" dirty="0" err="1" smtClean="0">
                <a:latin typeface="Times New Roman" pitchFamily="18" charset="0"/>
                <a:cs typeface="Times New Roman" pitchFamily="18" charset="0"/>
              </a:rPr>
              <a:t>Mr.M</a:t>
            </a:r>
            <a:r>
              <a:rPr lang="en-US" b="1" dirty="0" smtClean="0">
                <a:latin typeface="Times New Roman" pitchFamily="18" charset="0"/>
                <a:cs typeface="Times New Roman" pitchFamily="18" charset="0"/>
              </a:rPr>
              <a:t>. Mohan</a:t>
            </a:r>
            <a:endParaRPr lang="en-US" b="1" dirty="0" smtClean="0">
              <a:latin typeface="Times New Roman" pitchFamily="18" charset="0"/>
              <a:cs typeface="Times New Roman" pitchFamily="18" charset="0"/>
            </a:endParaRPr>
          </a:p>
          <a:p>
            <a:endParaRPr lang="en-US" b="1"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BY</a:t>
            </a:r>
            <a:endParaRPr lang="en-US" b="1"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EZHILARASU N</a:t>
            </a:r>
          </a:p>
          <a:p>
            <a:r>
              <a:rPr lang="en-US" b="1" dirty="0" smtClean="0">
                <a:latin typeface="Times New Roman" pitchFamily="18" charset="0"/>
                <a:cs typeface="Times New Roman" pitchFamily="18" charset="0"/>
              </a:rPr>
              <a:t>GOKUL N</a:t>
            </a:r>
          </a:p>
          <a:p>
            <a:r>
              <a:rPr lang="en-US" b="1" dirty="0" smtClean="0">
                <a:latin typeface="Times New Roman" pitchFamily="18" charset="0"/>
                <a:cs typeface="Times New Roman" pitchFamily="18" charset="0"/>
              </a:rPr>
              <a:t>HARIHARAN D</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t>
            </a:r>
            <a:r>
              <a:rPr lang="en-US" dirty="0" smtClean="0"/>
              <a:t>DESIGN-Use case</a:t>
            </a:r>
            <a:endParaRPr lang="en-US" dirty="0"/>
          </a:p>
        </p:txBody>
      </p:sp>
      <p:pic>
        <p:nvPicPr>
          <p:cNvPr id="4" name="Content Placeholder 3"/>
          <p:cNvPicPr>
            <a:picLocks noGrp="1"/>
          </p:cNvPicPr>
          <p:nvPr>
            <p:ph idx="1"/>
          </p:nvPr>
        </p:nvPicPr>
        <p:blipFill>
          <a:blip r:embed="rId2">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xmlns:pic="http://schemas.openxmlformats.org/drawingml/2006/picture" xmlns:lc="http://schemas.openxmlformats.org/drawingml/2006/lockedCanvas" val="0"/>
              </a:ext>
            </a:extLst>
          </a:blip>
          <a:srcRect/>
          <a:stretch>
            <a:fillRect/>
          </a:stretch>
        </p:blipFill>
        <p:spPr bwMode="auto">
          <a:xfrm>
            <a:off x="2003182" y="1935163"/>
            <a:ext cx="5137636" cy="438943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t>
            </a:r>
            <a:r>
              <a:rPr lang="en-US" dirty="0" smtClean="0"/>
              <a:t>DESIGN-Sequence </a:t>
            </a:r>
            <a:endParaRPr lang="en-US" dirty="0"/>
          </a:p>
        </p:txBody>
      </p:sp>
      <p:pic>
        <p:nvPicPr>
          <p:cNvPr id="4" name="Content Placeholder 3"/>
          <p:cNvPicPr>
            <a:picLocks noGrp="1"/>
          </p:cNvPicPr>
          <p:nvPr>
            <p:ph idx="1"/>
          </p:nvPr>
        </p:nvPicPr>
        <p:blipFill>
          <a:blip r:embed="rId2">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xmlns:pic="http://schemas.openxmlformats.org/drawingml/2006/picture" xmlns:lc="http://schemas.openxmlformats.org/drawingml/2006/lockedCanvas" val="0"/>
              </a:ext>
            </a:extLst>
          </a:blip>
          <a:srcRect/>
          <a:stretch>
            <a:fillRect/>
          </a:stretch>
        </p:blipFill>
        <p:spPr bwMode="auto">
          <a:xfrm>
            <a:off x="2018056" y="1935163"/>
            <a:ext cx="5107887" cy="438943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DESCRIPTION</a:t>
            </a:r>
            <a:endParaRPr lang="en-US" dirty="0"/>
          </a:p>
        </p:txBody>
      </p:sp>
      <p:sp>
        <p:nvSpPr>
          <p:cNvPr id="3" name="Content Placeholder 2"/>
          <p:cNvSpPr>
            <a:spLocks noGrp="1"/>
          </p:cNvSpPr>
          <p:nvPr>
            <p:ph idx="1"/>
          </p:nvPr>
        </p:nvSpPr>
        <p:spPr/>
        <p:txBody>
          <a:bodyPr>
            <a:normAutofit fontScale="32500" lnSpcReduction="20000"/>
          </a:bodyPr>
          <a:lstStyle/>
          <a:p>
            <a:r>
              <a:rPr lang="en-US" sz="2800" dirty="0" smtClean="0"/>
              <a:t>The Specific Absorption Rate modules functions namely:</a:t>
            </a:r>
          </a:p>
          <a:p>
            <a:r>
              <a:rPr lang="en-US" sz="2800" dirty="0" smtClean="0"/>
              <a:t> </a:t>
            </a:r>
            <a:endParaRPr lang="en-US" sz="2400" dirty="0" smtClean="0"/>
          </a:p>
          <a:p>
            <a:pPr lvl="2"/>
            <a:r>
              <a:rPr lang="en-US" sz="2400" dirty="0" smtClean="0"/>
              <a:t>User Call Log</a:t>
            </a:r>
            <a:endParaRPr lang="en-US" sz="1800" dirty="0" smtClean="0"/>
          </a:p>
          <a:p>
            <a:r>
              <a:rPr lang="en-US" sz="2800" dirty="0" smtClean="0"/>
              <a:t> </a:t>
            </a:r>
            <a:endParaRPr lang="en-US" sz="2000" dirty="0" smtClean="0"/>
          </a:p>
          <a:p>
            <a:r>
              <a:rPr lang="en-US" sz="2800" dirty="0" smtClean="0"/>
              <a:t> </a:t>
            </a:r>
            <a:endParaRPr lang="en-US" sz="2000" dirty="0" smtClean="0"/>
          </a:p>
          <a:p>
            <a:r>
              <a:rPr lang="en-US" sz="2800" dirty="0" smtClean="0"/>
              <a:t>The SAR application fetches the call duration and call type through which it calculates </a:t>
            </a:r>
            <a:endParaRPr lang="en-US" sz="2000" dirty="0" smtClean="0"/>
          </a:p>
          <a:p>
            <a:r>
              <a:rPr lang="en-US" sz="2800" dirty="0" smtClean="0"/>
              <a:t> </a:t>
            </a:r>
            <a:endParaRPr lang="en-US" sz="2000" dirty="0" smtClean="0"/>
          </a:p>
          <a:p>
            <a:r>
              <a:rPr lang="en-US" sz="2800" dirty="0" smtClean="0"/>
              <a:t>the SAR value and checks whether it is in mentioned limits. With the help of the user call </a:t>
            </a:r>
            <a:endParaRPr lang="en-US" sz="2000" dirty="0" smtClean="0"/>
          </a:p>
          <a:p>
            <a:r>
              <a:rPr lang="en-US" sz="2800" dirty="0" smtClean="0"/>
              <a:t> </a:t>
            </a:r>
            <a:endParaRPr lang="en-US" sz="2000" dirty="0" smtClean="0"/>
          </a:p>
          <a:p>
            <a:r>
              <a:rPr lang="en-US" sz="2800" dirty="0" smtClean="0"/>
              <a:t>duration we calculate the Actual amount of radiation that has passed through the human </a:t>
            </a:r>
            <a:endParaRPr lang="en-US" sz="2000" dirty="0" smtClean="0"/>
          </a:p>
          <a:p>
            <a:r>
              <a:rPr lang="en-US" sz="2800" dirty="0" smtClean="0"/>
              <a:t> </a:t>
            </a:r>
            <a:endParaRPr lang="en-US" sz="2000" dirty="0" smtClean="0"/>
          </a:p>
          <a:p>
            <a:r>
              <a:rPr lang="en-US" sz="2800" dirty="0" smtClean="0"/>
              <a:t>brain. This module is one among the main module that is directly connected to the </a:t>
            </a:r>
            <a:endParaRPr lang="en-US" sz="2000" dirty="0" smtClean="0"/>
          </a:p>
          <a:p>
            <a:r>
              <a:rPr lang="en-US" sz="2800" dirty="0" smtClean="0"/>
              <a:t> </a:t>
            </a:r>
            <a:endParaRPr lang="en-US" sz="2000" dirty="0" smtClean="0"/>
          </a:p>
          <a:p>
            <a:r>
              <a:rPr lang="en-US" sz="2800" dirty="0" smtClean="0"/>
              <a:t>sensors and DB where each call duration and its network state and charging status is </a:t>
            </a:r>
            <a:endParaRPr lang="en-US" sz="2000" dirty="0" smtClean="0"/>
          </a:p>
          <a:p>
            <a:r>
              <a:rPr lang="en-US" sz="2800" dirty="0" smtClean="0"/>
              <a:t> </a:t>
            </a:r>
            <a:endParaRPr lang="en-US" sz="2000" dirty="0" smtClean="0"/>
          </a:p>
          <a:p>
            <a:r>
              <a:rPr lang="en-US" sz="2800" dirty="0" smtClean="0"/>
              <a:t>recorded.</a:t>
            </a:r>
            <a:endParaRPr lang="en-US" sz="2000" dirty="0" smtClean="0"/>
          </a:p>
          <a:p>
            <a:r>
              <a:rPr lang="en-US" sz="2800" dirty="0" smtClean="0"/>
              <a:t> </a:t>
            </a:r>
            <a:endParaRPr lang="en-US" sz="2000" dirty="0" smtClean="0"/>
          </a:p>
          <a:p>
            <a:r>
              <a:rPr lang="en-US" sz="2800" dirty="0" smtClean="0"/>
              <a:t> </a:t>
            </a:r>
            <a:endParaRPr lang="en-US" sz="2000" dirty="0" smtClean="0"/>
          </a:p>
          <a:p>
            <a:pPr lvl="2"/>
            <a:r>
              <a:rPr lang="en-US" sz="2400" dirty="0" smtClean="0"/>
              <a:t>SAR Monitoring DB</a:t>
            </a:r>
            <a:endParaRPr lang="en-US" sz="1800" dirty="0" smtClean="0"/>
          </a:p>
          <a:p>
            <a:r>
              <a:rPr lang="en-US" sz="2800" dirty="0" smtClean="0"/>
              <a:t> </a:t>
            </a:r>
            <a:endParaRPr lang="en-US" sz="2000" dirty="0" smtClean="0"/>
          </a:p>
          <a:p>
            <a:r>
              <a:rPr lang="en-US" sz="2800" dirty="0" smtClean="0"/>
              <a:t> </a:t>
            </a:r>
            <a:endParaRPr lang="en-US" sz="2000" dirty="0" smtClean="0"/>
          </a:p>
          <a:p>
            <a:r>
              <a:rPr lang="en-US" sz="2800" dirty="0" smtClean="0"/>
              <a:t>      The Specific Absorption Rate stores the value of each time the SAR recorded in the Data </a:t>
            </a:r>
            <a:endParaRPr lang="en-US" sz="2000" dirty="0" smtClean="0"/>
          </a:p>
          <a:p>
            <a:r>
              <a:rPr lang="en-US" sz="2800" dirty="0" smtClean="0"/>
              <a:t> </a:t>
            </a:r>
            <a:endParaRPr lang="en-US" sz="2000" dirty="0" smtClean="0"/>
          </a:p>
          <a:p>
            <a:r>
              <a:rPr lang="en-US" sz="2800" dirty="0" smtClean="0"/>
              <a:t>      Base. It fetches the information from Sensor listeners and also the call duration log. It </a:t>
            </a:r>
            <a:endParaRPr lang="en-US" sz="2000" dirty="0" smtClean="0"/>
          </a:p>
          <a:p>
            <a:r>
              <a:rPr lang="en-US" sz="2800" dirty="0" smtClean="0"/>
              <a:t> </a:t>
            </a:r>
            <a:endParaRPr lang="en-US" sz="2000" dirty="0" smtClean="0"/>
          </a:p>
          <a:p>
            <a:r>
              <a:rPr lang="en-US" sz="2800" dirty="0" smtClean="0"/>
              <a:t>      processes the SAR values monitored for one whole week and displays the bar chart for the </a:t>
            </a:r>
            <a:endParaRPr lang="en-US" sz="2000" dirty="0" smtClean="0"/>
          </a:p>
          <a:p>
            <a:r>
              <a:rPr lang="en-US" sz="2800" dirty="0" smtClean="0"/>
              <a:t> </a:t>
            </a:r>
            <a:endParaRPr lang="en-US" sz="2000" dirty="0" smtClean="0"/>
          </a:p>
          <a:p>
            <a:r>
              <a:rPr lang="en-US" sz="2800" dirty="0" smtClean="0"/>
              <a:t>      above recorded </a:t>
            </a:r>
            <a:r>
              <a:rPr lang="en-US" sz="2800" dirty="0" err="1" smtClean="0"/>
              <a:t>values.There</a:t>
            </a:r>
            <a:r>
              <a:rPr lang="en-US" sz="2800" dirty="0" smtClean="0"/>
              <a:t> is also an option to check your phone SAR using the code            </a:t>
            </a:r>
            <a:endParaRPr lang="en-US" sz="2000" dirty="0" smtClean="0"/>
          </a:p>
          <a:p>
            <a:r>
              <a:rPr lang="en-US" sz="2800" dirty="0" smtClean="0"/>
              <a:t> </a:t>
            </a:r>
            <a:endParaRPr lang="en-US" sz="2000" dirty="0" smtClean="0"/>
          </a:p>
          <a:p>
            <a:r>
              <a:rPr lang="en-US" sz="2800" dirty="0" smtClean="0"/>
              <a:t>      mentioned in the option. It also displays the circle with percentage of  SAR passed</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a:t>
            </a:r>
            <a:endParaRPr lang="en-US" dirty="0"/>
          </a:p>
        </p:txBody>
      </p:sp>
      <p:graphicFrame>
        <p:nvGraphicFramePr>
          <p:cNvPr id="5" name="Content Placeholder 4"/>
          <p:cNvGraphicFramePr>
            <a:graphicFrameLocks noGrp="1"/>
          </p:cNvGraphicFramePr>
          <p:nvPr>
            <p:ph idx="1"/>
          </p:nvPr>
        </p:nvGraphicFramePr>
        <p:xfrm>
          <a:off x="457200" y="1935163"/>
          <a:ext cx="8382000" cy="4541836"/>
        </p:xfrm>
        <a:graphic>
          <a:graphicData uri="http://schemas.openxmlformats.org/drawingml/2006/table">
            <a:tbl>
              <a:tblPr firstRow="1" bandRow="1">
                <a:tableStyleId>{5C22544A-7EE6-4342-B048-85BDC9FD1C3A}</a:tableStyleId>
              </a:tblPr>
              <a:tblGrid>
                <a:gridCol w="1047750"/>
                <a:gridCol w="1047750"/>
                <a:gridCol w="1047750"/>
                <a:gridCol w="1047750"/>
                <a:gridCol w="1047750"/>
                <a:gridCol w="1047750"/>
                <a:gridCol w="1047750"/>
                <a:gridCol w="1047750"/>
              </a:tblGrid>
              <a:tr h="1135459">
                <a:tc>
                  <a:txBody>
                    <a:bodyPr/>
                    <a:lstStyle/>
                    <a:p>
                      <a:pPr marL="68580" marR="86360" algn="just">
                        <a:spcBef>
                          <a:spcPts val="0"/>
                        </a:spcBef>
                        <a:spcAft>
                          <a:spcPts val="0"/>
                        </a:spcAft>
                      </a:pPr>
                      <a:r>
                        <a:rPr lang="en-US" sz="1400" dirty="0">
                          <a:latin typeface="Times New Roman"/>
                          <a:ea typeface="Times New Roman"/>
                          <a:cs typeface="Times New Roman"/>
                        </a:rPr>
                        <a:t>Test Case Id</a:t>
                      </a:r>
                      <a:endParaRPr lang="en-US" sz="1100" dirty="0">
                        <a:latin typeface="Times New Roman"/>
                        <a:ea typeface="Times New Roman"/>
                        <a:cs typeface="Times New Roman"/>
                      </a:endParaRPr>
                    </a:p>
                  </a:txBody>
                  <a:tcPr marL="0" marR="0" marT="0" marB="0"/>
                </a:tc>
                <a:tc>
                  <a:txBody>
                    <a:bodyPr/>
                    <a:lstStyle/>
                    <a:p>
                      <a:pPr marL="0" marR="352425">
                        <a:spcBef>
                          <a:spcPts val="0"/>
                        </a:spcBef>
                        <a:spcAft>
                          <a:spcPts val="0"/>
                        </a:spcAft>
                      </a:pPr>
                      <a:r>
                        <a:rPr lang="en-US" sz="1400">
                          <a:latin typeface="Times New Roman"/>
                          <a:ea typeface="Times New Roman"/>
                          <a:cs typeface="Times New Roman"/>
                        </a:rPr>
                        <a:t>Test Cases</a:t>
                      </a:r>
                      <a:endParaRPr lang="en-US" sz="1100">
                        <a:latin typeface="Times New Roman"/>
                        <a:ea typeface="Times New Roman"/>
                        <a:cs typeface="Times New Roman"/>
                      </a:endParaRPr>
                    </a:p>
                  </a:txBody>
                  <a:tcPr marL="0" marR="0" marT="0" marB="0"/>
                </a:tc>
                <a:tc>
                  <a:txBody>
                    <a:bodyPr/>
                    <a:lstStyle/>
                    <a:p>
                      <a:pPr marL="67945" marR="101600">
                        <a:spcBef>
                          <a:spcPts val="0"/>
                        </a:spcBef>
                        <a:spcAft>
                          <a:spcPts val="0"/>
                        </a:spcAft>
                      </a:pPr>
                      <a:r>
                        <a:rPr lang="en-US" sz="1400">
                          <a:latin typeface="Times New Roman"/>
                          <a:ea typeface="Times New Roman"/>
                          <a:cs typeface="Times New Roman"/>
                        </a:rPr>
                        <a:t>Priority</a:t>
                      </a:r>
                      <a:endParaRPr lang="en-US" sz="1100">
                        <a:latin typeface="Times New Roman"/>
                        <a:ea typeface="Times New Roman"/>
                        <a:cs typeface="Times New Roman"/>
                      </a:endParaRPr>
                    </a:p>
                  </a:txBody>
                  <a:tcPr marL="0" marR="0" marT="0" marB="0"/>
                </a:tc>
                <a:tc>
                  <a:txBody>
                    <a:bodyPr/>
                    <a:lstStyle/>
                    <a:p>
                      <a:pPr marL="67945" marR="323215">
                        <a:spcBef>
                          <a:spcPts val="0"/>
                        </a:spcBef>
                        <a:spcAft>
                          <a:spcPts val="0"/>
                        </a:spcAft>
                      </a:pPr>
                      <a:r>
                        <a:rPr lang="en-US" sz="1400">
                          <a:latin typeface="Times New Roman"/>
                          <a:ea typeface="Times New Roman"/>
                          <a:cs typeface="Times New Roman"/>
                        </a:rPr>
                        <a:t>Input TesData</a:t>
                      </a:r>
                      <a:endParaRPr lang="en-US" sz="1100">
                        <a:latin typeface="Times New Roman"/>
                        <a:ea typeface="Times New Roman"/>
                        <a:cs typeface="Times New Roman"/>
                      </a:endParaRPr>
                    </a:p>
                  </a:txBody>
                  <a:tcPr marL="0" marR="0" marT="0" marB="0"/>
                </a:tc>
                <a:tc>
                  <a:txBody>
                    <a:bodyPr/>
                    <a:lstStyle/>
                    <a:p>
                      <a:pPr marL="68580" marR="92075" algn="just">
                        <a:spcBef>
                          <a:spcPts val="0"/>
                        </a:spcBef>
                        <a:spcAft>
                          <a:spcPts val="0"/>
                        </a:spcAft>
                      </a:pPr>
                      <a:r>
                        <a:rPr lang="en-US" sz="1400">
                          <a:latin typeface="Times New Roman"/>
                          <a:ea typeface="Times New Roman"/>
                          <a:cs typeface="Times New Roman"/>
                        </a:rPr>
                        <a:t>Test Case Description</a:t>
                      </a:r>
                      <a:endParaRPr lang="en-US" sz="1100">
                        <a:latin typeface="Times New Roman"/>
                        <a:ea typeface="Times New Roman"/>
                        <a:cs typeface="Times New Roman"/>
                      </a:endParaRPr>
                    </a:p>
                  </a:txBody>
                  <a:tcPr marL="0" marR="0" marT="0" marB="0"/>
                </a:tc>
                <a:tc>
                  <a:txBody>
                    <a:bodyPr/>
                    <a:lstStyle/>
                    <a:p>
                      <a:pPr marL="67310" marR="105410">
                        <a:spcBef>
                          <a:spcPts val="0"/>
                        </a:spcBef>
                        <a:spcAft>
                          <a:spcPts val="0"/>
                        </a:spcAft>
                      </a:pPr>
                      <a:r>
                        <a:rPr lang="en-US" sz="1400">
                          <a:latin typeface="Times New Roman"/>
                          <a:ea typeface="Times New Roman"/>
                          <a:cs typeface="Times New Roman"/>
                        </a:rPr>
                        <a:t>Expected Results</a:t>
                      </a:r>
                      <a:endParaRPr lang="en-US" sz="1100">
                        <a:latin typeface="Times New Roman"/>
                        <a:ea typeface="Times New Roman"/>
                        <a:cs typeface="Times New Roman"/>
                      </a:endParaRPr>
                    </a:p>
                  </a:txBody>
                  <a:tcPr marL="0" marR="0" marT="0" marB="0"/>
                </a:tc>
                <a:tc>
                  <a:txBody>
                    <a:bodyPr/>
                    <a:lstStyle/>
                    <a:p>
                      <a:pPr marL="68580" marR="219710">
                        <a:spcBef>
                          <a:spcPts val="0"/>
                        </a:spcBef>
                        <a:spcAft>
                          <a:spcPts val="0"/>
                        </a:spcAft>
                      </a:pPr>
                      <a:r>
                        <a:rPr lang="en-US" sz="1400">
                          <a:latin typeface="Times New Roman"/>
                          <a:ea typeface="Times New Roman"/>
                          <a:cs typeface="Times New Roman"/>
                        </a:rPr>
                        <a:t>Actual Results</a:t>
                      </a:r>
                      <a:endParaRPr lang="en-US" sz="1100">
                        <a:latin typeface="Times New Roman"/>
                        <a:ea typeface="Times New Roman"/>
                        <a:cs typeface="Times New Roman"/>
                      </a:endParaRPr>
                    </a:p>
                  </a:txBody>
                  <a:tcPr marL="0" marR="0" marT="0" marB="0"/>
                </a:tc>
                <a:tc>
                  <a:txBody>
                    <a:bodyPr/>
                    <a:lstStyle/>
                    <a:p>
                      <a:pPr marL="68580" marR="53975">
                        <a:spcBef>
                          <a:spcPts val="0"/>
                        </a:spcBef>
                        <a:spcAft>
                          <a:spcPts val="0"/>
                        </a:spcAft>
                      </a:pPr>
                      <a:r>
                        <a:rPr lang="en-US" sz="1400">
                          <a:latin typeface="Times New Roman"/>
                          <a:ea typeface="Times New Roman"/>
                          <a:cs typeface="Times New Roman"/>
                        </a:rPr>
                        <a:t>Pass/Fai l</a:t>
                      </a:r>
                      <a:endParaRPr lang="en-US" sz="1100">
                        <a:latin typeface="Times New Roman"/>
                        <a:ea typeface="Times New Roman"/>
                        <a:cs typeface="Times New Roman"/>
                      </a:endParaRPr>
                    </a:p>
                  </a:txBody>
                  <a:tcPr marL="0" marR="0" marT="0" marB="0"/>
                </a:tc>
              </a:tr>
              <a:tr h="1135459">
                <a:tc>
                  <a:txBody>
                    <a:bodyPr/>
                    <a:lstStyle/>
                    <a:p>
                      <a:pPr marL="196215" marR="77470" indent="-102235">
                        <a:spcBef>
                          <a:spcPts val="0"/>
                        </a:spcBef>
                        <a:spcAft>
                          <a:spcPts val="0"/>
                        </a:spcAft>
                      </a:pPr>
                      <a:r>
                        <a:rPr lang="en-US" sz="1200">
                          <a:latin typeface="Times New Roman"/>
                          <a:ea typeface="Times New Roman"/>
                          <a:cs typeface="Times New Roman"/>
                        </a:rPr>
                        <a:t>TU0 1</a:t>
                      </a:r>
                      <a:endParaRPr lang="en-US" sz="1100">
                        <a:latin typeface="Times New Roman"/>
                        <a:ea typeface="Times New Roman"/>
                        <a:cs typeface="Times New Roman"/>
                      </a:endParaRPr>
                    </a:p>
                  </a:txBody>
                  <a:tcPr marL="0" marR="0" marT="0" marB="0"/>
                </a:tc>
                <a:tc>
                  <a:txBody>
                    <a:bodyPr/>
                    <a:lstStyle/>
                    <a:p>
                      <a:pPr marL="0" marR="63500">
                        <a:spcBef>
                          <a:spcPts val="0"/>
                        </a:spcBef>
                        <a:spcAft>
                          <a:spcPts val="0"/>
                        </a:spcAft>
                      </a:pPr>
                      <a:r>
                        <a:rPr lang="en-US" sz="1200">
                          <a:latin typeface="Times New Roman"/>
                          <a:ea typeface="Times New Roman"/>
                          <a:cs typeface="Times New Roman"/>
                        </a:rPr>
                        <a:t>Check phone SAR</a:t>
                      </a:r>
                      <a:endParaRPr lang="en-US" sz="1100">
                        <a:latin typeface="Times New Roman"/>
                        <a:ea typeface="Times New Roman"/>
                        <a:cs typeface="Times New Roman"/>
                      </a:endParaRPr>
                    </a:p>
                  </a:txBody>
                  <a:tcPr marL="0" marR="0" marT="0" marB="0"/>
                </a:tc>
                <a:tc>
                  <a:txBody>
                    <a:bodyPr/>
                    <a:lstStyle/>
                    <a:p>
                      <a:pPr marL="5715" marR="0" algn="ctr">
                        <a:lnSpc>
                          <a:spcPts val="1340"/>
                        </a:lnSpc>
                        <a:spcBef>
                          <a:spcPts val="0"/>
                        </a:spcBef>
                        <a:spcAft>
                          <a:spcPts val="0"/>
                        </a:spcAft>
                      </a:pPr>
                      <a:r>
                        <a:rPr lang="en-US" sz="1200">
                          <a:latin typeface="Times New Roman"/>
                          <a:ea typeface="Times New Roman"/>
                          <a:cs typeface="Times New Roman"/>
                        </a:rPr>
                        <a:t>A</a:t>
                      </a:r>
                      <a:endParaRPr lang="en-US" sz="1100">
                        <a:latin typeface="Times New Roman"/>
                        <a:ea typeface="Times New Roman"/>
                        <a:cs typeface="Times New Roman"/>
                      </a:endParaRPr>
                    </a:p>
                  </a:txBody>
                  <a:tcPr marL="0" marR="0" marT="0" marB="0"/>
                </a:tc>
                <a:tc>
                  <a:txBody>
                    <a:bodyPr/>
                    <a:lstStyle/>
                    <a:p>
                      <a:pPr marL="81915" marR="74295" algn="ctr">
                        <a:spcBef>
                          <a:spcPts val="0"/>
                        </a:spcBef>
                        <a:spcAft>
                          <a:spcPts val="0"/>
                        </a:spcAft>
                      </a:pPr>
                      <a:r>
                        <a:rPr lang="en-US" sz="1200">
                          <a:latin typeface="Times New Roman"/>
                          <a:ea typeface="Times New Roman"/>
                          <a:cs typeface="Times New Roman"/>
                        </a:rPr>
                        <a:t>Dial *#07#</a:t>
                      </a:r>
                      <a:endParaRPr lang="en-US" sz="1100">
                        <a:latin typeface="Times New Roman"/>
                        <a:ea typeface="Times New Roman"/>
                        <a:cs typeface="Times New Roman"/>
                      </a:endParaRPr>
                    </a:p>
                  </a:txBody>
                  <a:tcPr marL="0" marR="0" marT="0" marB="0"/>
                </a:tc>
                <a:tc>
                  <a:txBody>
                    <a:bodyPr/>
                    <a:lstStyle/>
                    <a:p>
                      <a:pPr marL="114300" marR="107950" algn="ctr">
                        <a:spcBef>
                          <a:spcPts val="0"/>
                        </a:spcBef>
                        <a:spcAft>
                          <a:spcPts val="0"/>
                        </a:spcAft>
                      </a:pPr>
                      <a:r>
                        <a:rPr lang="en-US" sz="1200">
                          <a:latin typeface="Times New Roman"/>
                          <a:ea typeface="Times New Roman"/>
                          <a:cs typeface="Times New Roman"/>
                        </a:rPr>
                        <a:t>Check user </a:t>
                      </a:r>
                      <a:endParaRPr lang="en-US" sz="1100">
                        <a:latin typeface="Times New Roman"/>
                        <a:ea typeface="Times New Roman"/>
                        <a:cs typeface="Times New Roman"/>
                      </a:endParaRPr>
                    </a:p>
                    <a:p>
                      <a:pPr marL="114300" marR="107950" algn="ctr">
                        <a:spcBef>
                          <a:spcPts val="0"/>
                        </a:spcBef>
                        <a:spcAft>
                          <a:spcPts val="0"/>
                        </a:spcAft>
                      </a:pPr>
                      <a:r>
                        <a:rPr lang="en-US" sz="1200">
                          <a:latin typeface="Times New Roman"/>
                          <a:ea typeface="Times New Roman"/>
                          <a:cs typeface="Times New Roman"/>
                        </a:rPr>
                        <a:t>Mobile SAR</a:t>
                      </a:r>
                      <a:endParaRPr lang="en-US" sz="1100">
                        <a:latin typeface="Times New Roman"/>
                        <a:ea typeface="Times New Roman"/>
                        <a:cs typeface="Times New Roman"/>
                      </a:endParaRPr>
                    </a:p>
                  </a:txBody>
                  <a:tcPr marL="0" marR="0" marT="0" marB="0"/>
                </a:tc>
                <a:tc>
                  <a:txBody>
                    <a:bodyPr/>
                    <a:lstStyle/>
                    <a:p>
                      <a:pPr marL="71755" marR="67945" indent="1905" algn="ctr">
                        <a:spcBef>
                          <a:spcPts val="0"/>
                        </a:spcBef>
                        <a:spcAft>
                          <a:spcPts val="0"/>
                        </a:spcAft>
                      </a:pPr>
                      <a:r>
                        <a:rPr lang="en-US" sz="1200">
                          <a:latin typeface="Times New Roman"/>
                          <a:ea typeface="Times New Roman"/>
                          <a:cs typeface="Times New Roman"/>
                        </a:rPr>
                        <a:t>Get phone SAR </a:t>
                      </a:r>
                      <a:endParaRPr lang="en-US" sz="1100">
                        <a:latin typeface="Times New Roman"/>
                        <a:ea typeface="Times New Roman"/>
                        <a:cs typeface="Times New Roman"/>
                      </a:endParaRPr>
                    </a:p>
                  </a:txBody>
                  <a:tcPr marL="0" marR="0" marT="0" marB="0"/>
                </a:tc>
                <a:tc>
                  <a:txBody>
                    <a:bodyPr/>
                    <a:lstStyle/>
                    <a:p>
                      <a:pPr marL="117475" marR="109855" indent="-1270" algn="ctr">
                        <a:spcBef>
                          <a:spcPts val="0"/>
                        </a:spcBef>
                        <a:spcAft>
                          <a:spcPts val="0"/>
                        </a:spcAft>
                      </a:pPr>
                      <a:r>
                        <a:rPr lang="en-US" sz="1200">
                          <a:latin typeface="Times New Roman"/>
                          <a:ea typeface="Times New Roman"/>
                          <a:cs typeface="Times New Roman"/>
                        </a:rPr>
                        <a:t>Phone SAR in Mobile </a:t>
                      </a:r>
                      <a:endParaRPr lang="en-US" sz="1100">
                        <a:latin typeface="Times New Roman"/>
                        <a:ea typeface="Times New Roman"/>
                        <a:cs typeface="Times New Roman"/>
                      </a:endParaRPr>
                    </a:p>
                    <a:p>
                      <a:pPr marL="117475" marR="109855" indent="-1270" algn="ctr">
                        <a:spcBef>
                          <a:spcPts val="0"/>
                        </a:spcBef>
                        <a:spcAft>
                          <a:spcPts val="0"/>
                        </a:spcAft>
                      </a:pPr>
                      <a:r>
                        <a:rPr lang="en-US" sz="1200">
                          <a:latin typeface="Times New Roman"/>
                          <a:ea typeface="Times New Roman"/>
                          <a:cs typeface="Times New Roman"/>
                        </a:rPr>
                        <a:t>Phones</a:t>
                      </a:r>
                      <a:endParaRPr lang="en-US" sz="1100">
                        <a:latin typeface="Times New Roman"/>
                        <a:ea typeface="Times New Roman"/>
                        <a:cs typeface="Times New Roman"/>
                      </a:endParaRPr>
                    </a:p>
                  </a:txBody>
                  <a:tcPr marL="0" marR="0" marT="0" marB="0"/>
                </a:tc>
                <a:tc>
                  <a:txBody>
                    <a:bodyPr/>
                    <a:lstStyle/>
                    <a:p>
                      <a:pPr marL="218440" marR="212725" algn="ctr">
                        <a:lnSpc>
                          <a:spcPts val="1340"/>
                        </a:lnSpc>
                        <a:spcBef>
                          <a:spcPts val="0"/>
                        </a:spcBef>
                        <a:spcAft>
                          <a:spcPts val="0"/>
                        </a:spcAft>
                      </a:pPr>
                      <a:r>
                        <a:rPr lang="en-US" sz="1200">
                          <a:latin typeface="Times New Roman"/>
                          <a:ea typeface="Times New Roman"/>
                          <a:cs typeface="Times New Roman"/>
                        </a:rPr>
                        <a:t>Pass</a:t>
                      </a:r>
                      <a:endParaRPr lang="en-US" sz="1100">
                        <a:latin typeface="Times New Roman"/>
                        <a:ea typeface="Times New Roman"/>
                        <a:cs typeface="Times New Roman"/>
                      </a:endParaRPr>
                    </a:p>
                  </a:txBody>
                  <a:tcPr marL="0" marR="0" marT="0" marB="0"/>
                </a:tc>
              </a:tr>
              <a:tr h="1135459">
                <a:tc>
                  <a:txBody>
                    <a:bodyPr/>
                    <a:lstStyle/>
                    <a:p>
                      <a:pPr marL="196215" marR="77470" indent="-102235">
                        <a:spcBef>
                          <a:spcPts val="0"/>
                        </a:spcBef>
                        <a:spcAft>
                          <a:spcPts val="0"/>
                        </a:spcAft>
                      </a:pPr>
                      <a:r>
                        <a:rPr lang="en-US" sz="1200">
                          <a:latin typeface="Times New Roman"/>
                          <a:ea typeface="Times New Roman"/>
                          <a:cs typeface="Times New Roman"/>
                        </a:rPr>
                        <a:t>TU0 2</a:t>
                      </a:r>
                      <a:endParaRPr lang="en-US" sz="1100">
                        <a:latin typeface="Times New Roman"/>
                        <a:ea typeface="Times New Roman"/>
                        <a:cs typeface="Times New Roman"/>
                      </a:endParaRPr>
                    </a:p>
                  </a:txBody>
                  <a:tcPr marL="0" marR="0" marT="0" marB="0"/>
                </a:tc>
                <a:tc>
                  <a:txBody>
                    <a:bodyPr/>
                    <a:lstStyle/>
                    <a:p>
                      <a:pPr marL="75565" marR="60325" indent="124460">
                        <a:spcBef>
                          <a:spcPts val="0"/>
                        </a:spcBef>
                        <a:spcAft>
                          <a:spcPts val="0"/>
                        </a:spcAft>
                      </a:pPr>
                      <a:r>
                        <a:rPr lang="en-US" sz="1200">
                          <a:latin typeface="Times New Roman"/>
                          <a:ea typeface="Times New Roman"/>
                          <a:cs typeface="Times New Roman"/>
                        </a:rPr>
                        <a:t>Dial</a:t>
                      </a:r>
                      <a:endParaRPr lang="en-US" sz="1100">
                        <a:latin typeface="Times New Roman"/>
                        <a:ea typeface="Times New Roman"/>
                        <a:cs typeface="Times New Roman"/>
                      </a:endParaRPr>
                    </a:p>
                    <a:p>
                      <a:pPr marL="75565" marR="60325" indent="124460">
                        <a:spcBef>
                          <a:spcPts val="0"/>
                        </a:spcBef>
                        <a:spcAft>
                          <a:spcPts val="0"/>
                        </a:spcAft>
                      </a:pPr>
                      <a:r>
                        <a:rPr lang="en-US" sz="1200">
                          <a:latin typeface="Times New Roman"/>
                          <a:ea typeface="Times New Roman"/>
                          <a:cs typeface="Times New Roman"/>
                        </a:rPr>
                        <a:t>Phone </a:t>
                      </a:r>
                      <a:endParaRPr lang="en-US" sz="1100">
                        <a:latin typeface="Times New Roman"/>
                        <a:ea typeface="Times New Roman"/>
                        <a:cs typeface="Times New Roman"/>
                      </a:endParaRPr>
                    </a:p>
                    <a:p>
                      <a:pPr marL="75565" marR="60325" indent="124460">
                        <a:spcBef>
                          <a:spcPts val="0"/>
                        </a:spcBef>
                        <a:spcAft>
                          <a:spcPts val="0"/>
                        </a:spcAft>
                      </a:pPr>
                      <a:r>
                        <a:rPr lang="en-US" sz="1200">
                          <a:latin typeface="Times New Roman"/>
                          <a:ea typeface="Times New Roman"/>
                          <a:cs typeface="Times New Roman"/>
                        </a:rPr>
                        <a:t>Call</a:t>
                      </a:r>
                      <a:endParaRPr lang="en-US" sz="1100">
                        <a:latin typeface="Times New Roman"/>
                        <a:ea typeface="Times New Roman"/>
                        <a:cs typeface="Times New Roman"/>
                      </a:endParaRPr>
                    </a:p>
                  </a:txBody>
                  <a:tcPr marL="0" marR="0" marT="0" marB="0"/>
                </a:tc>
                <a:tc>
                  <a:txBody>
                    <a:bodyPr/>
                    <a:lstStyle/>
                    <a:p>
                      <a:pPr marL="5715" marR="0" algn="ctr">
                        <a:lnSpc>
                          <a:spcPts val="1340"/>
                        </a:lnSpc>
                        <a:spcBef>
                          <a:spcPts val="0"/>
                        </a:spcBef>
                        <a:spcAft>
                          <a:spcPts val="0"/>
                        </a:spcAft>
                      </a:pPr>
                      <a:r>
                        <a:rPr lang="en-US" sz="1200">
                          <a:latin typeface="Times New Roman"/>
                          <a:ea typeface="Times New Roman"/>
                          <a:cs typeface="Times New Roman"/>
                        </a:rPr>
                        <a:t>A</a:t>
                      </a:r>
                      <a:endParaRPr lang="en-US" sz="1100">
                        <a:latin typeface="Times New Roman"/>
                        <a:ea typeface="Times New Roman"/>
                        <a:cs typeface="Times New Roman"/>
                      </a:endParaRPr>
                    </a:p>
                  </a:txBody>
                  <a:tcPr marL="0" marR="0" marT="0" marB="0"/>
                </a:tc>
                <a:tc>
                  <a:txBody>
                    <a:bodyPr/>
                    <a:lstStyle/>
                    <a:p>
                      <a:pPr marL="72390" marR="66675" indent="1905" algn="ctr">
                        <a:spcBef>
                          <a:spcPts val="0"/>
                        </a:spcBef>
                        <a:spcAft>
                          <a:spcPts val="0"/>
                        </a:spcAft>
                      </a:pPr>
                      <a:r>
                        <a:rPr lang="en-US" sz="1200">
                          <a:latin typeface="Times New Roman"/>
                          <a:ea typeface="Times New Roman"/>
                          <a:cs typeface="Times New Roman"/>
                        </a:rPr>
                        <a:t>Call Duration</a:t>
                      </a:r>
                      <a:endParaRPr lang="en-US" sz="1100">
                        <a:latin typeface="Times New Roman"/>
                        <a:ea typeface="Times New Roman"/>
                        <a:cs typeface="Times New Roman"/>
                      </a:endParaRPr>
                    </a:p>
                  </a:txBody>
                  <a:tcPr marL="0" marR="0" marT="0" marB="0"/>
                </a:tc>
                <a:tc>
                  <a:txBody>
                    <a:bodyPr/>
                    <a:lstStyle/>
                    <a:p>
                      <a:pPr marL="104775" marR="87630" indent="129540">
                        <a:spcBef>
                          <a:spcPts val="0"/>
                        </a:spcBef>
                        <a:spcAft>
                          <a:spcPts val="0"/>
                        </a:spcAft>
                      </a:pPr>
                      <a:r>
                        <a:rPr lang="en-US" sz="1200">
                          <a:latin typeface="Times New Roman"/>
                          <a:ea typeface="Times New Roman"/>
                          <a:cs typeface="Times New Roman"/>
                        </a:rPr>
                        <a:t>Takes the Call duration </a:t>
                      </a:r>
                      <a:endParaRPr lang="en-US" sz="1100">
                        <a:latin typeface="Times New Roman"/>
                        <a:ea typeface="Times New Roman"/>
                        <a:cs typeface="Times New Roman"/>
                      </a:endParaRPr>
                    </a:p>
                  </a:txBody>
                  <a:tcPr marL="0" marR="0" marT="0" marB="0"/>
                </a:tc>
                <a:tc>
                  <a:txBody>
                    <a:bodyPr/>
                    <a:lstStyle/>
                    <a:p>
                      <a:pPr marL="77470" marR="74930" indent="635" algn="ctr">
                        <a:spcBef>
                          <a:spcPts val="0"/>
                        </a:spcBef>
                        <a:spcAft>
                          <a:spcPts val="0"/>
                        </a:spcAft>
                      </a:pPr>
                      <a:r>
                        <a:rPr lang="en-US" sz="1200">
                          <a:latin typeface="Times New Roman"/>
                          <a:ea typeface="Times New Roman"/>
                          <a:cs typeface="Times New Roman"/>
                        </a:rPr>
                        <a:t>Check SAR within limits or </a:t>
                      </a:r>
                      <a:endParaRPr lang="en-US" sz="1100">
                        <a:latin typeface="Times New Roman"/>
                        <a:ea typeface="Times New Roman"/>
                        <a:cs typeface="Times New Roman"/>
                      </a:endParaRPr>
                    </a:p>
                    <a:p>
                      <a:pPr marL="77470" marR="74930" indent="635" algn="ctr">
                        <a:spcBef>
                          <a:spcPts val="0"/>
                        </a:spcBef>
                        <a:spcAft>
                          <a:spcPts val="0"/>
                        </a:spcAft>
                      </a:pPr>
                      <a:r>
                        <a:rPr lang="en-US" sz="1200">
                          <a:latin typeface="Times New Roman"/>
                          <a:ea typeface="Times New Roman"/>
                          <a:cs typeface="Times New Roman"/>
                        </a:rPr>
                        <a:t>not</a:t>
                      </a:r>
                      <a:endParaRPr lang="en-US" sz="1100">
                        <a:latin typeface="Times New Roman"/>
                        <a:ea typeface="Times New Roman"/>
                        <a:cs typeface="Times New Roman"/>
                      </a:endParaRPr>
                    </a:p>
                  </a:txBody>
                  <a:tcPr marL="0" marR="0" marT="0" marB="0"/>
                </a:tc>
                <a:tc>
                  <a:txBody>
                    <a:bodyPr/>
                    <a:lstStyle/>
                    <a:p>
                      <a:pPr marL="80645" marR="75565" indent="2540" algn="ctr">
                        <a:spcBef>
                          <a:spcPts val="0"/>
                        </a:spcBef>
                        <a:spcAft>
                          <a:spcPts val="0"/>
                        </a:spcAft>
                      </a:pPr>
                      <a:r>
                        <a:rPr lang="en-US" sz="1200">
                          <a:latin typeface="Times New Roman"/>
                          <a:ea typeface="Times New Roman"/>
                          <a:cs typeface="Times New Roman"/>
                        </a:rPr>
                        <a:t>Actual SAR </a:t>
                      </a:r>
                      <a:endParaRPr lang="en-US" sz="1100">
                        <a:latin typeface="Times New Roman"/>
                        <a:ea typeface="Times New Roman"/>
                        <a:cs typeface="Times New Roman"/>
                      </a:endParaRPr>
                    </a:p>
                    <a:p>
                      <a:pPr marL="80645" marR="75565" indent="2540" algn="ctr">
                        <a:spcBef>
                          <a:spcPts val="0"/>
                        </a:spcBef>
                        <a:spcAft>
                          <a:spcPts val="0"/>
                        </a:spcAft>
                      </a:pPr>
                      <a:r>
                        <a:rPr lang="en-US" sz="1200">
                          <a:latin typeface="Times New Roman"/>
                          <a:ea typeface="Times New Roman"/>
                          <a:cs typeface="Times New Roman"/>
                        </a:rPr>
                        <a:t>Value</a:t>
                      </a:r>
                      <a:endParaRPr lang="en-US" sz="1100">
                        <a:latin typeface="Times New Roman"/>
                        <a:ea typeface="Times New Roman"/>
                        <a:cs typeface="Times New Roman"/>
                      </a:endParaRPr>
                    </a:p>
                  </a:txBody>
                  <a:tcPr marL="0" marR="0" marT="0" marB="0"/>
                </a:tc>
                <a:tc>
                  <a:txBody>
                    <a:bodyPr/>
                    <a:lstStyle/>
                    <a:p>
                      <a:pPr marL="218440" marR="212725" algn="ctr">
                        <a:lnSpc>
                          <a:spcPts val="1340"/>
                        </a:lnSpc>
                        <a:spcBef>
                          <a:spcPts val="0"/>
                        </a:spcBef>
                        <a:spcAft>
                          <a:spcPts val="0"/>
                        </a:spcAft>
                      </a:pPr>
                      <a:r>
                        <a:rPr lang="en-US" sz="1200">
                          <a:latin typeface="Times New Roman"/>
                          <a:ea typeface="Times New Roman"/>
                          <a:cs typeface="Times New Roman"/>
                        </a:rPr>
                        <a:t>Pass</a:t>
                      </a:r>
                      <a:endParaRPr lang="en-US" sz="1100">
                        <a:latin typeface="Times New Roman"/>
                        <a:ea typeface="Times New Roman"/>
                        <a:cs typeface="Times New Roman"/>
                      </a:endParaRPr>
                    </a:p>
                  </a:txBody>
                  <a:tcPr marL="0" marR="0" marT="0" marB="0"/>
                </a:tc>
              </a:tr>
              <a:tr h="1135459">
                <a:tc>
                  <a:txBody>
                    <a:bodyPr/>
                    <a:lstStyle/>
                    <a:p>
                      <a:pPr marL="196215" marR="77470" indent="-102235">
                        <a:spcBef>
                          <a:spcPts val="0"/>
                        </a:spcBef>
                        <a:spcAft>
                          <a:spcPts val="0"/>
                        </a:spcAft>
                      </a:pPr>
                      <a:r>
                        <a:rPr lang="en-US" sz="1200">
                          <a:latin typeface="Times New Roman"/>
                          <a:ea typeface="Times New Roman"/>
                          <a:cs typeface="Times New Roman"/>
                        </a:rPr>
                        <a:t>TU0 3</a:t>
                      </a:r>
                      <a:endParaRPr lang="en-US" sz="1100">
                        <a:latin typeface="Times New Roman"/>
                        <a:ea typeface="Times New Roman"/>
                        <a:cs typeface="Times New Roman"/>
                      </a:endParaRPr>
                    </a:p>
                  </a:txBody>
                  <a:tcPr marL="0" marR="0" marT="0" marB="0"/>
                </a:tc>
                <a:tc>
                  <a:txBody>
                    <a:bodyPr/>
                    <a:lstStyle/>
                    <a:p>
                      <a:pPr marL="88900" marR="86995" algn="ctr">
                        <a:spcBef>
                          <a:spcPts val="0"/>
                        </a:spcBef>
                        <a:spcAft>
                          <a:spcPts val="0"/>
                        </a:spcAft>
                      </a:pPr>
                      <a:r>
                        <a:rPr lang="en-US" sz="1200">
                          <a:latin typeface="Times New Roman"/>
                          <a:ea typeface="Times New Roman"/>
                          <a:cs typeface="Times New Roman"/>
                        </a:rPr>
                        <a:t>Receive </a:t>
                      </a:r>
                      <a:endParaRPr lang="en-US" sz="1100">
                        <a:latin typeface="Times New Roman"/>
                        <a:ea typeface="Times New Roman"/>
                        <a:cs typeface="Times New Roman"/>
                      </a:endParaRPr>
                    </a:p>
                    <a:p>
                      <a:pPr marL="88900" marR="86995" algn="ctr">
                        <a:spcBef>
                          <a:spcPts val="0"/>
                        </a:spcBef>
                        <a:spcAft>
                          <a:spcPts val="0"/>
                        </a:spcAft>
                      </a:pPr>
                      <a:r>
                        <a:rPr lang="en-US" sz="1200">
                          <a:latin typeface="Times New Roman"/>
                          <a:ea typeface="Times New Roman"/>
                          <a:cs typeface="Times New Roman"/>
                        </a:rPr>
                        <a:t>Phone call</a:t>
                      </a:r>
                      <a:endParaRPr lang="en-US" sz="1100">
                        <a:latin typeface="Times New Roman"/>
                        <a:ea typeface="Times New Roman"/>
                        <a:cs typeface="Times New Roman"/>
                      </a:endParaRPr>
                    </a:p>
                  </a:txBody>
                  <a:tcPr marL="0" marR="0" marT="0" marB="0"/>
                </a:tc>
                <a:tc>
                  <a:txBody>
                    <a:bodyPr/>
                    <a:lstStyle/>
                    <a:p>
                      <a:pPr marL="5715" marR="0" algn="ctr">
                        <a:lnSpc>
                          <a:spcPts val="1340"/>
                        </a:lnSpc>
                        <a:spcBef>
                          <a:spcPts val="0"/>
                        </a:spcBef>
                        <a:spcAft>
                          <a:spcPts val="0"/>
                        </a:spcAft>
                      </a:pPr>
                      <a:r>
                        <a:rPr lang="en-US" sz="1200">
                          <a:latin typeface="Times New Roman"/>
                          <a:ea typeface="Times New Roman"/>
                          <a:cs typeface="Times New Roman"/>
                        </a:rPr>
                        <a:t>A</a:t>
                      </a:r>
                      <a:endParaRPr lang="en-US" sz="1100">
                        <a:latin typeface="Times New Roman"/>
                        <a:ea typeface="Times New Roman"/>
                        <a:cs typeface="Times New Roman"/>
                      </a:endParaRPr>
                    </a:p>
                  </a:txBody>
                  <a:tcPr marL="0" marR="0" marT="0" marB="0"/>
                </a:tc>
                <a:tc>
                  <a:txBody>
                    <a:bodyPr/>
                    <a:lstStyle/>
                    <a:p>
                      <a:pPr marL="5080" marR="0" algn="ctr">
                        <a:lnSpc>
                          <a:spcPts val="1340"/>
                        </a:lnSpc>
                        <a:spcBef>
                          <a:spcPts val="0"/>
                        </a:spcBef>
                        <a:spcAft>
                          <a:spcPts val="0"/>
                        </a:spcAft>
                      </a:pPr>
                      <a:r>
                        <a:rPr lang="en-US" sz="1200">
                          <a:latin typeface="Times New Roman"/>
                          <a:ea typeface="Times New Roman"/>
                          <a:cs typeface="Times New Roman"/>
                        </a:rPr>
                        <a:t>Call Duration</a:t>
                      </a:r>
                      <a:endParaRPr lang="en-US" sz="1100">
                        <a:latin typeface="Times New Roman"/>
                        <a:ea typeface="Times New Roman"/>
                        <a:cs typeface="Times New Roman"/>
                      </a:endParaRPr>
                    </a:p>
                  </a:txBody>
                  <a:tcPr marL="0" marR="0" marT="0" marB="0"/>
                </a:tc>
                <a:tc>
                  <a:txBody>
                    <a:bodyPr/>
                    <a:lstStyle/>
                    <a:p>
                      <a:pPr marL="160020" marR="153035" indent="-1270" algn="ctr">
                        <a:spcBef>
                          <a:spcPts val="0"/>
                        </a:spcBef>
                        <a:spcAft>
                          <a:spcPts val="0"/>
                        </a:spcAft>
                      </a:pPr>
                      <a:r>
                        <a:rPr lang="en-US" sz="1200">
                          <a:latin typeface="Times New Roman"/>
                          <a:ea typeface="Times New Roman"/>
                          <a:cs typeface="Times New Roman"/>
                        </a:rPr>
                        <a:t>Takes the Call duration</a:t>
                      </a:r>
                      <a:endParaRPr lang="en-US" sz="1100">
                        <a:latin typeface="Times New Roman"/>
                        <a:ea typeface="Times New Roman"/>
                        <a:cs typeface="Times New Roman"/>
                      </a:endParaRPr>
                    </a:p>
                  </a:txBody>
                  <a:tcPr marL="0" marR="0" marT="0" marB="0"/>
                </a:tc>
                <a:tc>
                  <a:txBody>
                    <a:bodyPr/>
                    <a:lstStyle/>
                    <a:p>
                      <a:pPr marL="77470" marR="74930" indent="635" algn="ctr">
                        <a:spcBef>
                          <a:spcPts val="0"/>
                        </a:spcBef>
                        <a:spcAft>
                          <a:spcPts val="0"/>
                        </a:spcAft>
                      </a:pPr>
                      <a:r>
                        <a:rPr lang="en-US" sz="1200">
                          <a:latin typeface="Times New Roman"/>
                          <a:ea typeface="Times New Roman"/>
                          <a:cs typeface="Times New Roman"/>
                        </a:rPr>
                        <a:t>Check SAR within limits or </a:t>
                      </a:r>
                      <a:endParaRPr lang="en-US" sz="1100">
                        <a:latin typeface="Times New Roman"/>
                        <a:ea typeface="Times New Roman"/>
                        <a:cs typeface="Times New Roman"/>
                      </a:endParaRPr>
                    </a:p>
                    <a:p>
                      <a:pPr marL="73025" marR="69215" indent="-1270" algn="ctr">
                        <a:spcBef>
                          <a:spcPts val="0"/>
                        </a:spcBef>
                        <a:spcAft>
                          <a:spcPts val="0"/>
                        </a:spcAft>
                      </a:pPr>
                      <a:r>
                        <a:rPr lang="en-US" sz="1200">
                          <a:latin typeface="Times New Roman"/>
                          <a:ea typeface="Times New Roman"/>
                          <a:cs typeface="Times New Roman"/>
                        </a:rPr>
                        <a:t>not</a:t>
                      </a:r>
                      <a:endParaRPr lang="en-US" sz="1100">
                        <a:latin typeface="Times New Roman"/>
                        <a:ea typeface="Times New Roman"/>
                        <a:cs typeface="Times New Roman"/>
                      </a:endParaRPr>
                    </a:p>
                  </a:txBody>
                  <a:tcPr marL="0" marR="0" marT="0" marB="0"/>
                </a:tc>
                <a:tc>
                  <a:txBody>
                    <a:bodyPr/>
                    <a:lstStyle/>
                    <a:p>
                      <a:pPr marL="77470" marR="74930" indent="635" algn="ctr">
                        <a:spcBef>
                          <a:spcPts val="0"/>
                        </a:spcBef>
                        <a:spcAft>
                          <a:spcPts val="0"/>
                        </a:spcAft>
                      </a:pPr>
                      <a:r>
                        <a:rPr lang="en-US" sz="1200">
                          <a:latin typeface="Times New Roman"/>
                          <a:ea typeface="Times New Roman"/>
                          <a:cs typeface="Times New Roman"/>
                        </a:rPr>
                        <a:t>Check SAR within limits or </a:t>
                      </a:r>
                      <a:endParaRPr lang="en-US" sz="1100">
                        <a:latin typeface="Times New Roman"/>
                        <a:ea typeface="Times New Roman"/>
                        <a:cs typeface="Times New Roman"/>
                      </a:endParaRPr>
                    </a:p>
                    <a:p>
                      <a:pPr marL="149225" marR="141605" indent="-635" algn="ctr">
                        <a:spcBef>
                          <a:spcPts val="0"/>
                        </a:spcBef>
                        <a:spcAft>
                          <a:spcPts val="0"/>
                        </a:spcAft>
                      </a:pPr>
                      <a:r>
                        <a:rPr lang="en-US" sz="1200">
                          <a:latin typeface="Times New Roman"/>
                          <a:ea typeface="Times New Roman"/>
                          <a:cs typeface="Times New Roman"/>
                        </a:rPr>
                        <a:t>not</a:t>
                      </a:r>
                      <a:endParaRPr lang="en-US" sz="1100">
                        <a:latin typeface="Times New Roman"/>
                        <a:ea typeface="Times New Roman"/>
                        <a:cs typeface="Times New Roman"/>
                      </a:endParaRPr>
                    </a:p>
                  </a:txBody>
                  <a:tcPr marL="0" marR="0" marT="0" marB="0"/>
                </a:tc>
                <a:tc>
                  <a:txBody>
                    <a:bodyPr/>
                    <a:lstStyle/>
                    <a:p>
                      <a:pPr marL="218440" marR="212725" algn="ctr">
                        <a:lnSpc>
                          <a:spcPts val="1340"/>
                        </a:lnSpc>
                        <a:spcBef>
                          <a:spcPts val="0"/>
                        </a:spcBef>
                        <a:spcAft>
                          <a:spcPts val="0"/>
                        </a:spcAft>
                      </a:pPr>
                      <a:r>
                        <a:rPr lang="en-US" sz="1200" dirty="0">
                          <a:latin typeface="Times New Roman"/>
                          <a:ea typeface="Times New Roman"/>
                          <a:cs typeface="Times New Roman"/>
                        </a:rPr>
                        <a:t>Pass</a:t>
                      </a:r>
                      <a:endParaRPr lang="en-US" sz="1100" dirty="0">
                        <a:latin typeface="Times New Roman"/>
                        <a:ea typeface="Times New Roman"/>
                        <a:cs typeface="Times New Roman"/>
                      </a:endParaRPr>
                    </a:p>
                  </a:txBody>
                  <a:tcPr marL="0" marR="0" marT="0" marB="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SCREENSHOT</a:t>
            </a:r>
            <a:endParaRPr lang="en-US" dirty="0"/>
          </a:p>
        </p:txBody>
      </p:sp>
      <p:pic>
        <p:nvPicPr>
          <p:cNvPr id="4" name="Content Placeholder 3" descr="C:\Users\vivek\Desktop\Gokul\WhatsApp Image 2021-05-03 at 12.52.31 PM.jpeg"/>
          <p:cNvPicPr>
            <a:picLocks noGrp="1"/>
          </p:cNvPicPr>
          <p:nvPr>
            <p:ph idx="1"/>
          </p:nvPr>
        </p:nvPicPr>
        <p:blipFill>
          <a:blip r:embed="rId2"/>
          <a:srcRect/>
          <a:stretch>
            <a:fillRect/>
          </a:stretch>
        </p:blipFill>
        <p:spPr bwMode="auto">
          <a:xfrm>
            <a:off x="3413015" y="1935163"/>
            <a:ext cx="2317969" cy="4389437"/>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SCREENSHOT</a:t>
            </a:r>
            <a:endParaRPr lang="en-US" dirty="0"/>
          </a:p>
        </p:txBody>
      </p:sp>
      <p:pic>
        <p:nvPicPr>
          <p:cNvPr id="4" name="Content Placeholder 3" descr="C:\Users\vivek\Desktop\Gokul\WhatsApp Image 2021-05-03 at 12.52.31 PM (1).jpeg"/>
          <p:cNvPicPr>
            <a:picLocks noGrp="1"/>
          </p:cNvPicPr>
          <p:nvPr>
            <p:ph idx="1"/>
          </p:nvPr>
        </p:nvPicPr>
        <p:blipFill>
          <a:blip r:embed="rId2"/>
          <a:srcRect/>
          <a:stretch>
            <a:fillRect/>
          </a:stretch>
        </p:blipFill>
        <p:spPr bwMode="auto">
          <a:xfrm>
            <a:off x="3428425" y="1935163"/>
            <a:ext cx="2287150" cy="4389437"/>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SCREENSHOT</a:t>
            </a:r>
            <a:endParaRPr lang="en-US" dirty="0"/>
          </a:p>
        </p:txBody>
      </p:sp>
      <p:pic>
        <p:nvPicPr>
          <p:cNvPr id="4" name="Content Placeholder 3" descr="C:\Users\vivek\Desktop\Gokul\WhatsApp Image 2021-05-03 at 12.52.31 PM (1).jpeg"/>
          <p:cNvPicPr>
            <a:picLocks noGrp="1"/>
          </p:cNvPicPr>
          <p:nvPr>
            <p:ph idx="1"/>
          </p:nvPr>
        </p:nvPicPr>
        <p:blipFill>
          <a:blip r:embed="rId2"/>
          <a:srcRect/>
          <a:stretch>
            <a:fillRect/>
          </a:stretch>
        </p:blipFill>
        <p:spPr bwMode="auto">
          <a:xfrm>
            <a:off x="3428425" y="1935163"/>
            <a:ext cx="2287150" cy="4389437"/>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SCREENSHOT</a:t>
            </a:r>
            <a:endParaRPr lang="en-US" dirty="0"/>
          </a:p>
        </p:txBody>
      </p:sp>
      <p:pic>
        <p:nvPicPr>
          <p:cNvPr id="4" name="Content Placeholder 3" descr="C:\Users\vivek\Desktop\Gokul\WhatsApp Image 2021-05-03 at 12.52.33 PM.jpeg"/>
          <p:cNvPicPr>
            <a:picLocks noGrp="1"/>
          </p:cNvPicPr>
          <p:nvPr>
            <p:ph idx="1"/>
          </p:nvPr>
        </p:nvPicPr>
        <p:blipFill>
          <a:blip r:embed="rId2"/>
          <a:srcRect/>
          <a:stretch>
            <a:fillRect/>
          </a:stretch>
        </p:blipFill>
        <p:spPr bwMode="auto">
          <a:xfrm>
            <a:off x="3414156" y="1935163"/>
            <a:ext cx="2315687" cy="4389437"/>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SCREENSHOT</a:t>
            </a:r>
            <a:endParaRPr lang="en-US" dirty="0"/>
          </a:p>
        </p:txBody>
      </p:sp>
      <p:pic>
        <p:nvPicPr>
          <p:cNvPr id="4" name="Content Placeholder 3" descr="C:\Users\vivek\Desktop\Gokul\WhatsApp Image 2021-05-03 at 12.52.32 PM (3).jpeg"/>
          <p:cNvPicPr>
            <a:picLocks noGrp="1"/>
          </p:cNvPicPr>
          <p:nvPr>
            <p:ph idx="1"/>
          </p:nvPr>
        </p:nvPicPr>
        <p:blipFill>
          <a:blip r:embed="rId2"/>
          <a:srcRect/>
          <a:stretch>
            <a:fillRect/>
          </a:stretch>
        </p:blipFill>
        <p:spPr bwMode="auto">
          <a:xfrm>
            <a:off x="3404366" y="1935163"/>
            <a:ext cx="2335267" cy="4389437"/>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pPr>
              <a:buNone/>
            </a:pPr>
            <a:r>
              <a:rPr lang="en-US" dirty="0" smtClean="0"/>
              <a:t>    This </a:t>
            </a:r>
            <a:r>
              <a:rPr lang="en-US" dirty="0" smtClean="0"/>
              <a:t>guidance system provides an easier platform for mobile users to control their usage of mobile phones during calls. Since it creates an awareness of the radiation passed through the human body and brain. This application also cautions the user not to use mobile phones in charging mode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INTRODUCTION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dirty="0" smtClean="0"/>
              <a:t>The EM radiation is measured based on Specific Absorption Rate (SAR). The </a:t>
            </a:r>
            <a:r>
              <a:rPr lang="en-US" dirty="0" smtClean="0"/>
              <a:t>human head </a:t>
            </a:r>
            <a:r>
              <a:rPr lang="en-US" dirty="0" smtClean="0"/>
              <a:t>is generally exposed to mobile phones operating at communication (GSM, CDMA</a:t>
            </a:r>
            <a:r>
              <a:rPr lang="en-US" dirty="0" smtClean="0"/>
              <a:t>) frequency </a:t>
            </a:r>
            <a:r>
              <a:rPr lang="en-US" dirty="0" smtClean="0"/>
              <a:t>bands. The radiation absorption analyzed through simulations by </a:t>
            </a:r>
            <a:r>
              <a:rPr lang="en-US" dirty="0" err="1" smtClean="0"/>
              <a:t>applyingfrequency</a:t>
            </a:r>
            <a:r>
              <a:rPr lang="en-US" dirty="0" smtClean="0"/>
              <a:t> </a:t>
            </a:r>
            <a:r>
              <a:rPr lang="en-US" dirty="0" smtClean="0"/>
              <a:t>domain. The specific absorption rate (SAR) was measured for </a:t>
            </a:r>
            <a:r>
              <a:rPr lang="en-US" dirty="0" smtClean="0"/>
              <a:t>different positions </a:t>
            </a:r>
            <a:r>
              <a:rPr lang="en-US" dirty="0" smtClean="0"/>
              <a:t>of mobile phone. SARs exhibited in much lower values as the mobile </a:t>
            </a:r>
            <a:r>
              <a:rPr lang="en-US" dirty="0" smtClean="0"/>
              <a:t>phone held </a:t>
            </a:r>
            <a:r>
              <a:rPr lang="en-US" dirty="0" smtClean="0"/>
              <a:t>in far position from human brain.</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[1] T.-Y. Kim, S. </a:t>
            </a:r>
            <a:r>
              <a:rPr lang="en-US" dirty="0" err="1" smtClean="0"/>
              <a:t>Youm</a:t>
            </a:r>
            <a:r>
              <a:rPr lang="en-US" dirty="0" smtClean="0"/>
              <a:t>, J.-J. Jung, and E.-J. Kim, ‘‘Multi-hop </a:t>
            </a:r>
            <a:r>
              <a:rPr lang="en-US" dirty="0" err="1" smtClean="0"/>
              <a:t>WBANconstruction</a:t>
            </a:r>
            <a:r>
              <a:rPr lang="en-US" dirty="0" smtClean="0"/>
              <a:t> for healthcare </a:t>
            </a:r>
            <a:r>
              <a:rPr lang="en-US" dirty="0" err="1" smtClean="0"/>
              <a:t>IoT</a:t>
            </a:r>
            <a:r>
              <a:rPr lang="en-US" dirty="0" smtClean="0"/>
              <a:t> systems,’’ </a:t>
            </a:r>
            <a:r>
              <a:rPr lang="en-US" dirty="0" err="1" smtClean="0"/>
              <a:t>inProc</a:t>
            </a:r>
            <a:r>
              <a:rPr lang="en-US" dirty="0" smtClean="0"/>
              <a:t>. Int. Conf. </a:t>
            </a:r>
            <a:r>
              <a:rPr lang="en-US" dirty="0" err="1" smtClean="0"/>
              <a:t>PlatformTechnol</a:t>
            </a:r>
            <a:r>
              <a:rPr lang="en-US" dirty="0" smtClean="0"/>
              <a:t>. Service (</a:t>
            </a:r>
            <a:r>
              <a:rPr lang="en-US" dirty="0" err="1" smtClean="0"/>
              <a:t>PlatCon</a:t>
            </a:r>
            <a:r>
              <a:rPr lang="en-US" dirty="0" smtClean="0"/>
              <a:t>), Jan. 2015, pp. 27–28.</a:t>
            </a:r>
          </a:p>
          <a:p>
            <a:r>
              <a:rPr lang="en-US" dirty="0" smtClean="0"/>
              <a:t> </a:t>
            </a:r>
          </a:p>
          <a:p>
            <a:r>
              <a:rPr lang="en-US" dirty="0" smtClean="0"/>
              <a:t>[2] S.-Y. Lee, J.-H. Hong, C.-H. Hsieh, M.-C. Liang, S.-Y. C. </a:t>
            </a:r>
            <a:r>
              <a:rPr lang="en-US" dirty="0" err="1" smtClean="0"/>
              <a:t>Chien</a:t>
            </a:r>
            <a:r>
              <a:rPr lang="en-US" dirty="0" smtClean="0"/>
              <a:t>, </a:t>
            </a:r>
            <a:r>
              <a:rPr lang="en-US" dirty="0" err="1" smtClean="0"/>
              <a:t>andK</a:t>
            </a:r>
            <a:r>
              <a:rPr lang="en-US" dirty="0" smtClean="0"/>
              <a:t>.-H. Lin, ‘‘Low-power wireless ECG acquisition and </a:t>
            </a:r>
            <a:r>
              <a:rPr lang="en-US" dirty="0" err="1" smtClean="0"/>
              <a:t>classificationsystem</a:t>
            </a:r>
            <a:r>
              <a:rPr lang="en-US" dirty="0" smtClean="0"/>
              <a:t> for body sensor </a:t>
            </a:r>
            <a:r>
              <a:rPr lang="en-US" dirty="0" err="1" smtClean="0"/>
              <a:t>networks,’’IEEE</a:t>
            </a:r>
            <a:r>
              <a:rPr lang="en-US" dirty="0" smtClean="0"/>
              <a:t> J. Biomed. Health </a:t>
            </a:r>
            <a:r>
              <a:rPr lang="en-US" dirty="0" err="1" smtClean="0"/>
              <a:t>Informat.,vol</a:t>
            </a:r>
            <a:r>
              <a:rPr lang="en-US" dirty="0" smtClean="0"/>
              <a:t>. 19, no. 1, pp. 236–246, Jan. 2015.</a:t>
            </a:r>
          </a:p>
          <a:p>
            <a:r>
              <a:rPr lang="en-US" dirty="0" smtClean="0"/>
              <a:t> </a:t>
            </a:r>
          </a:p>
          <a:p>
            <a:r>
              <a:rPr lang="en-US" dirty="0" smtClean="0"/>
              <a:t>[3] G. </a:t>
            </a:r>
            <a:r>
              <a:rPr lang="en-US" dirty="0" err="1" smtClean="0"/>
              <a:t>Ahmedet</a:t>
            </a:r>
            <a:r>
              <a:rPr lang="en-US" dirty="0" smtClean="0"/>
              <a:t> al., ‘‘Health monitoring using WBAN: Topology </a:t>
            </a:r>
            <a:r>
              <a:rPr lang="en-US" dirty="0" err="1" smtClean="0"/>
              <a:t>design,routing</a:t>
            </a:r>
            <a:r>
              <a:rPr lang="en-US" dirty="0" smtClean="0"/>
              <a:t> and thermal issues,’’ </a:t>
            </a:r>
            <a:r>
              <a:rPr lang="en-US" dirty="0" err="1" smtClean="0"/>
              <a:t>inEnhanced</a:t>
            </a:r>
            <a:r>
              <a:rPr lang="en-US" dirty="0" smtClean="0"/>
              <a:t> Living Environments: </a:t>
            </a:r>
            <a:r>
              <a:rPr lang="en-US" dirty="0" err="1" smtClean="0"/>
              <a:t>FromModels</a:t>
            </a:r>
            <a:r>
              <a:rPr lang="en-US" dirty="0" smtClean="0"/>
              <a:t> to Technologies. London, U.K.: IET, 2017, p. 293.</a:t>
            </a:r>
          </a:p>
          <a:p>
            <a:r>
              <a:rPr lang="en-US" dirty="0" smtClean="0"/>
              <a:t> </a:t>
            </a:r>
          </a:p>
          <a:p>
            <a:r>
              <a:rPr lang="en-US" dirty="0" smtClean="0"/>
              <a:t>[4] S. U. </a:t>
            </a:r>
            <a:r>
              <a:rPr lang="en-US" dirty="0" err="1" smtClean="0"/>
              <a:t>Islamet</a:t>
            </a:r>
            <a:r>
              <a:rPr lang="en-US" dirty="0" smtClean="0"/>
              <a:t> al., ‘‘Implanted wireless body area </a:t>
            </a:r>
            <a:r>
              <a:rPr lang="en-US" dirty="0" err="1" smtClean="0"/>
              <a:t>networks:Energy</a:t>
            </a:r>
            <a:r>
              <a:rPr lang="en-US" dirty="0" smtClean="0"/>
              <a:t> management, specific absorption rate and safety </a:t>
            </a:r>
            <a:r>
              <a:rPr lang="en-US" dirty="0" err="1" smtClean="0"/>
              <a:t>aspects,’’inAmbient</a:t>
            </a:r>
            <a:r>
              <a:rPr lang="en-US" dirty="0" smtClean="0"/>
              <a:t> Assisted Living and Enhanced Living </a:t>
            </a:r>
            <a:r>
              <a:rPr lang="en-US" dirty="0" err="1" smtClean="0"/>
              <a:t>Environments,C</a:t>
            </a:r>
            <a:r>
              <a:rPr lang="en-US" dirty="0" smtClean="0"/>
              <a:t>. </a:t>
            </a:r>
            <a:r>
              <a:rPr lang="en-US" dirty="0" err="1" smtClean="0"/>
              <a:t>Dobre</a:t>
            </a:r>
            <a:r>
              <a:rPr lang="en-US" dirty="0" smtClean="0"/>
              <a:t>, C. </a:t>
            </a:r>
            <a:r>
              <a:rPr lang="en-US" dirty="0" err="1" smtClean="0"/>
              <a:t>Mavromoustakis</a:t>
            </a:r>
            <a:r>
              <a:rPr lang="en-US" dirty="0" smtClean="0"/>
              <a:t>, N. Garcia, R. </a:t>
            </a:r>
            <a:r>
              <a:rPr lang="en-US" dirty="0" err="1" smtClean="0"/>
              <a:t>Goleva</a:t>
            </a:r>
            <a:r>
              <a:rPr lang="en-US" dirty="0" smtClean="0"/>
              <a:t>, </a:t>
            </a:r>
            <a:r>
              <a:rPr lang="en-US" dirty="0" err="1" smtClean="0"/>
              <a:t>andG</a:t>
            </a:r>
            <a:r>
              <a:rPr lang="en-US" dirty="0" smtClean="0"/>
              <a:t>. </a:t>
            </a:r>
            <a:r>
              <a:rPr lang="en-US" dirty="0" err="1" smtClean="0"/>
              <a:t>Mastorakis</a:t>
            </a:r>
            <a:r>
              <a:rPr lang="en-US" dirty="0" smtClean="0"/>
              <a:t>, Eds. Oxford, U.K.: Butterworth-Heinemann,2017, </a:t>
            </a:r>
            <a:r>
              <a:rPr lang="en-US" dirty="0" err="1" smtClean="0"/>
              <a:t>ch</a:t>
            </a:r>
            <a:r>
              <a:rPr lang="en-US" dirty="0" smtClean="0"/>
              <a:t>. 2, pp. 17–36. [Online]. Available: </a:t>
            </a:r>
          </a:p>
          <a:p>
            <a:r>
              <a:rPr lang="en-US" u="sng" dirty="0" smtClean="0">
                <a:hlinkClick r:id="rId2"/>
              </a:rPr>
              <a:t>https://www.sciencedirect.com/science/article/pii/B9780128051955000028</a:t>
            </a:r>
            <a:endParaRPr lang="en-US" dirty="0" smtClean="0"/>
          </a:p>
          <a:p>
            <a:r>
              <a:rPr lang="en-US" dirty="0" smtClean="0"/>
              <a:t> </a:t>
            </a:r>
          </a:p>
          <a:p>
            <a:r>
              <a:rPr lang="en-US" dirty="0" smtClean="0"/>
              <a:t>[5] G. </a:t>
            </a:r>
            <a:r>
              <a:rPr lang="en-US" dirty="0" err="1" smtClean="0"/>
              <a:t>Ragesh</a:t>
            </a:r>
            <a:r>
              <a:rPr lang="en-US" dirty="0" smtClean="0"/>
              <a:t> and K. </a:t>
            </a:r>
            <a:r>
              <a:rPr lang="en-US" dirty="0" err="1" smtClean="0"/>
              <a:t>Baskaran</a:t>
            </a:r>
            <a:r>
              <a:rPr lang="en-US" dirty="0" smtClean="0"/>
              <a:t>, ‘‘An overview of applications, standards </a:t>
            </a:r>
            <a:r>
              <a:rPr lang="en-US" dirty="0" err="1" smtClean="0"/>
              <a:t>andchallenges</a:t>
            </a:r>
            <a:r>
              <a:rPr lang="en-US" dirty="0" smtClean="0"/>
              <a:t> in futuristic wireless body area </a:t>
            </a:r>
            <a:r>
              <a:rPr lang="en-US" dirty="0" err="1" smtClean="0"/>
              <a:t>networks,’’Int</a:t>
            </a:r>
            <a:r>
              <a:rPr lang="en-US" dirty="0" smtClean="0"/>
              <a:t>. J. </a:t>
            </a:r>
            <a:r>
              <a:rPr lang="en-US" dirty="0" err="1" smtClean="0"/>
              <a:t>Comput</a:t>
            </a:r>
            <a:r>
              <a:rPr lang="en-US" dirty="0" smtClean="0"/>
              <a:t>. </a:t>
            </a:r>
            <a:r>
              <a:rPr lang="en-US" dirty="0" err="1" smtClean="0"/>
              <a:t>Sci.Issues</a:t>
            </a:r>
            <a:r>
              <a:rPr lang="en-US" dirty="0" smtClean="0"/>
              <a:t>, vol. 9, no. 2, p. 180, 2012</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895600"/>
            <a:ext cx="8229600" cy="1143000"/>
          </a:xfrm>
        </p:spPr>
        <p:txBody>
          <a:bodyPr/>
          <a:lstStyle/>
          <a:p>
            <a:pPr algn="ctr"/>
            <a:r>
              <a:rPr lang="en-US" dirty="0" smtClean="0">
                <a:latin typeface="Times New Roman" pitchFamily="18" charset="0"/>
                <a:cs typeface="Times New Roman" pitchFamily="18" charset="0"/>
              </a:rPr>
              <a:t>THANK YOU</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None/>
            </a:pPr>
            <a:r>
              <a:rPr lang="en-US" dirty="0" smtClean="0"/>
              <a:t>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LITERATURE SURVEY</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62500" lnSpcReduction="20000"/>
          </a:bodyPr>
          <a:lstStyle/>
          <a:p>
            <a:r>
              <a:rPr lang="en-US" b="1" dirty="0" smtClean="0"/>
              <a:t>Rigorous Analysis and Evaluation of Specific Absorption Rate (SAR) for Mobile</a:t>
            </a:r>
          </a:p>
          <a:p>
            <a:r>
              <a:rPr lang="en-US" b="1" dirty="0" smtClean="0"/>
              <a:t> Multimedia Healthcare</a:t>
            </a:r>
          </a:p>
          <a:p>
            <a:r>
              <a:rPr lang="en-US" b="1" dirty="0" err="1" smtClean="0"/>
              <a:t>Ghufran</a:t>
            </a:r>
            <a:r>
              <a:rPr lang="en-US" b="1" dirty="0" smtClean="0"/>
              <a:t> Ahmed, </a:t>
            </a:r>
            <a:r>
              <a:rPr lang="en-US" b="1" dirty="0" err="1" smtClean="0"/>
              <a:t>Saif</a:t>
            </a:r>
            <a:r>
              <a:rPr lang="en-US" b="1" dirty="0" smtClean="0"/>
              <a:t> </a:t>
            </a:r>
            <a:r>
              <a:rPr lang="en-US" b="1" dirty="0" err="1" smtClean="0"/>
              <a:t>Ul</a:t>
            </a:r>
            <a:r>
              <a:rPr lang="en-US" b="1" dirty="0" smtClean="0"/>
              <a:t> Islam, </a:t>
            </a:r>
            <a:r>
              <a:rPr lang="en-US" b="1" dirty="0" err="1" smtClean="0"/>
              <a:t>Maham</a:t>
            </a:r>
            <a:r>
              <a:rPr lang="en-US" b="1" dirty="0" smtClean="0"/>
              <a:t> </a:t>
            </a:r>
            <a:r>
              <a:rPr lang="en-US" b="1" dirty="0" err="1" smtClean="0"/>
              <a:t>Shahid</a:t>
            </a:r>
            <a:r>
              <a:rPr lang="en-US" b="1" dirty="0" smtClean="0"/>
              <a:t>, </a:t>
            </a:r>
            <a:r>
              <a:rPr lang="en-US" b="1" dirty="0" err="1" smtClean="0"/>
              <a:t>Adnan</a:t>
            </a:r>
            <a:r>
              <a:rPr lang="en-US" b="1" dirty="0" smtClean="0"/>
              <a:t> </a:t>
            </a:r>
            <a:r>
              <a:rPr lang="en-US" b="1" dirty="0" err="1" smtClean="0"/>
              <a:t>Akhunzada</a:t>
            </a:r>
            <a:r>
              <a:rPr lang="en-US" b="1" dirty="0" smtClean="0"/>
              <a:t>, </a:t>
            </a:r>
            <a:r>
              <a:rPr lang="en-US" b="1" dirty="0" err="1" smtClean="0"/>
              <a:t>Sohail</a:t>
            </a:r>
            <a:r>
              <a:rPr lang="en-US" b="1" dirty="0" smtClean="0"/>
              <a:t> </a:t>
            </a:r>
            <a:r>
              <a:rPr lang="en-US" b="1" dirty="0" err="1" smtClean="0"/>
              <a:t>Jabbar</a:t>
            </a:r>
            <a:r>
              <a:rPr lang="en-US" b="1" dirty="0" smtClean="0"/>
              <a:t>,</a:t>
            </a:r>
          </a:p>
          <a:p>
            <a:r>
              <a:rPr lang="en-US" b="1" dirty="0" smtClean="0"/>
              <a:t> Muhammad </a:t>
            </a:r>
            <a:r>
              <a:rPr lang="en-US" b="1" dirty="0" err="1" smtClean="0"/>
              <a:t>Khurram</a:t>
            </a:r>
            <a:r>
              <a:rPr lang="en-US" b="1" dirty="0" smtClean="0"/>
              <a:t> Khan, Muhammad </a:t>
            </a:r>
            <a:r>
              <a:rPr lang="en-US" b="1" dirty="0" err="1" smtClean="0"/>
              <a:t>Riaz</a:t>
            </a:r>
            <a:r>
              <a:rPr lang="en-US" b="1" dirty="0" smtClean="0"/>
              <a:t>, And </a:t>
            </a:r>
            <a:r>
              <a:rPr lang="en-US" b="1" dirty="0" err="1" smtClean="0"/>
              <a:t>Kijun</a:t>
            </a:r>
            <a:r>
              <a:rPr lang="en-US" b="1" dirty="0" smtClean="0"/>
              <a:t> Han</a:t>
            </a:r>
          </a:p>
          <a:p>
            <a:r>
              <a:rPr lang="en-US" dirty="0" err="1" smtClean="0"/>
              <a:t>Ghufran</a:t>
            </a:r>
            <a:r>
              <a:rPr lang="en-US" dirty="0" smtClean="0"/>
              <a:t> </a:t>
            </a:r>
            <a:r>
              <a:rPr lang="en-US" dirty="0" smtClean="0"/>
              <a:t>Ahmed, </a:t>
            </a:r>
            <a:r>
              <a:rPr lang="en-US" dirty="0" err="1" smtClean="0"/>
              <a:t>Saif</a:t>
            </a:r>
            <a:r>
              <a:rPr lang="en-US" dirty="0" smtClean="0"/>
              <a:t> </a:t>
            </a:r>
            <a:r>
              <a:rPr lang="en-US" dirty="0" err="1" smtClean="0"/>
              <a:t>Ul</a:t>
            </a:r>
            <a:r>
              <a:rPr lang="en-US" dirty="0" smtClean="0"/>
              <a:t> Islam, </a:t>
            </a:r>
            <a:r>
              <a:rPr lang="en-US" dirty="0" err="1" smtClean="0"/>
              <a:t>Maham</a:t>
            </a:r>
            <a:r>
              <a:rPr lang="en-US" dirty="0" smtClean="0"/>
              <a:t> </a:t>
            </a:r>
            <a:r>
              <a:rPr lang="en-US" dirty="0" err="1" smtClean="0"/>
              <a:t>Shahid</a:t>
            </a:r>
            <a:r>
              <a:rPr lang="en-US" dirty="0" smtClean="0"/>
              <a:t>, </a:t>
            </a:r>
            <a:r>
              <a:rPr lang="en-US" dirty="0" err="1" smtClean="0"/>
              <a:t>Adnan</a:t>
            </a:r>
            <a:r>
              <a:rPr lang="en-US" dirty="0" smtClean="0"/>
              <a:t> </a:t>
            </a:r>
            <a:r>
              <a:rPr lang="en-US" dirty="0" err="1" smtClean="0"/>
              <a:t>Akhunzada</a:t>
            </a:r>
            <a:r>
              <a:rPr lang="en-US" dirty="0" smtClean="0"/>
              <a:t>, </a:t>
            </a:r>
            <a:r>
              <a:rPr lang="en-US" dirty="0" err="1" smtClean="0"/>
              <a:t>Sohail</a:t>
            </a:r>
            <a:r>
              <a:rPr lang="en-US" dirty="0" smtClean="0"/>
              <a:t> </a:t>
            </a:r>
            <a:r>
              <a:rPr lang="en-US" dirty="0" err="1" smtClean="0"/>
              <a:t>Jabbar</a:t>
            </a:r>
            <a:r>
              <a:rPr lang="en-US" dirty="0" smtClean="0"/>
              <a:t>, Muhammad </a:t>
            </a:r>
            <a:r>
              <a:rPr lang="en-US" dirty="0" err="1" smtClean="0"/>
              <a:t>Khurram</a:t>
            </a:r>
            <a:r>
              <a:rPr lang="en-US" dirty="0" smtClean="0"/>
              <a:t> Khan, Muhammad </a:t>
            </a:r>
            <a:r>
              <a:rPr lang="en-US" dirty="0" err="1" smtClean="0"/>
              <a:t>Riaz</a:t>
            </a:r>
            <a:r>
              <a:rPr lang="en-US" dirty="0" smtClean="0"/>
              <a:t>, And </a:t>
            </a:r>
            <a:r>
              <a:rPr lang="en-US" dirty="0" err="1" smtClean="0"/>
              <a:t>Kijun</a:t>
            </a:r>
            <a:r>
              <a:rPr lang="en-US" dirty="0" smtClean="0"/>
              <a:t> Han in their research mobile multimedia applications transfer multimedia data and generate huge amount of data. Due to the high data rate, heat generated from sensor devices is considerably high and results in thermal dissipation. This heat generated from nodes may result in sensitive tissue damage. Hence, to avoid any damage to body organs there is a need to analyze SAR. In this paper, an extensive analysis of SAR is provided. More over, a comprehensive overview of safety aspects and challenges is also elaborated. As discussed earlier, the tissues of a human body are sensitive to heat. Therefore, thermal impact of </a:t>
            </a:r>
            <a:r>
              <a:rPr lang="en-US" dirty="0" err="1" smtClean="0"/>
              <a:t>IoT</a:t>
            </a:r>
            <a:r>
              <a:rPr lang="en-US" dirty="0" smtClean="0"/>
              <a:t> devices must be considered while designing WBAN solutions in order to mitigate the risk of tissue damage. SAR is affected by various factors like change in the distance between node sand the current provided to nodes’ antenna. The position of the sink is also an important parameter for SAR. In this paper, all these aspects are evaluated rigorously.</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LITERATURE SURVEY</a:t>
            </a:r>
            <a:endParaRPr lang="en-US" dirty="0"/>
          </a:p>
        </p:txBody>
      </p:sp>
      <p:sp>
        <p:nvSpPr>
          <p:cNvPr id="3" name="Content Placeholder 2"/>
          <p:cNvSpPr>
            <a:spLocks noGrp="1"/>
          </p:cNvSpPr>
          <p:nvPr>
            <p:ph idx="1"/>
          </p:nvPr>
        </p:nvSpPr>
        <p:spPr/>
        <p:txBody>
          <a:bodyPr>
            <a:normAutofit fontScale="77500" lnSpcReduction="20000"/>
          </a:bodyPr>
          <a:lstStyle/>
          <a:p>
            <a:r>
              <a:rPr lang="en-US" b="1" dirty="0" smtClean="0"/>
              <a:t>A Review on SAR Reduction Methods Used For Mobile Application </a:t>
            </a:r>
          </a:p>
          <a:p>
            <a:r>
              <a:rPr lang="en-US" b="1" dirty="0" err="1" smtClean="0"/>
              <a:t>Dhanesh.P</a:t>
            </a:r>
            <a:r>
              <a:rPr lang="en-US" b="1" dirty="0" smtClean="0"/>
              <a:t>, </a:t>
            </a:r>
            <a:r>
              <a:rPr lang="en-US" b="1" dirty="0" err="1" smtClean="0"/>
              <a:t>Jayesh</a:t>
            </a:r>
            <a:r>
              <a:rPr lang="en-US" b="1" dirty="0" smtClean="0"/>
              <a:t> George. M, </a:t>
            </a:r>
            <a:r>
              <a:rPr lang="en-US" b="1" dirty="0" err="1" smtClean="0"/>
              <a:t>Anoop.B.K</a:t>
            </a:r>
            <a:endParaRPr lang="en-US" b="1" dirty="0" smtClean="0"/>
          </a:p>
          <a:p>
            <a:r>
              <a:rPr lang="en-US" dirty="0" err="1" smtClean="0"/>
              <a:t>Dhanesh.P</a:t>
            </a:r>
            <a:r>
              <a:rPr lang="en-US" dirty="0" smtClean="0"/>
              <a:t>, </a:t>
            </a:r>
            <a:r>
              <a:rPr lang="en-US" dirty="0" err="1" smtClean="0"/>
              <a:t>Jayesh</a:t>
            </a:r>
            <a:r>
              <a:rPr lang="en-US" dirty="0" smtClean="0"/>
              <a:t> George. M, </a:t>
            </a:r>
            <a:r>
              <a:rPr lang="en-US" dirty="0" err="1" smtClean="0"/>
              <a:t>Anoop.B.K</a:t>
            </a:r>
            <a:r>
              <a:rPr lang="en-US" dirty="0" smtClean="0"/>
              <a:t> presents a study of different methods used for specific absorption rate (SAR) reduction and factors depending on the SAR value for mobile application. The presented studies provide useful information for future design of mobile handset antennas. The Size, position of the antenna, material used and some other parameters also decides SAR value. According to standardization regulation committee in different region SAR value should be maintained in any mobile phones. So that SAR value is a crucial point in antenna design. The studies on the SAR reduction methods for mobile application reveal the idea for designing healthy antenna's for mobile application. The efficient method to reduce the SAR is designing of meta materials. Size, position, thickness of an antenna also matters in case of SAR. SAR value is a important parameter in case of mobile devices. SAR is also a crucial parameter in antenna design.</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LITERATURE SURVEY</a:t>
            </a:r>
            <a:endParaRPr lang="en-US" dirty="0"/>
          </a:p>
        </p:txBody>
      </p:sp>
      <p:sp>
        <p:nvSpPr>
          <p:cNvPr id="3" name="Content Placeholder 2"/>
          <p:cNvSpPr>
            <a:spLocks noGrp="1"/>
          </p:cNvSpPr>
          <p:nvPr>
            <p:ph idx="1"/>
          </p:nvPr>
        </p:nvSpPr>
        <p:spPr/>
        <p:txBody>
          <a:bodyPr>
            <a:normAutofit fontScale="55000" lnSpcReduction="20000"/>
          </a:bodyPr>
          <a:lstStyle/>
          <a:p>
            <a:r>
              <a:rPr lang="en-US" b="1" dirty="0" smtClean="0"/>
              <a:t>The study of specific absorption rate (SAR) reduction in mobile phones using</a:t>
            </a:r>
          </a:p>
          <a:p>
            <a:r>
              <a:rPr lang="en-US" b="1" dirty="0" smtClean="0"/>
              <a:t> materials and </a:t>
            </a:r>
            <a:r>
              <a:rPr lang="en-US" b="1" dirty="0" err="1" smtClean="0"/>
              <a:t>metamaterials</a:t>
            </a:r>
            <a:r>
              <a:rPr lang="en-US" b="1" dirty="0" smtClean="0"/>
              <a:t>.</a:t>
            </a:r>
          </a:p>
          <a:p>
            <a:r>
              <a:rPr lang="en-US" b="1" dirty="0" smtClean="0"/>
              <a:t>Mohammad </a:t>
            </a:r>
            <a:r>
              <a:rPr lang="en-US" b="1" dirty="0" err="1" smtClean="0"/>
              <a:t>Rashed</a:t>
            </a:r>
            <a:r>
              <a:rPr lang="en-US" b="1" dirty="0" smtClean="0"/>
              <a:t> </a:t>
            </a:r>
            <a:r>
              <a:rPr lang="en-US" b="1" dirty="0" err="1" smtClean="0"/>
              <a:t>Iqbal</a:t>
            </a:r>
            <a:r>
              <a:rPr lang="en-US" b="1" dirty="0" smtClean="0"/>
              <a:t> </a:t>
            </a:r>
            <a:r>
              <a:rPr lang="en-US" b="1" dirty="0" err="1" smtClean="0"/>
              <a:t>Faruque</a:t>
            </a:r>
            <a:r>
              <a:rPr lang="en-US" b="1" dirty="0" smtClean="0"/>
              <a:t>, Mohammad </a:t>
            </a:r>
            <a:r>
              <a:rPr lang="en-US" b="1" dirty="0" err="1" smtClean="0"/>
              <a:t>Tariqul</a:t>
            </a:r>
            <a:r>
              <a:rPr lang="en-US" b="1" dirty="0" smtClean="0"/>
              <a:t> </a:t>
            </a:r>
            <a:r>
              <a:rPr lang="en-US" b="1" dirty="0" err="1" smtClean="0"/>
              <a:t>Islamand</a:t>
            </a:r>
            <a:r>
              <a:rPr lang="en-US" b="1" dirty="0" smtClean="0"/>
              <a:t> </a:t>
            </a:r>
            <a:r>
              <a:rPr lang="en-US" b="1" dirty="0" err="1" smtClean="0"/>
              <a:t>Norbahiah</a:t>
            </a:r>
            <a:endParaRPr lang="en-US" b="1" dirty="0" smtClean="0"/>
          </a:p>
          <a:p>
            <a:r>
              <a:rPr lang="en-US" b="1" dirty="0" smtClean="0"/>
              <a:t> </a:t>
            </a:r>
            <a:r>
              <a:rPr lang="en-US" b="1" dirty="0" err="1" smtClean="0"/>
              <a:t>Misran</a:t>
            </a:r>
            <a:endParaRPr lang="en-US" b="1" dirty="0" smtClean="0"/>
          </a:p>
          <a:p>
            <a:r>
              <a:rPr lang="en-US" dirty="0" smtClean="0"/>
              <a:t>Mohammad </a:t>
            </a:r>
            <a:r>
              <a:rPr lang="en-US" dirty="0" err="1" smtClean="0"/>
              <a:t>Rashed</a:t>
            </a:r>
            <a:r>
              <a:rPr lang="en-US" dirty="0" smtClean="0"/>
              <a:t> </a:t>
            </a:r>
            <a:r>
              <a:rPr lang="en-US" dirty="0" err="1" smtClean="0"/>
              <a:t>Iqbal</a:t>
            </a:r>
            <a:r>
              <a:rPr lang="en-US" dirty="0" smtClean="0"/>
              <a:t> </a:t>
            </a:r>
            <a:r>
              <a:rPr lang="en-US" dirty="0" err="1" smtClean="0"/>
              <a:t>Faruque</a:t>
            </a:r>
            <a:r>
              <a:rPr lang="en-US" dirty="0" smtClean="0"/>
              <a:t>, Mohammad </a:t>
            </a:r>
            <a:r>
              <a:rPr lang="en-US" dirty="0" err="1" smtClean="0"/>
              <a:t>Tariqul</a:t>
            </a:r>
            <a:r>
              <a:rPr lang="en-US" dirty="0" smtClean="0"/>
              <a:t> Islam and </a:t>
            </a:r>
            <a:r>
              <a:rPr lang="en-US" dirty="0" err="1" smtClean="0"/>
              <a:t>Norbahiah</a:t>
            </a:r>
            <a:endParaRPr lang="en-US" b="1" dirty="0" smtClean="0"/>
          </a:p>
          <a:p>
            <a:r>
              <a:rPr lang="en-US" dirty="0" err="1" smtClean="0"/>
              <a:t>Misran</a:t>
            </a:r>
            <a:r>
              <a:rPr lang="en-US" dirty="0" smtClean="0"/>
              <a:t> researched an reducing of specific absorption rate (SAR) with materials and meta materials attachment is investigated. The finite-difference time-domain method with </a:t>
            </a:r>
            <a:r>
              <a:rPr lang="en-US" dirty="0" err="1" smtClean="0"/>
              <a:t>lossy-Drude</a:t>
            </a:r>
            <a:r>
              <a:rPr lang="en-US" dirty="0" smtClean="0"/>
              <a:t> model is adopted in this study. The methodology of SAR reduction is addressed and the belongings of attaching position, distance, and size of ferrite sheet material properties, perfect electric conductor (PEC), and meta materials on the SAR reduction are investigated. Materials have achieved a 47.02% reduction of the initial SAR value while </a:t>
            </a:r>
            <a:r>
              <a:rPr lang="en-US" dirty="0" err="1" smtClean="0"/>
              <a:t>metamaterials</a:t>
            </a:r>
            <a:r>
              <a:rPr lang="en-US" dirty="0" smtClean="0"/>
              <a:t> achieved a reduction of 49.21% respectively for the case of 1 g SAR. These results propose a guideline to decide assorted types of materials and </a:t>
            </a:r>
            <a:r>
              <a:rPr lang="en-US" dirty="0" err="1" smtClean="0"/>
              <a:t>metamaterials</a:t>
            </a:r>
            <a:r>
              <a:rPr lang="en-US" dirty="0" smtClean="0"/>
              <a:t> with the utmost SAR reducing effect for a phone model. The EM interaction between an antenna and the human head with materials and </a:t>
            </a:r>
            <a:r>
              <a:rPr lang="en-US" dirty="0" err="1" smtClean="0"/>
              <a:t>metamaterials</a:t>
            </a:r>
            <a:r>
              <a:rPr lang="en-US" dirty="0" smtClean="0"/>
              <a:t> has been discussed in this paper. Utilizing material in the phone model, a SAR value achieved about 0.676 W/kg for SAR 10 g and with </a:t>
            </a:r>
            <a:r>
              <a:rPr lang="en-US" dirty="0" err="1" smtClean="0"/>
              <a:t>metamaterial</a:t>
            </a:r>
            <a:r>
              <a:rPr lang="en-US" dirty="0" smtClean="0"/>
              <a:t>, a SAR value of 0.737 W/kg for SAR 10 g is achieved. Based on the 3-D FDTD method with </a:t>
            </a:r>
            <a:r>
              <a:rPr lang="en-US" dirty="0" err="1" smtClean="0"/>
              <a:t>lossy-Drude</a:t>
            </a:r>
            <a:r>
              <a:rPr lang="en-US" dirty="0" smtClean="0"/>
              <a:t> model, it is found that the peak SAR 1 g of the head can be reduced by placing materials and </a:t>
            </a:r>
            <a:r>
              <a:rPr lang="en-US" dirty="0" err="1" smtClean="0"/>
              <a:t>metamaterials</a:t>
            </a:r>
            <a:r>
              <a:rPr lang="en-US" dirty="0" smtClean="0"/>
              <a:t> between the antenna and the human head. </a:t>
            </a:r>
            <a:r>
              <a:rPr lang="en-US" dirty="0" err="1" smtClean="0"/>
              <a:t>Metamaterials</a:t>
            </a:r>
            <a:r>
              <a:rPr lang="en-US" dirty="0" smtClean="0"/>
              <a:t> were designed from a periodic arrangement of SRRS. Numerical results can provide useful information in designing communication equipment for safety compliance.</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STACK</a:t>
            </a:r>
            <a:endParaRPr lang="en-US" dirty="0"/>
          </a:p>
        </p:txBody>
      </p:sp>
      <p:sp>
        <p:nvSpPr>
          <p:cNvPr id="3" name="Content Placeholder 2"/>
          <p:cNvSpPr>
            <a:spLocks noGrp="1"/>
          </p:cNvSpPr>
          <p:nvPr>
            <p:ph idx="1"/>
          </p:nvPr>
        </p:nvSpPr>
        <p:spPr/>
        <p:txBody>
          <a:bodyPr>
            <a:normAutofit/>
          </a:bodyPr>
          <a:lstStyle/>
          <a:p>
            <a:r>
              <a:rPr lang="en-US" b="1" dirty="0" smtClean="0"/>
              <a:t>HARDWARE REQUIREMENTS</a:t>
            </a:r>
          </a:p>
          <a:p>
            <a:r>
              <a:rPr lang="en-US" dirty="0" smtClean="0"/>
              <a:t>Processor Core -i3</a:t>
            </a:r>
            <a:r>
              <a:rPr lang="en-US" dirty="0" smtClean="0"/>
              <a:t>, 2.4 GHz</a:t>
            </a:r>
          </a:p>
          <a:p>
            <a:r>
              <a:rPr lang="en-US" dirty="0" smtClean="0"/>
              <a:t>Hard </a:t>
            </a:r>
            <a:r>
              <a:rPr lang="en-US" dirty="0" smtClean="0"/>
              <a:t>disk -500 </a:t>
            </a:r>
            <a:r>
              <a:rPr lang="en-US" dirty="0" smtClean="0"/>
              <a:t>GB</a:t>
            </a:r>
          </a:p>
          <a:p>
            <a:r>
              <a:rPr lang="en-US" dirty="0" smtClean="0"/>
              <a:t>RAM- 4GB</a:t>
            </a:r>
          </a:p>
          <a:p>
            <a:pPr marL="274320" lvl="1" indent="-274320">
              <a:buClr>
                <a:schemeClr val="accent3"/>
              </a:buClr>
              <a:buSzPct val="95000"/>
            </a:pPr>
            <a:r>
              <a:rPr lang="en-US" b="1" dirty="0" smtClean="0"/>
              <a:t>SOFTWARE </a:t>
            </a:r>
            <a:r>
              <a:rPr lang="en-US" b="1" dirty="0" smtClean="0"/>
              <a:t>REQUIEMENTS</a:t>
            </a:r>
            <a:endParaRPr lang="en-US" sz="1600" dirty="0" smtClean="0"/>
          </a:p>
          <a:p>
            <a:r>
              <a:rPr lang="en-US" dirty="0" smtClean="0"/>
              <a:t>Development </a:t>
            </a:r>
            <a:r>
              <a:rPr lang="en-US" dirty="0" smtClean="0"/>
              <a:t>Environment-Android </a:t>
            </a:r>
            <a:r>
              <a:rPr lang="en-US" dirty="0" smtClean="0"/>
              <a:t>Studio 4.1.3</a:t>
            </a:r>
          </a:p>
          <a:p>
            <a:r>
              <a:rPr lang="en-US" dirty="0" smtClean="0"/>
              <a:t>Front End </a:t>
            </a:r>
            <a:r>
              <a:rPr lang="en-US" dirty="0" smtClean="0"/>
              <a:t>Language-Xml</a:t>
            </a:r>
            <a:endParaRPr lang="en-US" dirty="0" smtClean="0"/>
          </a:p>
          <a:p>
            <a:r>
              <a:rPr lang="en-US" dirty="0" smtClean="0"/>
              <a:t>Back-End </a:t>
            </a:r>
            <a:r>
              <a:rPr lang="en-US" dirty="0" smtClean="0"/>
              <a:t>Language-Java</a:t>
            </a:r>
            <a:endParaRPr lang="en-US" dirty="0" smtClean="0"/>
          </a:p>
          <a:p>
            <a:r>
              <a:rPr lang="en-US" dirty="0" smtClean="0"/>
              <a:t>Database-</a:t>
            </a:r>
            <a:r>
              <a:rPr lang="en-US" dirty="0" err="1" smtClean="0"/>
              <a:t>SQLite</a:t>
            </a:r>
            <a:endParaRPr lang="en-US" dirty="0" smtClean="0"/>
          </a:p>
          <a:p>
            <a:endParaRPr lang="en-US"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ARCHITECTURE</a:t>
            </a:r>
            <a:endParaRPr lang="en-US" dirty="0"/>
          </a:p>
        </p:txBody>
      </p:sp>
      <p:pic>
        <p:nvPicPr>
          <p:cNvPr id="4" name="Content Placeholder 3"/>
          <p:cNvPicPr>
            <a:picLocks noGrp="1"/>
          </p:cNvPicPr>
          <p:nvPr>
            <p:ph idx="1"/>
          </p:nvPr>
        </p:nvPicPr>
        <p:blipFill>
          <a:blip r:embed="rId2">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xmlns:pic="http://schemas.openxmlformats.org/drawingml/2006/picture" xmlns:lc="http://schemas.openxmlformats.org/drawingml/2006/lockedCanvas" val="0"/>
              </a:ext>
            </a:extLst>
          </a:blip>
          <a:srcRect/>
          <a:stretch>
            <a:fillRect/>
          </a:stretch>
        </p:blipFill>
        <p:spPr bwMode="auto">
          <a:xfrm>
            <a:off x="1302909" y="2672507"/>
            <a:ext cx="6538181" cy="291474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DESIGN-ER Diagram</a:t>
            </a:r>
            <a:endParaRPr lang="en-US" dirty="0"/>
          </a:p>
        </p:txBody>
      </p:sp>
      <p:pic>
        <p:nvPicPr>
          <p:cNvPr id="4" name="Content Placeholder 3"/>
          <p:cNvPicPr>
            <a:picLocks noGrp="1"/>
          </p:cNvPicPr>
          <p:nvPr>
            <p:ph idx="1"/>
          </p:nvPr>
        </p:nvPicPr>
        <p:blipFill>
          <a:blip r:embed="rId2">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xmlns:pic="http://schemas.openxmlformats.org/drawingml/2006/picture" xmlns:lc="http://schemas.openxmlformats.org/drawingml/2006/lockedCanvas" val="0"/>
              </a:ext>
            </a:extLst>
          </a:blip>
          <a:srcRect/>
          <a:stretch>
            <a:fillRect/>
          </a:stretch>
        </p:blipFill>
        <p:spPr bwMode="auto">
          <a:xfrm>
            <a:off x="1302909" y="2672507"/>
            <a:ext cx="6538181" cy="291474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lstStyle/>
          <a:p>
            <a:r>
              <a:rPr lang="en-US" dirty="0" smtClean="0"/>
              <a:t>SYSTEM </a:t>
            </a:r>
            <a:r>
              <a:rPr lang="en-US" dirty="0" smtClean="0"/>
              <a:t>DESIGN-DFD</a:t>
            </a:r>
            <a:endParaRPr lang="en-US" dirty="0"/>
          </a:p>
        </p:txBody>
      </p:sp>
      <p:pic>
        <p:nvPicPr>
          <p:cNvPr id="4" name="Content Placeholder 3"/>
          <p:cNvPicPr>
            <a:picLocks noGrp="1"/>
          </p:cNvPicPr>
          <p:nvPr>
            <p:ph idx="1"/>
          </p:nvPr>
        </p:nvPicPr>
        <p:blipFill>
          <a:blip r:embed="rId2">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xmlns:pic="http://schemas.openxmlformats.org/drawingml/2006/picture" xmlns:lc="http://schemas.openxmlformats.org/drawingml/2006/lockedCanvas" val="0"/>
              </a:ext>
            </a:extLst>
          </a:blip>
          <a:srcRect/>
          <a:stretch>
            <a:fillRect/>
          </a:stretch>
        </p:blipFill>
        <p:spPr bwMode="auto">
          <a:xfrm>
            <a:off x="1491511" y="3075428"/>
            <a:ext cx="6160978" cy="2108906"/>
          </a:xfrm>
          <a:prstGeom prst="rect">
            <a:avLst/>
          </a:prstGeom>
          <a:noFill/>
          <a:ln>
            <a:noFill/>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60</TotalTime>
  <Words>1076</Words>
  <Application>Microsoft Office PowerPoint</Application>
  <PresentationFormat>On-screen Show (4:3)</PresentationFormat>
  <Paragraphs>136</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Flow</vt:lpstr>
      <vt:lpstr>SPECIFIC ABSORPTION RATE CAUTIONER USING ANDROID</vt:lpstr>
      <vt:lpstr>INTRODUCTION</vt:lpstr>
      <vt:lpstr>LITERATURE SURVEY</vt:lpstr>
      <vt:lpstr>LITERATURE SURVEY</vt:lpstr>
      <vt:lpstr>LITERATURE SURVEY</vt:lpstr>
      <vt:lpstr>TECHNOLOGY STACK</vt:lpstr>
      <vt:lpstr>SYSTEM ARCHITECTURE</vt:lpstr>
      <vt:lpstr>SYSTEM DESIGN-ER Diagram</vt:lpstr>
      <vt:lpstr>SYSTEM DESIGN-DFD</vt:lpstr>
      <vt:lpstr>SYSTEM DESIGN-Use case</vt:lpstr>
      <vt:lpstr>SYSTEM DESIGN-Sequence </vt:lpstr>
      <vt:lpstr>MODULE DESCRIPTION</vt:lpstr>
      <vt:lpstr>TESTING</vt:lpstr>
      <vt:lpstr>SCREENSHOT</vt:lpstr>
      <vt:lpstr>SCREENSHOT</vt:lpstr>
      <vt:lpstr>SCREENSHOT</vt:lpstr>
      <vt:lpstr>SCREENSHOT</vt:lpstr>
      <vt:lpstr>SCREENSHOT</vt:lpstr>
      <vt:lpstr>CONCLUSION</vt:lpstr>
      <vt:lpstr>REFERENCE</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vivek</dc:creator>
  <cp:lastModifiedBy>vivek</cp:lastModifiedBy>
  <cp:revision>9</cp:revision>
  <dcterms:created xsi:type="dcterms:W3CDTF">2020-12-28T05:35:45Z</dcterms:created>
  <dcterms:modified xsi:type="dcterms:W3CDTF">2021-06-13T14:21:10Z</dcterms:modified>
</cp:coreProperties>
</file>