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italic.fntdata"/><Relationship Id="rId16" Type="http://schemas.openxmlformats.org/officeDocument/2006/relationships/slide" Target="slides/slide11.xml"/><Relationship Id="rId38" Type="http://schemas.openxmlformats.org/officeDocument/2006/relationships/font" Target="fonts/Ralew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8e994e1b6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8e994e1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8e994e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8e994e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8e994e70d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8e994e7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8e994e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8e994e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e994e70d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e994e7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8e994e70d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8e994e7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8e994e70d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8e994e7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e994e70d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8e994e70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8e994e70d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8e994e7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8e994e70d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8e994e70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8e994e70d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8e994e70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e994e1b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e994e1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8e994e70d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8e994e7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8e994e70d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8e994e70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8e994e70d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8e994e70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8e994e70d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8e994e70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8e994e70d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8e994e70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8e994e70d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8e994e70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e994e70d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8e994e70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8e994e70d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8e994e70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8e994e70d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8e994e70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8e994e70d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8e994e70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e994e70d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e994e7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8e994e70d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8e994e70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8e994e70d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8e994e70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8e994e70d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8e994e7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8e994e70d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8e994e7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8e994e70d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8e994e7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8e994e70d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8e994e7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e994e70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8e994e7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e994e70d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e994e7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8E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3158700" y="3727425"/>
            <a:ext cx="53001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Evaluate Recommender Systems</a:t>
            </a:r>
            <a:endParaRPr sz="3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0" y="0"/>
            <a:ext cx="9144000" cy="1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Hit rate 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Generate top N recommendations for all users in our test dataset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If top N contain something the users rated = 1 hit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0" y="0"/>
            <a:ext cx="9144000" cy="23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ctrTitle"/>
          </p:nvPr>
        </p:nvSpPr>
        <p:spPr>
          <a:xfrm>
            <a:off x="774600" y="15132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Hit rate 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Measure with Leave One Out Cross-Validation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/>
          <p:nvPr/>
        </p:nvSpPr>
        <p:spPr>
          <a:xfrm>
            <a:off x="0" y="0"/>
            <a:ext cx="9144000" cy="12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type="ctrTitle"/>
          </p:nvPr>
        </p:nvSpPr>
        <p:spPr>
          <a:xfrm>
            <a:off x="774600" y="24276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Leave One Out Cross-Validation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Compute top N recommendations for each user in training data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Intentionally remove 1 of the items from the user’s training data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Test the recommended ability to recommend that removed item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0" y="0"/>
            <a:ext cx="9144000" cy="23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type="ctrTitle"/>
          </p:nvPr>
        </p:nvSpPr>
        <p:spPr>
          <a:xfrm>
            <a:off x="774600" y="13608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Leave One Out Cross-Validation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Hit rate is very smaller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Hard to measure without a large dataset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type="ctrTitle"/>
          </p:nvPr>
        </p:nvSpPr>
        <p:spPr>
          <a:xfrm>
            <a:off x="774600" y="17418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Average reciprocal hit rank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Variation of hit rate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Add reciprocals of the rank of each hit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Accounts for where in the top N lists the hits appear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type="ctrTitle"/>
          </p:nvPr>
        </p:nvSpPr>
        <p:spPr>
          <a:xfrm>
            <a:off x="774600" y="1589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Average reciprocal hit rank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More credit for successfully recommending item in top slot than in bottom slot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Takes rankings into account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0" y="0"/>
            <a:ext cx="9144000" cy="153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type="ctrTitle"/>
          </p:nvPr>
        </p:nvSpPr>
        <p:spPr>
          <a:xfrm>
            <a:off x="774600" y="21228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Average reciprocal hit rank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●"/>
            </a:pPr>
            <a:r>
              <a:rPr lang="en" sz="2200">
                <a:solidFill>
                  <a:schemeClr val="dk2"/>
                </a:solidFill>
              </a:rPr>
              <a:t>More user focused because users focus more on beginning of list instead of scrolling 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●"/>
            </a:pPr>
            <a:r>
              <a:rPr lang="en" sz="2200">
                <a:solidFill>
                  <a:schemeClr val="dk2"/>
                </a:solidFill>
              </a:rPr>
              <a:t>Penalize good recommendations that appear too low in the top N 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Font typeface="Raleway"/>
              <a:buChar char="○"/>
            </a:pPr>
            <a:r>
              <a:rPr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Because user has to scroll to find them </a:t>
            </a:r>
            <a:endParaRPr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0" y="0"/>
            <a:ext cx="9144000" cy="161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type="ctrTitle"/>
          </p:nvPr>
        </p:nvSpPr>
        <p:spPr>
          <a:xfrm>
            <a:off x="774600" y="21228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Cumulative hit rate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●"/>
            </a:pPr>
            <a:r>
              <a:rPr lang="en" sz="2200">
                <a:solidFill>
                  <a:schemeClr val="dk2"/>
                </a:solidFill>
              </a:rPr>
              <a:t>Throw away hits of predicted ratings if they are below a threshold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We shouldn’t get credit for recommending items a user won’t enjoy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Confined to ratings above a threshold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0" y="0"/>
            <a:ext cx="9144000" cy="263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type="ctrTitle"/>
          </p:nvPr>
        </p:nvSpPr>
        <p:spPr>
          <a:xfrm>
            <a:off x="774600" y="9798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Rating</a:t>
            </a:r>
            <a:r>
              <a:rPr lang="en" sz="3100">
                <a:solidFill>
                  <a:schemeClr val="dk2"/>
                </a:solidFill>
              </a:rPr>
              <a:t> hit rate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Break down hit rate by predicted rating score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ctrTitle"/>
          </p:nvPr>
        </p:nvSpPr>
        <p:spPr>
          <a:xfrm>
            <a:off x="774600" y="16656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Other predictive factors</a:t>
            </a:r>
            <a:endParaRPr sz="3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Note 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The #1 metric is how real customers in the real world react to the recommendations you produce 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0" y="0"/>
            <a:ext cx="9144000" cy="182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ctrTitle"/>
          </p:nvPr>
        </p:nvSpPr>
        <p:spPr>
          <a:xfrm>
            <a:off x="774600" y="20466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Recommendation-centric features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Correctness 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Coverage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Diversity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Recommender confidence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/>
          <p:nvPr/>
        </p:nvSpPr>
        <p:spPr>
          <a:xfrm>
            <a:off x="0" y="0"/>
            <a:ext cx="9144000" cy="158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3"/>
          <p:cNvSpPr txBox="1"/>
          <p:nvPr>
            <p:ph type="ctrTitle"/>
          </p:nvPr>
        </p:nvSpPr>
        <p:spPr>
          <a:xfrm>
            <a:off x="774600" y="24276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User-centric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Trustworthiness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Novelty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Serendipity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Utility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Risk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0"/>
            <a:ext cx="9144000" cy="14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ctrTitle"/>
          </p:nvPr>
        </p:nvSpPr>
        <p:spPr>
          <a:xfrm>
            <a:off x="774600" y="2351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System centric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Robustness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Learning rate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Scalability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Stability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Privacy 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/>
          <p:nvPr/>
        </p:nvSpPr>
        <p:spPr>
          <a:xfrm>
            <a:off x="0" y="0"/>
            <a:ext cx="9144000" cy="23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5"/>
          <p:cNvSpPr txBox="1"/>
          <p:nvPr>
            <p:ph type="ctrTitle"/>
          </p:nvPr>
        </p:nvSpPr>
        <p:spPr>
          <a:xfrm>
            <a:off x="774600" y="13608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Delivery centric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Usability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User preference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6"/>
          <p:cNvSpPr txBox="1"/>
          <p:nvPr>
            <p:ph type="ctrTitle"/>
          </p:nvPr>
        </p:nvSpPr>
        <p:spPr>
          <a:xfrm>
            <a:off x="774600" y="20466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Coverage 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Percentage of possible recommendations that the system can predict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Example: a new movie can’t enter a recommendation list until someone watches it and patterns are generated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/>
          <p:nvPr/>
        </p:nvSpPr>
        <p:spPr>
          <a:xfrm>
            <a:off x="0" y="0"/>
            <a:ext cx="9144000" cy="23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 txBox="1"/>
          <p:nvPr>
            <p:ph type="ctrTitle"/>
          </p:nvPr>
        </p:nvSpPr>
        <p:spPr>
          <a:xfrm>
            <a:off x="774600" y="12846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Diversity </a:t>
            </a:r>
            <a:r>
              <a:rPr lang="en" sz="3100">
                <a:solidFill>
                  <a:schemeClr val="dk2"/>
                </a:solidFill>
              </a:rPr>
              <a:t> 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Variety of items recommended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High diversity = completely random 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>
            <a:off x="0" y="0"/>
            <a:ext cx="9144000" cy="17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8"/>
          <p:cNvSpPr txBox="1"/>
          <p:nvPr>
            <p:ph type="ctrTitle"/>
          </p:nvPr>
        </p:nvSpPr>
        <p:spPr>
          <a:xfrm>
            <a:off x="774600" y="18942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Novelty</a:t>
            </a:r>
            <a:r>
              <a:rPr lang="en" sz="3100">
                <a:solidFill>
                  <a:schemeClr val="dk2"/>
                </a:solidFill>
              </a:rPr>
              <a:t>  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●"/>
            </a:pPr>
            <a:r>
              <a:rPr lang="en" sz="2200">
                <a:solidFill>
                  <a:schemeClr val="dk2"/>
                </a:solidFill>
              </a:rPr>
              <a:t>How popular is the item recommended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●"/>
            </a:pPr>
            <a:r>
              <a:rPr lang="en" sz="2200">
                <a:solidFill>
                  <a:schemeClr val="dk2"/>
                </a:solidFill>
              </a:rPr>
              <a:t>Must balance with trust 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Font typeface="Raleway"/>
              <a:buChar char="○"/>
            </a:pPr>
            <a:r>
              <a:rPr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Users want to see what they are familiar with to believe good recommendations</a:t>
            </a:r>
            <a:endParaRPr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023" y="3901350"/>
            <a:ext cx="1234176" cy="8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/>
          <p:nvPr/>
        </p:nvSpPr>
        <p:spPr>
          <a:xfrm>
            <a:off x="0" y="0"/>
            <a:ext cx="9144000" cy="198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9"/>
          <p:cNvSpPr txBox="1"/>
          <p:nvPr>
            <p:ph type="ctrTitle"/>
          </p:nvPr>
        </p:nvSpPr>
        <p:spPr>
          <a:xfrm>
            <a:off x="774600" y="21228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Churn</a:t>
            </a:r>
            <a:r>
              <a:rPr lang="en" sz="3100">
                <a:solidFill>
                  <a:schemeClr val="dk2"/>
                </a:solidFill>
              </a:rPr>
              <a:t>  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●"/>
            </a:pPr>
            <a:r>
              <a:rPr lang="en" sz="2200">
                <a:solidFill>
                  <a:schemeClr val="dk2"/>
                </a:solidFill>
              </a:rPr>
              <a:t>How often do recommendations change?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Showing the same recommendation all the time is a bad idea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Must find a balance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144" y="152400"/>
            <a:ext cx="3358781" cy="16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0"/>
          <p:cNvSpPr txBox="1"/>
          <p:nvPr>
            <p:ph type="ctrTitle"/>
          </p:nvPr>
        </p:nvSpPr>
        <p:spPr>
          <a:xfrm>
            <a:off x="774600" y="15132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Churn  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●"/>
            </a:pPr>
            <a:r>
              <a:rPr lang="en" sz="2200">
                <a:solidFill>
                  <a:schemeClr val="dk2"/>
                </a:solidFill>
              </a:rPr>
              <a:t>If a user rates a new movie, does it change their recommendation? 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Font typeface="Raleway"/>
              <a:buChar char="○"/>
            </a:pPr>
            <a:r>
              <a:rPr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If yes, churn score is high</a:t>
            </a:r>
            <a:endParaRPr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/>
          <p:nvPr/>
        </p:nvSpPr>
        <p:spPr>
          <a:xfrm>
            <a:off x="0" y="0"/>
            <a:ext cx="9144000" cy="204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>
            <p:ph type="ctrTitle"/>
          </p:nvPr>
        </p:nvSpPr>
        <p:spPr>
          <a:xfrm>
            <a:off x="774600" y="20466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Responsiveness 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How quickly does new user behavior influence recommendations?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Instant responsiveness is complex, hard to maintain and expensive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402" y="427275"/>
            <a:ext cx="1150275" cy="132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Online Evaluation</a:t>
            </a:r>
            <a:r>
              <a:rPr lang="en" sz="4200">
                <a:solidFill>
                  <a:schemeClr val="dk2"/>
                </a:solidFill>
              </a:rPr>
              <a:t> 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Expensive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Time consuming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User exhausting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/>
          <p:nvPr/>
        </p:nvSpPr>
        <p:spPr>
          <a:xfrm>
            <a:off x="0" y="0"/>
            <a:ext cx="9144000" cy="229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 txBox="1"/>
          <p:nvPr>
            <p:ph type="ctrTitle"/>
          </p:nvPr>
        </p:nvSpPr>
        <p:spPr>
          <a:xfrm>
            <a:off x="774600" y="12846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A metric is not an island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Look at metrics together 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Understand trade-offs between them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3"/>
          <p:cNvSpPr txBox="1"/>
          <p:nvPr>
            <p:ph type="ctrTitle"/>
          </p:nvPr>
        </p:nvSpPr>
        <p:spPr>
          <a:xfrm>
            <a:off x="3158700" y="3727425"/>
            <a:ext cx="53001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Evaluate Recommender Systems </a:t>
            </a:r>
            <a:r>
              <a:rPr lang="en" sz="3800">
                <a:solidFill>
                  <a:schemeClr val="dk2"/>
                </a:solidFill>
              </a:rPr>
              <a:t>✓</a:t>
            </a:r>
            <a:endParaRPr sz="3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24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ctrTitle"/>
          </p:nvPr>
        </p:nvSpPr>
        <p:spPr>
          <a:xfrm>
            <a:off x="774600" y="16656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Offline</a:t>
            </a:r>
            <a:r>
              <a:rPr lang="en" sz="4200">
                <a:solidFill>
                  <a:schemeClr val="dk2"/>
                </a:solidFill>
              </a:rPr>
              <a:t> Evaluation 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train/test split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K-fold cross-validation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774600" y="15132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Offline Metrics 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Offline* metrics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Char char="●"/>
            </a:pPr>
            <a:r>
              <a:rPr lang="en" sz="2600">
                <a:solidFill>
                  <a:schemeClr val="dk2"/>
                </a:solidFill>
              </a:rPr>
              <a:t>*we are predicting on historical data, not future data</a:t>
            </a:r>
            <a:endParaRPr sz="2600">
              <a:solidFill>
                <a:schemeClr val="dk2"/>
              </a:solidFill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Font typeface="Raleway"/>
              <a:buChar char="○"/>
            </a:pPr>
            <a:r>
              <a:rPr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Only possible through online A/B tests</a:t>
            </a:r>
            <a:endParaRPr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Mean absolute error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Difference between actual rating and predicted rating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Lower MAE means a better model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Root mean squared</a:t>
            </a:r>
            <a:r>
              <a:rPr lang="en" sz="4200">
                <a:solidFill>
                  <a:schemeClr val="dk2"/>
                </a:solidFill>
              </a:rPr>
              <a:t> error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Similar to MAE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Penalizes the term more when the error is high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0"/>
            <a:ext cx="9144000" cy="22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>
            <a:off x="774600" y="15132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Hit rate 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Hits in test / number of users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Better alternative to MAE or RMSE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