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8e994e1b6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8e994e1b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8f5ec4325_0_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8f5ec432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8f5ec4325_0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8f5ec432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8f5ec4325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8f5ec432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8e994e1b6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8e994e1b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8f5ec4325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8f5ec432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8f5ec4325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8f5ec432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8f5ec4325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8f5ec432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8f5ec4325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8f5ec432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8f5ec4325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8f5ec432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8f5ec4325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8f5ec432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8f5ec4325_0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8f5ec432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5450" y="1819850"/>
            <a:ext cx="81531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8E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/>
          <p:nvPr/>
        </p:nvSpPr>
        <p:spPr>
          <a:xfrm flipH="1">
            <a:off x="0" y="14925"/>
            <a:ext cx="91440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>
            <p:ph type="ctrTitle"/>
          </p:nvPr>
        </p:nvSpPr>
        <p:spPr>
          <a:xfrm>
            <a:off x="3158700" y="3727425"/>
            <a:ext cx="5300100" cy="10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2"/>
                </a:solidFill>
              </a:rPr>
              <a:t>Content Based Recommendations</a:t>
            </a:r>
            <a:endParaRPr sz="3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/>
          <p:nvPr/>
        </p:nvSpPr>
        <p:spPr>
          <a:xfrm>
            <a:off x="0" y="16500"/>
            <a:ext cx="9144000" cy="185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>
            <p:ph type="ctrTitle"/>
          </p:nvPr>
        </p:nvSpPr>
        <p:spPr>
          <a:xfrm>
            <a:off x="774600" y="20466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2"/>
                </a:solidFill>
              </a:rPr>
              <a:t>Cosine Similarity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3000">
                <a:solidFill>
                  <a:schemeClr val="dk2"/>
                </a:solidFill>
              </a:rPr>
              <a:t>Finding angles from datasets requires more complex formula</a:t>
            </a:r>
            <a:endParaRPr sz="30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Char char="●"/>
            </a:pPr>
            <a:r>
              <a:rPr lang="en" sz="3000">
                <a:solidFill>
                  <a:schemeClr val="dk2"/>
                </a:solidFill>
              </a:rPr>
              <a:t>A * B / ( </a:t>
            </a:r>
            <a:r>
              <a:rPr lang="en" sz="2200">
                <a:solidFill>
                  <a:schemeClr val="dk2"/>
                </a:solidFill>
              </a:rPr>
              <a:t>|| A || </a:t>
            </a:r>
            <a:r>
              <a:rPr lang="en" sz="3000">
                <a:solidFill>
                  <a:schemeClr val="dk2"/>
                </a:solidFill>
              </a:rPr>
              <a:t>*</a:t>
            </a:r>
            <a:r>
              <a:rPr lang="en" sz="2100">
                <a:solidFill>
                  <a:schemeClr val="dk2"/>
                </a:solidFill>
              </a:rPr>
              <a:t> || B ||</a:t>
            </a:r>
            <a:r>
              <a:rPr lang="en" sz="3000">
                <a:solidFill>
                  <a:schemeClr val="dk2"/>
                </a:solidFill>
              </a:rPr>
              <a:t> )</a:t>
            </a:r>
            <a:endParaRPr sz="3000">
              <a:solidFill>
                <a:schemeClr val="dk2"/>
              </a:solidFill>
            </a:endParaRPr>
          </a:p>
        </p:txBody>
      </p:sp>
      <p:cxnSp>
        <p:nvCxnSpPr>
          <p:cNvPr id="134" name="Google Shape;134;p22"/>
          <p:cNvCxnSpPr/>
          <p:nvPr/>
        </p:nvCxnSpPr>
        <p:spPr>
          <a:xfrm>
            <a:off x="6227075" y="1611109"/>
            <a:ext cx="2055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2"/>
          <p:cNvCxnSpPr/>
          <p:nvPr/>
        </p:nvCxnSpPr>
        <p:spPr>
          <a:xfrm flipH="1" rot="10800000">
            <a:off x="6252151" y="273498"/>
            <a:ext cx="1493700" cy="1295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22"/>
          <p:cNvSpPr/>
          <p:nvPr/>
        </p:nvSpPr>
        <p:spPr>
          <a:xfrm rot="8973946">
            <a:off x="6718716" y="1160181"/>
            <a:ext cx="167012" cy="438932"/>
          </a:xfrm>
          <a:prstGeom prst="moon">
            <a:avLst>
              <a:gd fmla="val 50000" name="adj"/>
            </a:avLst>
          </a:prstGeom>
          <a:solidFill>
            <a:schemeClr val="accent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>
            <a:off x="0" y="0"/>
            <a:ext cx="9144000" cy="350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>
            <p:ph type="ctrTitle"/>
          </p:nvPr>
        </p:nvSpPr>
        <p:spPr>
          <a:xfrm>
            <a:off x="774600" y="19704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</a:rPr>
              <a:t>What if we want more features?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Matrix dimensions increase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/>
          <p:nvPr/>
        </p:nvSpPr>
        <p:spPr>
          <a:xfrm flipH="1">
            <a:off x="0" y="14925"/>
            <a:ext cx="91440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 txBox="1"/>
          <p:nvPr>
            <p:ph type="ctrTitle"/>
          </p:nvPr>
        </p:nvSpPr>
        <p:spPr>
          <a:xfrm>
            <a:off x="3158700" y="3727425"/>
            <a:ext cx="5300100" cy="10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2"/>
                </a:solidFill>
              </a:rPr>
              <a:t>Content Based Recommendations ✓</a:t>
            </a:r>
            <a:endParaRPr sz="3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286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type="ctrTitle"/>
          </p:nvPr>
        </p:nvSpPr>
        <p:spPr>
          <a:xfrm>
            <a:off x="774600" y="19704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2"/>
                </a:solidFill>
              </a:rPr>
              <a:t>Content-based recommendations</a:t>
            </a:r>
            <a:endParaRPr sz="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600"/>
              <a:buChar char="●"/>
            </a:pPr>
            <a:r>
              <a:rPr lang="en" sz="2600">
                <a:solidFill>
                  <a:schemeClr val="dk2"/>
                </a:solidFill>
              </a:rPr>
              <a:t>Example: if you like horror movies, model will recommend you more horror movies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0" y="0"/>
            <a:ext cx="9144000" cy="353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type="ctrTitle"/>
          </p:nvPr>
        </p:nvSpPr>
        <p:spPr>
          <a:xfrm>
            <a:off x="774600" y="19704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2"/>
                </a:solidFill>
              </a:rPr>
              <a:t>Content-based recommendations</a:t>
            </a:r>
            <a:endParaRPr sz="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600"/>
              <a:buChar char="●"/>
            </a:pPr>
            <a:r>
              <a:rPr lang="en" sz="2600">
                <a:solidFill>
                  <a:schemeClr val="dk2"/>
                </a:solidFill>
              </a:rPr>
              <a:t>Simplest of all approaches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0" y="0"/>
            <a:ext cx="9144000" cy="290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type="ctrTitle"/>
          </p:nvPr>
        </p:nvSpPr>
        <p:spPr>
          <a:xfrm>
            <a:off x="774600" y="19704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2"/>
                </a:solidFill>
              </a:rPr>
              <a:t>Content-based recommendations</a:t>
            </a:r>
            <a:endParaRPr sz="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600"/>
              <a:buChar char="●"/>
            </a:pPr>
            <a:r>
              <a:rPr lang="en" sz="2600">
                <a:solidFill>
                  <a:schemeClr val="dk2"/>
                </a:solidFill>
              </a:rPr>
              <a:t>Recommend based on properties of items instead of using aggregate user behavior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0" y="0"/>
            <a:ext cx="9144000" cy="346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ctrTitle"/>
          </p:nvPr>
        </p:nvSpPr>
        <p:spPr>
          <a:xfrm>
            <a:off x="774600" y="19704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2"/>
                </a:solidFill>
              </a:rPr>
              <a:t>How do you know if 2 movies are similar?</a:t>
            </a:r>
            <a:endParaRPr sz="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600"/>
              <a:buChar char="●"/>
            </a:pPr>
            <a:r>
              <a:rPr lang="en" sz="2600">
                <a:solidFill>
                  <a:schemeClr val="dk2"/>
                </a:solidFill>
              </a:rPr>
              <a:t>Different metrics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0" y="0"/>
            <a:ext cx="9144000" cy="213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type="ctrTitle"/>
          </p:nvPr>
        </p:nvSpPr>
        <p:spPr>
          <a:xfrm>
            <a:off x="774600" y="19704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2"/>
                </a:solidFill>
              </a:rPr>
              <a:t>Cosine Similarity Metric</a:t>
            </a:r>
            <a:endParaRPr sz="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600"/>
              <a:buChar char="●"/>
            </a:pPr>
            <a:r>
              <a:rPr lang="en" sz="2600">
                <a:solidFill>
                  <a:schemeClr val="dk2"/>
                </a:solidFill>
              </a:rPr>
              <a:t>Perfect for content-based recommendations</a:t>
            </a:r>
            <a:endParaRPr sz="2600">
              <a:solidFill>
                <a:schemeClr val="dk2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600"/>
              <a:buChar char="●"/>
            </a:pPr>
            <a:r>
              <a:rPr lang="en" sz="2600">
                <a:solidFill>
                  <a:schemeClr val="dk2"/>
                </a:solidFill>
              </a:rPr>
              <a:t>Finds similarity of a pair of items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ctrTitle"/>
          </p:nvPr>
        </p:nvSpPr>
        <p:spPr>
          <a:xfrm>
            <a:off x="3086800" y="3917250"/>
            <a:ext cx="2166900" cy="12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Action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102" name="Google Shape;102;p19"/>
          <p:cNvCxnSpPr/>
          <p:nvPr/>
        </p:nvCxnSpPr>
        <p:spPr>
          <a:xfrm rot="10800000">
            <a:off x="2578450" y="1443189"/>
            <a:ext cx="0" cy="2668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9"/>
          <p:cNvCxnSpPr/>
          <p:nvPr/>
        </p:nvCxnSpPr>
        <p:spPr>
          <a:xfrm>
            <a:off x="2578450" y="4123150"/>
            <a:ext cx="3090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9"/>
          <p:cNvSpPr txBox="1"/>
          <p:nvPr>
            <p:ph type="ctrTitle"/>
          </p:nvPr>
        </p:nvSpPr>
        <p:spPr>
          <a:xfrm>
            <a:off x="1000725" y="2400000"/>
            <a:ext cx="2166900" cy="12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Horror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105" name="Google Shape;105;p19"/>
          <p:cNvCxnSpPr/>
          <p:nvPr/>
        </p:nvCxnSpPr>
        <p:spPr>
          <a:xfrm flipH="1" rot="10800000">
            <a:off x="2616150" y="2112239"/>
            <a:ext cx="2245800" cy="1947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9"/>
          <p:cNvSpPr txBox="1"/>
          <p:nvPr>
            <p:ph type="ctrTitle"/>
          </p:nvPr>
        </p:nvSpPr>
        <p:spPr>
          <a:xfrm>
            <a:off x="5793125" y="3657900"/>
            <a:ext cx="2580600" cy="10158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Action movie</a:t>
            </a:r>
            <a:endParaRPr sz="26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(1, 0)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07" name="Google Shape;107;p19"/>
          <p:cNvSpPr txBox="1"/>
          <p:nvPr>
            <p:ph type="ctrTitle"/>
          </p:nvPr>
        </p:nvSpPr>
        <p:spPr>
          <a:xfrm>
            <a:off x="5291400" y="1290475"/>
            <a:ext cx="2793900" cy="14106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Action/Horror movie</a:t>
            </a:r>
            <a:endParaRPr sz="26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(1, 1)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08" name="Google Shape;108;p19"/>
          <p:cNvSpPr txBox="1"/>
          <p:nvPr>
            <p:ph type="ctrTitle"/>
          </p:nvPr>
        </p:nvSpPr>
        <p:spPr>
          <a:xfrm>
            <a:off x="1982850" y="317900"/>
            <a:ext cx="2651700" cy="9456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Horror Movie</a:t>
            </a:r>
            <a:endParaRPr sz="26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(0, 1)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2507225" y="1376525"/>
            <a:ext cx="434400" cy="4344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4675225" y="2028725"/>
            <a:ext cx="434400" cy="4344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5306213" y="3868975"/>
            <a:ext cx="434400" cy="4344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 rot="8972484">
            <a:off x="3317708" y="3445133"/>
            <a:ext cx="250929" cy="660019"/>
          </a:xfrm>
          <a:prstGeom prst="moon">
            <a:avLst>
              <a:gd fmla="val 50000" name="adj"/>
            </a:avLst>
          </a:prstGeom>
          <a:solidFill>
            <a:schemeClr val="accent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0"/>
            <a:ext cx="9144000" cy="216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type="ctrTitle"/>
          </p:nvPr>
        </p:nvSpPr>
        <p:spPr>
          <a:xfrm>
            <a:off x="774600" y="19704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</a:rPr>
              <a:t>Example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represent a movie-genre matrix on a graph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put value ‘1’ for attribute if movie has attribute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items closer on matrix are more similar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0" y="16500"/>
            <a:ext cx="9144000" cy="267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type="ctrTitle"/>
          </p:nvPr>
        </p:nvSpPr>
        <p:spPr>
          <a:xfrm>
            <a:off x="774600" y="14370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2"/>
                </a:solidFill>
              </a:rPr>
              <a:t>Cosine Similarity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Char char="●"/>
            </a:pPr>
            <a:r>
              <a:rPr lang="en" sz="3000">
                <a:solidFill>
                  <a:schemeClr val="dk2"/>
                </a:solidFill>
              </a:rPr>
              <a:t>cos ( </a:t>
            </a:r>
            <a:r>
              <a:rPr lang="en" sz="2500">
                <a:solidFill>
                  <a:schemeClr val="dk2"/>
                </a:solidFill>
              </a:rPr>
              <a:t>movie_1_ angle </a:t>
            </a:r>
            <a:r>
              <a:rPr lang="en" sz="3300">
                <a:solidFill>
                  <a:schemeClr val="dk2"/>
                </a:solidFill>
              </a:rPr>
              <a:t>-</a:t>
            </a:r>
            <a:r>
              <a:rPr lang="en" sz="2500">
                <a:solidFill>
                  <a:schemeClr val="dk2"/>
                </a:solidFill>
              </a:rPr>
              <a:t> movie_2_angle</a:t>
            </a:r>
            <a:r>
              <a:rPr lang="en" sz="3000">
                <a:solidFill>
                  <a:schemeClr val="dk2"/>
                </a:solidFill>
              </a:rPr>
              <a:t> ) </a:t>
            </a:r>
            <a:endParaRPr sz="3000">
              <a:solidFill>
                <a:schemeClr val="dk2"/>
              </a:solidFill>
            </a:endParaRPr>
          </a:p>
        </p:txBody>
      </p:sp>
      <p:cxnSp>
        <p:nvCxnSpPr>
          <p:cNvPr id="125" name="Google Shape;125;p21"/>
          <p:cNvCxnSpPr/>
          <p:nvPr/>
        </p:nvCxnSpPr>
        <p:spPr>
          <a:xfrm>
            <a:off x="5438000" y="2321400"/>
            <a:ext cx="3090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21"/>
          <p:cNvCxnSpPr/>
          <p:nvPr/>
        </p:nvCxnSpPr>
        <p:spPr>
          <a:xfrm flipH="1" rot="10800000">
            <a:off x="5475700" y="310489"/>
            <a:ext cx="2245800" cy="1947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1"/>
          <p:cNvSpPr/>
          <p:nvPr/>
        </p:nvSpPr>
        <p:spPr>
          <a:xfrm rot="8972484">
            <a:off x="6177258" y="1643383"/>
            <a:ext cx="250929" cy="660019"/>
          </a:xfrm>
          <a:prstGeom prst="moon">
            <a:avLst>
              <a:gd fmla="val 50000" name="adj"/>
            </a:avLst>
          </a:prstGeom>
          <a:solidFill>
            <a:schemeClr val="accent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