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8e994e1b6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8e994e1b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8e994e1b6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8e994e1b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8f5ec4419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8f5ec441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8f5ec4419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8f5ec44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5450" y="1819850"/>
            <a:ext cx="8153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8E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/>
          <p:nvPr/>
        </p:nvSpPr>
        <p:spPr>
          <a:xfrm flipH="1">
            <a:off x="0" y="14925"/>
            <a:ext cx="91440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type="ctrTitle"/>
          </p:nvPr>
        </p:nvSpPr>
        <p:spPr>
          <a:xfrm>
            <a:off x="3158700" y="3727425"/>
            <a:ext cx="5300100" cy="10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Neighborhood Based Collaborative Filtering</a:t>
            </a:r>
            <a:endParaRPr sz="36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286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type="ctrTitle"/>
          </p:nvPr>
        </p:nvSpPr>
        <p:spPr>
          <a:xfrm>
            <a:off x="774600" y="19704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2"/>
                </a:solidFill>
              </a:rPr>
              <a:t>Neighborhood Based Collaborative Filtering</a:t>
            </a:r>
            <a:endParaRPr sz="4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600"/>
              <a:buChar char="●"/>
            </a:pPr>
            <a:r>
              <a:rPr lang="en" sz="2600">
                <a:solidFill>
                  <a:schemeClr val="dk2"/>
                </a:solidFill>
              </a:rPr>
              <a:t>leverages the behavior of other users to know what a user might enjoy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0" y="0"/>
            <a:ext cx="9144000" cy="143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575" y="1614554"/>
            <a:ext cx="1108342" cy="110950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 rot="5400000">
            <a:off x="4366950" y="-174650"/>
            <a:ext cx="483900" cy="43671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type="ctrTitle"/>
          </p:nvPr>
        </p:nvSpPr>
        <p:spPr>
          <a:xfrm>
            <a:off x="3882400" y="2259896"/>
            <a:ext cx="1809900" cy="10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similar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81" name="Google Shape;81;p15"/>
          <p:cNvSpPr txBox="1"/>
          <p:nvPr>
            <p:ph type="ctrTitle"/>
          </p:nvPr>
        </p:nvSpPr>
        <p:spPr>
          <a:xfrm>
            <a:off x="3437851" y="543133"/>
            <a:ext cx="4975200" cy="10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700">
                <a:solidFill>
                  <a:schemeClr val="dk2"/>
                </a:solidFill>
              </a:rPr>
              <a:t>watched</a:t>
            </a:r>
            <a:r>
              <a:rPr lang="en" sz="2700">
                <a:solidFill>
                  <a:schemeClr val="dk2"/>
                </a:solidFill>
              </a:rPr>
              <a:t> by both users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6803" y="1562225"/>
            <a:ext cx="1108342" cy="1109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355" y="304800"/>
            <a:ext cx="1108349" cy="1163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5308" y="3448099"/>
            <a:ext cx="1271375" cy="133510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 rot="1780515">
            <a:off x="1833947" y="2807830"/>
            <a:ext cx="1928766" cy="156936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2424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Watched by 1</a:t>
            </a:r>
            <a:endParaRPr sz="300">
              <a:solidFill>
                <a:srgbClr val="FFFFFF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 rot="-2216158">
            <a:off x="5298334" y="2805980"/>
            <a:ext cx="2029381" cy="138684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2424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Recommend to another</a:t>
            </a:r>
            <a:endParaRPr sz="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/>
          <p:nvPr/>
        </p:nvSpPr>
        <p:spPr>
          <a:xfrm flipH="1">
            <a:off x="0" y="14925"/>
            <a:ext cx="91440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type="ctrTitle"/>
          </p:nvPr>
        </p:nvSpPr>
        <p:spPr>
          <a:xfrm>
            <a:off x="2687475" y="3727425"/>
            <a:ext cx="5771400" cy="10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Neighborhood Based Collaborative Filtering </a:t>
            </a:r>
            <a:r>
              <a:rPr lang="en" sz="3800">
                <a:solidFill>
                  <a:schemeClr val="dk2"/>
                </a:solidFill>
              </a:rPr>
              <a:t>✓</a:t>
            </a:r>
            <a:endParaRPr sz="36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