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Mon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-italic.fntdata"/><Relationship Id="rId12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887cbb6f5_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887cbb6f5_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887cbb6f5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887cbb6f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91244f7f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91244f7f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91244f7f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91244f7f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887cbb6f5_7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887cbb6f5_7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BF7E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3506050"/>
            <a:ext cx="85206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Eric Ge, Ezi Ilabor, Yae Young Kim, Kaley Wong</a:t>
            </a:r>
            <a:endParaRPr sz="18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311700" y="1335400"/>
            <a:ext cx="85206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Resilience in Commercial Real Estate: Post-COVID Comebacks &amp; Strategic Opportunities </a:t>
            </a:r>
            <a:endParaRPr b="1" sz="322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2943500"/>
            <a:ext cx="85206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Datafest 2025</a:t>
            </a:r>
            <a:endParaRPr sz="180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519550" y="135175"/>
            <a:ext cx="62676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Defines a Resilient Market?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660625" y="3144100"/>
            <a:ext cx="259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🟢 High Resilience + Low Volatility = Safe &amp; Strong Market  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🟡 High Resilience + High Volatility = Growth, but pricing chaos  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🟠 Low Resilience + Low Volatility = Weak activity, stable prices  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🔴 Low Resilience + High Volatility = Risky / Unstable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" name="Google Shape;63;p14" title="Screenshot 2025-04-05 at 18.19.29.png"/>
          <p:cNvPicPr preferRelativeResize="0"/>
          <p:nvPr/>
        </p:nvPicPr>
        <p:blipFill rotWithShape="1">
          <a:blip r:embed="rId3">
            <a:alphaModFix/>
          </a:blip>
          <a:srcRect b="88791" l="0" r="0" t="0"/>
          <a:stretch/>
        </p:blipFill>
        <p:spPr>
          <a:xfrm>
            <a:off x="3600813" y="948464"/>
            <a:ext cx="2499801" cy="213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 flipH="1" rot="-5400000">
            <a:off x="4607138" y="2878151"/>
            <a:ext cx="453900" cy="158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/>
        </p:nvSpPr>
        <p:spPr>
          <a:xfrm>
            <a:off x="6291825" y="3032700"/>
            <a:ext cx="2715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chemeClr val="dk1"/>
                </a:solidFill>
              </a:rPr>
              <a:t>Key Insight for Savills</a:t>
            </a:r>
            <a:r>
              <a:rPr lang="en" sz="800">
                <a:solidFill>
                  <a:schemeClr val="dk1"/>
                </a:solidFill>
              </a:rPr>
              <a:t>: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 Focus on cities with </a:t>
            </a:r>
            <a:r>
              <a:rPr b="1" lang="en" sz="800">
                <a:solidFill>
                  <a:schemeClr val="dk1"/>
                </a:solidFill>
              </a:rPr>
              <a:t>high resilience</a:t>
            </a:r>
            <a:r>
              <a:rPr lang="en" sz="800">
                <a:solidFill>
                  <a:schemeClr val="dk1"/>
                </a:solidFill>
              </a:rPr>
              <a:t> and </a:t>
            </a:r>
            <a:r>
              <a:rPr b="1" lang="en" sz="800">
                <a:solidFill>
                  <a:schemeClr val="dk1"/>
                </a:solidFill>
              </a:rPr>
              <a:t>low volatility</a:t>
            </a:r>
            <a:r>
              <a:rPr lang="en" sz="800">
                <a:solidFill>
                  <a:schemeClr val="dk1"/>
                </a:solidFill>
              </a:rPr>
              <a:t> during future economic downturns.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These cities stayed stable during COVID and are less risky for long-term investment.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Examples: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 → Emerging tech hubs like </a:t>
            </a:r>
            <a:r>
              <a:rPr b="1" lang="en" sz="800">
                <a:solidFill>
                  <a:schemeClr val="dk1"/>
                </a:solidFill>
              </a:rPr>
              <a:t>Dallas</a:t>
            </a:r>
            <a:r>
              <a:rPr lang="en" sz="800">
                <a:solidFill>
                  <a:schemeClr val="dk1"/>
                </a:solidFill>
              </a:rPr>
              <a:t> and </a:t>
            </a:r>
            <a:r>
              <a:rPr b="1" lang="en" sz="800">
                <a:solidFill>
                  <a:schemeClr val="dk1"/>
                </a:solidFill>
              </a:rPr>
              <a:t>Houston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291825" y="1115013"/>
            <a:ext cx="2815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chemeClr val="dk1"/>
                </a:solidFill>
              </a:rPr>
              <a:t>Resiliency</a:t>
            </a:r>
            <a:r>
              <a:rPr lang="en" sz="800">
                <a:solidFill>
                  <a:schemeClr val="dk1"/>
                </a:solidFill>
              </a:rPr>
              <a:t> = How well a city maintained leasing activity during COVID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 → </a:t>
            </a:r>
            <a:r>
              <a:rPr i="1" lang="en" sz="800">
                <a:solidFill>
                  <a:schemeClr val="dk1"/>
                </a:solidFill>
              </a:rPr>
              <a:t>Higher = better</a:t>
            </a:r>
            <a:br>
              <a:rPr i="1" lang="en" sz="800">
                <a:solidFill>
                  <a:schemeClr val="dk1"/>
                </a:solidFill>
              </a:rPr>
            </a:br>
            <a:r>
              <a:rPr b="1" lang="en" sz="800">
                <a:solidFill>
                  <a:schemeClr val="dk1"/>
                </a:solidFill>
              </a:rPr>
              <a:t>Volatility</a:t>
            </a:r>
            <a:r>
              <a:rPr lang="en" sz="800">
                <a:solidFill>
                  <a:schemeClr val="dk1"/>
                </a:solidFill>
              </a:rPr>
              <a:t> = How much average rent prices fluctuated during COVID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 → </a:t>
            </a:r>
            <a:r>
              <a:rPr i="1" lang="en" sz="800">
                <a:solidFill>
                  <a:schemeClr val="dk1"/>
                </a:solidFill>
              </a:rPr>
              <a:t>Lower = better</a:t>
            </a:r>
            <a:endParaRPr i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resiliency_score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total_leased_sqft_during_covid / total_leased_sqft_pre_covid</a:t>
            </a:r>
            <a:endParaRPr sz="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chemeClr val="dk1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Lease Price Volatility</a:t>
            </a:r>
            <a:r>
              <a:rPr lang="en" sz="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Standard deviation of rent ÷ Average rent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014875" y="1284038"/>
            <a:ext cx="468000" cy="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3014875" y="1537213"/>
            <a:ext cx="468000" cy="14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2624675" y="4939200"/>
            <a:ext cx="468000" cy="14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5569250" y="548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9150" y="1202176"/>
            <a:ext cx="2342101" cy="148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 title="aab41b02-3f9c-48e1-9ddb-52f489455660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23" y="2915375"/>
            <a:ext cx="3498454" cy="18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 title="80dfff90-e125-4406-92e1-aedd556b60a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175" y="699050"/>
            <a:ext cx="3447700" cy="182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919800" y="381475"/>
            <a:ext cx="1870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Top 3 Industries by Leased Square Footage in San Francisco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35850" y="2571750"/>
            <a:ext cx="24384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Top 3 Industries by Leased Square Footage in Northern New Jersey</a:t>
            </a:r>
            <a:endParaRPr sz="700">
              <a:solidFill>
                <a:schemeClr val="dk1"/>
              </a:solidFill>
            </a:endParaRPr>
          </a:p>
        </p:txBody>
      </p:sp>
      <p:cxnSp>
        <p:nvCxnSpPr>
          <p:cNvPr id="76" name="Google Shape;76;p14"/>
          <p:cNvCxnSpPr/>
          <p:nvPr/>
        </p:nvCxnSpPr>
        <p:spPr>
          <a:xfrm>
            <a:off x="4913300" y="3144100"/>
            <a:ext cx="2100" cy="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/>
        </p:nvSpPr>
        <p:spPr>
          <a:xfrm>
            <a:off x="1438200" y="61900"/>
            <a:ext cx="62676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recovered the best?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2" name="Google Shape;82;p15" title="Screenshot 2025-04-05 at 9.36.30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044025"/>
            <a:ext cx="3947549" cy="21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4">
            <a:alphaModFix/>
          </a:blip>
          <a:srcRect b="52961" l="82829" r="2712" t="35300"/>
          <a:stretch/>
        </p:blipFill>
        <p:spPr>
          <a:xfrm>
            <a:off x="4236875" y="3556003"/>
            <a:ext cx="1408502" cy="743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5">
            <a:alphaModFix/>
          </a:blip>
          <a:srcRect b="0" l="0" r="17430" t="73037"/>
          <a:stretch/>
        </p:blipFill>
        <p:spPr>
          <a:xfrm>
            <a:off x="128775" y="438725"/>
            <a:ext cx="4443225" cy="257766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2223325" y="520875"/>
            <a:ext cx="894900" cy="135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6">
            <a:alphaModFix/>
          </a:blip>
          <a:srcRect b="0" l="0" r="16184" t="55359"/>
          <a:stretch/>
        </p:blipFill>
        <p:spPr>
          <a:xfrm>
            <a:off x="4514850" y="479700"/>
            <a:ext cx="4758763" cy="25386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/>
          <p:nvPr/>
        </p:nvSpPr>
        <p:spPr>
          <a:xfrm>
            <a:off x="6632925" y="479700"/>
            <a:ext cx="1115100" cy="135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128775" y="3123775"/>
            <a:ext cx="3747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  <a:highlight>
                  <a:srgbClr val="FFFF00"/>
                </a:highlight>
              </a:rPr>
              <a:t>Recovery</a:t>
            </a:r>
            <a:r>
              <a:rPr lang="en" sz="800">
                <a:solidFill>
                  <a:schemeClr val="dk1"/>
                </a:solidFill>
              </a:rPr>
              <a:t> = How strongly a market bounced back after its COVID low point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 → </a:t>
            </a:r>
            <a:r>
              <a:rPr i="1" lang="en" sz="800">
                <a:solidFill>
                  <a:schemeClr val="dk1"/>
                </a:solidFill>
              </a:rPr>
              <a:t>Higher recovery = faster rebound in leasing activity</a:t>
            </a:r>
            <a:endParaRPr i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By combining </a:t>
            </a:r>
            <a:r>
              <a:rPr b="1" lang="en" sz="800">
                <a:solidFill>
                  <a:schemeClr val="dk1"/>
                </a:solidFill>
              </a:rPr>
              <a:t>resiliency</a:t>
            </a:r>
            <a:r>
              <a:rPr lang="en" sz="800">
                <a:solidFill>
                  <a:schemeClr val="dk1"/>
                </a:solidFill>
              </a:rPr>
              <a:t> and </a:t>
            </a:r>
            <a:r>
              <a:rPr b="1" lang="en" sz="800">
                <a:solidFill>
                  <a:schemeClr val="dk1"/>
                </a:solidFill>
              </a:rPr>
              <a:t>recovery</a:t>
            </a:r>
            <a:r>
              <a:rPr lang="en" sz="800">
                <a:solidFill>
                  <a:schemeClr val="dk1"/>
                </a:solidFill>
              </a:rPr>
              <a:t>, we can pinpoint strategic investment targets.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Cities like </a:t>
            </a:r>
            <a:r>
              <a:rPr b="1" lang="en" sz="800">
                <a:solidFill>
                  <a:schemeClr val="dk1"/>
                </a:solidFill>
              </a:rPr>
              <a:t>New York</a:t>
            </a:r>
            <a:r>
              <a:rPr lang="en" sz="800">
                <a:solidFill>
                  <a:schemeClr val="dk1"/>
                </a:solidFill>
              </a:rPr>
              <a:t> and </a:t>
            </a:r>
            <a:r>
              <a:rPr b="1" lang="en" sz="800">
                <a:solidFill>
                  <a:schemeClr val="dk1"/>
                </a:solidFill>
              </a:rPr>
              <a:t>Chicago</a:t>
            </a:r>
            <a:r>
              <a:rPr lang="en" sz="800">
                <a:solidFill>
                  <a:schemeClr val="dk1"/>
                </a:solidFill>
              </a:rPr>
              <a:t> are seeing strong rebounds —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 → Signaling renewed demand and return-to-office momentum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Investment Strategy</a:t>
            </a:r>
            <a:r>
              <a:rPr lang="en" sz="800">
                <a:solidFill>
                  <a:schemeClr val="dk1"/>
                </a:solidFill>
              </a:rPr>
              <a:t>: Use recovery data to guide </a:t>
            </a:r>
            <a:r>
              <a:rPr b="1" lang="en" sz="800">
                <a:solidFill>
                  <a:schemeClr val="dk1"/>
                </a:solidFill>
              </a:rPr>
              <a:t>where</a:t>
            </a:r>
            <a:r>
              <a:rPr lang="en" sz="800">
                <a:solidFill>
                  <a:schemeClr val="dk1"/>
                </a:solidFill>
              </a:rPr>
              <a:t> to invest. Use resiliency data to guide </a:t>
            </a:r>
            <a:r>
              <a:rPr b="1" lang="en" sz="800">
                <a:solidFill>
                  <a:schemeClr val="dk1"/>
                </a:solidFill>
              </a:rPr>
              <a:t>how</a:t>
            </a:r>
            <a:r>
              <a:rPr lang="en" sz="800">
                <a:solidFill>
                  <a:schemeClr val="dk1"/>
                </a:solidFill>
              </a:rPr>
              <a:t> to structure deals (e.g., short-term flexible leases in high-recovery markets)</a:t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2716100" y="2949725"/>
            <a:ext cx="270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90" name="Google Shape;90;p15" title="Screenshot 2025-04-05 at 7.06.36 PM.png"/>
          <p:cNvPicPr preferRelativeResize="0"/>
          <p:nvPr/>
        </p:nvPicPr>
        <p:blipFill>
          <a:blip r:embed="rId7">
            <a:alphaModFix amt="83000"/>
          </a:blip>
          <a:stretch>
            <a:fillRect/>
          </a:stretch>
        </p:blipFill>
        <p:spPr>
          <a:xfrm>
            <a:off x="7638200" y="615300"/>
            <a:ext cx="1186125" cy="675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 rotWithShape="1">
          <a:blip r:embed="rId8">
            <a:alphaModFix amt="80000"/>
          </a:blip>
          <a:srcRect b="20200" l="84621" r="322" t="74427"/>
          <a:stretch/>
        </p:blipFill>
        <p:spPr>
          <a:xfrm>
            <a:off x="382675" y="656475"/>
            <a:ext cx="894900" cy="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 title="Screenshot 2025-04-06 at 12.21.13 PM.png"/>
          <p:cNvPicPr preferRelativeResize="0"/>
          <p:nvPr/>
        </p:nvPicPr>
        <p:blipFill>
          <a:blip r:embed="rId9">
            <a:alphaModFix amt="73000"/>
          </a:blip>
          <a:stretch>
            <a:fillRect/>
          </a:stretch>
        </p:blipFill>
        <p:spPr>
          <a:xfrm>
            <a:off x="382675" y="1171200"/>
            <a:ext cx="786000" cy="1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1438200" y="53250"/>
            <a:ext cx="62676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are these cities resilient? Any trends?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6428100" y="484375"/>
            <a:ext cx="271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33075" y="3302400"/>
            <a:ext cx="3262800" cy="18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A space will always lead premium demand — but in many U.S. cities, </a:t>
            </a:r>
            <a:r>
              <a:rPr b="1"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O is where the real action is</a:t>
            </a: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affordable, stable, and increasingly in-demand by value-driven tenants. For investors and brokers, these markets represent </a:t>
            </a:r>
            <a:r>
              <a:rPr b="1"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competition, more consistency, and strong leasing momentum</a:t>
            </a:r>
            <a:endParaRPr sz="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6" title="Screenshot 2025-04-05 at 21.32.28.png"/>
          <p:cNvPicPr preferRelativeResize="0"/>
          <p:nvPr/>
        </p:nvPicPr>
        <p:blipFill rotWithShape="1">
          <a:blip r:embed="rId3">
            <a:alphaModFix/>
          </a:blip>
          <a:srcRect b="1746" l="3170" r="-3170" t="1737"/>
          <a:stretch/>
        </p:blipFill>
        <p:spPr>
          <a:xfrm>
            <a:off x="2762800" y="892675"/>
            <a:ext cx="3459399" cy="1713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6"/>
          <p:cNvCxnSpPr/>
          <p:nvPr/>
        </p:nvCxnSpPr>
        <p:spPr>
          <a:xfrm flipH="1">
            <a:off x="3091850" y="677475"/>
            <a:ext cx="328200" cy="17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6"/>
          <p:cNvCxnSpPr/>
          <p:nvPr/>
        </p:nvCxnSpPr>
        <p:spPr>
          <a:xfrm rot="10800000">
            <a:off x="3904475" y="1058850"/>
            <a:ext cx="397800" cy="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6"/>
          <p:cNvSpPr txBox="1"/>
          <p:nvPr/>
        </p:nvSpPr>
        <p:spPr>
          <a:xfrm>
            <a:off x="3420050" y="493663"/>
            <a:ext cx="340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value (Correlation)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4339800" y="906600"/>
            <a:ext cx="3366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Value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144000" y="592375"/>
            <a:ext cx="3000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Key Finding:</a:t>
            </a:r>
            <a:endParaRPr sz="8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228600" rtl="0" algn="l">
              <a:spcBef>
                <a:spcPts val="0"/>
              </a:spcBef>
              <a:spcAft>
                <a:spcPts val="0"/>
              </a:spcAft>
              <a:buSzPts val="800"/>
              <a:buFont typeface="Times New Roman"/>
              <a:buChar char="●"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There’s a weak but </a:t>
            </a:r>
            <a:r>
              <a:rPr b="1" lang="en" sz="800">
                <a:latin typeface="Times New Roman"/>
                <a:ea typeface="Times New Roman"/>
                <a:cs typeface="Times New Roman"/>
                <a:sym typeface="Times New Roman"/>
              </a:rPr>
              <a:t>statistically significant positive correlation</a:t>
            </a: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 between: → A city’s average Class O lease size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228600" rtl="0" algn="l">
              <a:spcBef>
                <a:spcPts val="0"/>
              </a:spcBef>
              <a:spcAft>
                <a:spcPts val="0"/>
              </a:spcAft>
              <a:buSzPts val="800"/>
              <a:buFont typeface="Times New Roman"/>
              <a:buChar char="●"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→ Its resiliency during COVID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What This Suggests:</a:t>
            </a:r>
            <a:endParaRPr sz="8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228600" rtl="0" algn="l">
              <a:spcBef>
                <a:spcPts val="0"/>
              </a:spcBef>
              <a:spcAft>
                <a:spcPts val="0"/>
              </a:spcAft>
              <a:buSzPts val="800"/>
              <a:buFont typeface="Times New Roman"/>
              <a:buChar char="●"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Cities with larger Class O deals may have kept leasing activity steady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228600" rtl="0" algn="l">
              <a:spcBef>
                <a:spcPts val="0"/>
              </a:spcBef>
              <a:spcAft>
                <a:spcPts val="0"/>
              </a:spcAft>
              <a:buSzPts val="800"/>
              <a:buFont typeface="Times New Roman"/>
              <a:buChar char="●"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Likely driven by cost-efficiency and flexibility of older buildings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228600" rtl="0" algn="l">
              <a:spcBef>
                <a:spcPts val="0"/>
              </a:spcBef>
              <a:spcAft>
                <a:spcPts val="0"/>
              </a:spcAft>
              <a:buSzPts val="800"/>
              <a:buFont typeface="Times New Roman"/>
              <a:buChar char="●"/>
            </a:pPr>
            <a:r>
              <a:rPr lang="en" sz="800">
                <a:latin typeface="Times New Roman"/>
                <a:ea typeface="Times New Roman"/>
                <a:cs typeface="Times New Roman"/>
                <a:sym typeface="Times New Roman"/>
              </a:rPr>
              <a:t>Large tenants stayed active in secondary stock, boosting resilience</a:t>
            </a: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33075" y="570912"/>
            <a:ext cx="2330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Hypothesis:</a:t>
            </a: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there a relationship between the cities that prefer class O offices with bigger average </a:t>
            </a: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lease</a:t>
            </a: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 </a:t>
            </a: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 FT</a:t>
            </a: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 deal compared to how resilient the city was during covid overall?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Why might this be? </a:t>
            </a:r>
            <a:endParaRPr sz="800">
              <a:solidFill>
                <a:schemeClr val="dk1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2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Char char="●"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O buildings are typically less expensive to buy, maintain, and lease.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2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Char char="●"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get in cheaper and still ride the upside of market recovery.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Why does this matter? </a:t>
            </a:r>
            <a:endParaRPr sz="800">
              <a:solidFill>
                <a:schemeClr val="dk1"/>
              </a:solidFill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2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Char char="●"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future economic downturn, focus on cities with high availability of Class O offices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2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Char char="●"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cities showed higher resiliency and faster recovery during COVID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22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Char char="●"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with a weak correlation, the data is statistically significant — enough to guide strategy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7" name="Google Shape;107;p16"/>
          <p:cNvCxnSpPr>
            <a:endCxn id="104" idx="0"/>
          </p:cNvCxnSpPr>
          <p:nvPr/>
        </p:nvCxnSpPr>
        <p:spPr>
          <a:xfrm flipH="1" rot="10800000">
            <a:off x="4988100" y="906600"/>
            <a:ext cx="1034700" cy="1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8" name="Google Shape;108;p16" title="cfe06c74-ff65-4c57-a3ae-f1dee8f71d0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780" y="2500125"/>
            <a:ext cx="3779945" cy="25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2158675"/>
            <a:ext cx="85206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1" sz="322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