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Young Serif"/>
      <p:regular r:id="rId18"/>
    </p:embeddedFont>
    <p:embeddedFont>
      <p:font typeface="Rubik"/>
      <p:regular r:id="rId19"/>
      <p:bold r:id="rId20"/>
      <p:italic r:id="rId21"/>
      <p:boldItalic r:id="rId22"/>
    </p:embeddedFont>
    <p:embeddedFont>
      <p:font typeface="Rubik SemiBold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  <p:embeddedFont>
      <p:font typeface="Fira Sans Extra Condense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5" roundtripDataSignature="AMtx7mikpGSnIb3U7V+UzeUe+KjizM0V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5E9C74-49CC-4EDB-A24C-64C59CC54181}">
  <a:tblStyle styleId="{7E5E9C74-49CC-4EDB-A24C-64C59CC541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bold.fntdata"/><Relationship Id="rId22" Type="http://schemas.openxmlformats.org/officeDocument/2006/relationships/font" Target="fonts/Rubik-boldItalic.fntdata"/><Relationship Id="rId21" Type="http://schemas.openxmlformats.org/officeDocument/2006/relationships/font" Target="fonts/Rubik-italic.fntdata"/><Relationship Id="rId24" Type="http://schemas.openxmlformats.org/officeDocument/2006/relationships/font" Target="fonts/RubikSemiBold-bold.fntdata"/><Relationship Id="rId23" Type="http://schemas.openxmlformats.org/officeDocument/2006/relationships/font" Target="fonts/Rubik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ubikSemiBold-boldItalic.fntdata"/><Relationship Id="rId25" Type="http://schemas.openxmlformats.org/officeDocument/2006/relationships/font" Target="fonts/RubikSemiBold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-regular.fnt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-italic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ubik-regular.fntdata"/><Relationship Id="rId18" Type="http://schemas.openxmlformats.org/officeDocument/2006/relationships/font" Target="fonts/YoungSerif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1c41ddabb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1c41ddabb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0ea3511b3_2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0ea3511b3_2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0ea3511b3_2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0ea3511b3_2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1c41ddabb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1c41ddabb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1c41ddabb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1c41ddabb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1c41ddabb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1c41ddabb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2" name="Google Shape;12;p10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4325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/>
            </a:lvl1pPr>
            <a:lvl2pPr indent="-314325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22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4" name="Google Shape;74;p23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2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24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9" name="Google Shape;89;p25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6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26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2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" name="Google Shape;111;p2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7" name="Google Shape;117;p2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2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2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body">
  <p:cSld name="CUSTOM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" name="Google Shape;16;p11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1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" name="Google Shape;19;p11"/>
          <p:cNvSpPr/>
          <p:nvPr/>
        </p:nvSpPr>
        <p:spPr>
          <a:xfrm>
            <a:off x="228450" y="1762300"/>
            <a:ext cx="86868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56400" y="1983350"/>
            <a:ext cx="8113800" cy="27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3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3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3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3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3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3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3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6" name="Google Shape;136;p3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3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3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 type="twoColTx">
  <p:cSld name="TITLE_AND_TWO_COLUMNS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31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2" name="Google Shape;142;p31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3" name="Google Shape;143;p31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44" name="Google Shape;144;p31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6" name="Google Shape;146;p31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47" name="Google Shape;147;p31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8" name="Google Shape;148;p31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one column and image">
  <p:cSld name="CUSTOM_1"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32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" name="Google Shape;152;p32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53" name="Google Shape;153;p32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4" name="Google Shape;154;p32"/>
          <p:cNvSpPr/>
          <p:nvPr>
            <p:ph idx="2" type="pic"/>
          </p:nvPr>
        </p:nvSpPr>
        <p:spPr>
          <a:xfrm>
            <a:off x="4685900" y="1762300"/>
            <a:ext cx="4229400" cy="31524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/>
          <p:nvPr/>
        </p:nvSpPr>
        <p:spPr>
          <a:xfrm>
            <a:off x="228450" y="1762300"/>
            <a:ext cx="42294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32"/>
          <p:cNvSpPr txBox="1"/>
          <p:nvPr>
            <p:ph idx="3" type="body"/>
          </p:nvPr>
        </p:nvSpPr>
        <p:spPr>
          <a:xfrm>
            <a:off x="456400" y="1983350"/>
            <a:ext cx="3780300" cy="27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7" name="Google Shape;157;p32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1">
  <p:cSld name="CUSTOM_2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0" name="Google Shape;160;p33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1" name="Google Shape;161;p33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2" name="Google Shape;162;p33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71450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3" name="Google Shape;163;p33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33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" name="Google Shape;165;p33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6" name="Google Shape;166;p33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7" name="Google Shape;167;p33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2">
  <p:cSld name="CUSTOM_2_1"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1" name="Google Shape;171;p3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2" name="Google Shape;172;p34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34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4" name="Google Shape;174;p34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5" name="Google Shape;175;p34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6" name="Google Shape;176;p34"/>
          <p:cNvSpPr txBox="1"/>
          <p:nvPr>
            <p:ph idx="1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71450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7" name="Google Shape;177;p34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8" name="Google Shape;178;p34"/>
          <p:cNvSpPr txBox="1"/>
          <p:nvPr>
            <p:ph idx="3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9" name="Google Shape;179;p3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3">
  <p:cSld name="CUSTOM_2_1_1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2" name="Google Shape;182;p35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35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5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5" name="Google Shape;185;p35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6" name="Google Shape;186;p35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7" name="Google Shape;187;p35"/>
          <p:cNvSpPr txBox="1"/>
          <p:nvPr>
            <p:ph idx="1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71450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8" name="Google Shape;188;p35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9" name="Google Shape;189;p35"/>
          <p:cNvSpPr txBox="1"/>
          <p:nvPr>
            <p:ph idx="3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0" name="Google Shape;190;p35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4">
  <p:cSld name="CUSTOM_2_1_1_1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3" name="Google Shape;193;p36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4" name="Google Shape;194;p36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36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6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97" name="Google Shape;197;p36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71450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p36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9" name="Google Shape;199;p36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0" name="Google Shape;200;p36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01" name="Google Shape;201;p36"/>
          <p:cNvSpPr txBox="1"/>
          <p:nvPr>
            <p:ph idx="4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71450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2" name="Google Shape;202;p36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3" name="Google Shape;203;p36"/>
          <p:cNvSpPr txBox="1"/>
          <p:nvPr>
            <p:ph idx="5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4" name="Google Shape;204;p36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05" name="Google Shape;205;p36"/>
          <p:cNvSpPr txBox="1"/>
          <p:nvPr>
            <p:ph idx="6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71450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6" name="Google Shape;206;p36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7" name="Google Shape;207;p36"/>
          <p:cNvSpPr txBox="1"/>
          <p:nvPr>
            <p:ph idx="7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CUSTOM_3">
    <p:bg>
      <p:bgPr>
        <a:solidFill>
          <a:schemeClr val="dk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10" name="Google Shape;210;p37"/>
          <p:cNvSpPr txBox="1"/>
          <p:nvPr>
            <p:ph type="title"/>
          </p:nvPr>
        </p:nvSpPr>
        <p:spPr>
          <a:xfrm>
            <a:off x="1248900" y="1777350"/>
            <a:ext cx="6646200" cy="15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1" name="Google Shape;211;p37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4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 type="tx">
  <p:cSld name="TITLE_AND_BOD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12"/>
          <p:cNvSpPr/>
          <p:nvPr>
            <p:ph idx="2" type="pic"/>
          </p:nvPr>
        </p:nvSpPr>
        <p:spPr>
          <a:xfrm>
            <a:off x="228600" y="1322475"/>
            <a:ext cx="8686800" cy="35925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2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" name="Google Shape;26;p12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1c41ddabb_1_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g351c41ddabb_1_7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b="0" i="0" sz="4000" u="none" cap="none" strike="noStrike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b="0" i="0" sz="4000" u="none" cap="none" strike="noStrike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b="0" i="0" sz="4000" u="none" cap="none" strike="noStrike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b="0" i="0" sz="4000" u="none" cap="none" strike="noStrike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b="0" i="0" sz="4000" u="none" cap="none" strike="noStrike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b="0" i="0" sz="4000" u="none" cap="none" strike="noStrike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b="0" i="0" sz="4000" u="none" cap="none" strike="noStrike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b="0" i="0" sz="4000" u="none" cap="none" strike="noStrike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b="0" i="0" sz="4000" u="none" cap="none" strike="noStrike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814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b="0" i="0" sz="135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43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b="0" i="0" sz="135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4325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b="0" i="0" sz="135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b="0" i="0" sz="135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b="0" i="0" sz="135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4325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b="0" i="0" sz="135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4325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b="0" i="0" sz="135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4325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b="0" i="0" sz="135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4325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b="0" i="0" sz="135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i.org/10.3390/idr13020032" TargetMode="External"/><Relationship Id="rId4" Type="http://schemas.openxmlformats.org/officeDocument/2006/relationships/hyperlink" Target="http://www.worldometers.info/coronavirus/coronavirus-death-toll/" TargetMode="External"/><Relationship Id="rId5" Type="http://schemas.openxmlformats.org/officeDocument/2006/relationships/hyperlink" Target="http://www.kaggle.com/code/kaushiksuresh147/twitter-data-extraction" TargetMode="External"/><Relationship Id="rId6" Type="http://schemas.openxmlformats.org/officeDocument/2006/relationships/hyperlink" Target="http://www.kaggle.com/datasets/caesarmario/our-world-in-data-covid19-datas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orldometers.info/coronavirus/coronavirus-death-toll/" TargetMode="External"/><Relationship Id="rId4" Type="http://schemas.openxmlformats.org/officeDocument/2006/relationships/hyperlink" Target="https://www.kaggle.com/kaushiksuresh147/twitter-data-extraction" TargetMode="External"/><Relationship Id="rId5" Type="http://schemas.openxmlformats.org/officeDocument/2006/relationships/hyperlink" Target="https://ourworldindata.org/" TargetMode="External"/><Relationship Id="rId6" Type="http://schemas.openxmlformats.org/officeDocument/2006/relationships/hyperlink" Target="https://github.com/owid/covid-19-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"/>
          <p:cNvSpPr txBox="1"/>
          <p:nvPr>
            <p:ph type="title"/>
          </p:nvPr>
        </p:nvSpPr>
        <p:spPr>
          <a:xfrm>
            <a:off x="1248900" y="1219075"/>
            <a:ext cx="6831900" cy="15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1" lang="en" sz="4000">
                <a:latin typeface="Times New Roman"/>
                <a:ea typeface="Times New Roman"/>
                <a:cs typeface="Times New Roman"/>
                <a:sym typeface="Times New Roman"/>
              </a:rPr>
              <a:t>Predicting Deaths from Twitter(X) and COVID-19 Data</a:t>
            </a:r>
            <a:r>
              <a:rPr lang="en" sz="4000"/>
              <a:t> </a:t>
            </a:r>
            <a:endParaRPr sz="4000"/>
          </a:p>
        </p:txBody>
      </p:sp>
      <p:sp>
        <p:nvSpPr>
          <p:cNvPr id="221" name="Google Shape;221;p1"/>
          <p:cNvSpPr txBox="1"/>
          <p:nvPr>
            <p:ph idx="1" type="subTitle"/>
          </p:nvPr>
        </p:nvSpPr>
        <p:spPr>
          <a:xfrm>
            <a:off x="1183050" y="3752350"/>
            <a:ext cx="6777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Group 2: Arya Gavande, Ezi Ilabor, Vincent Lu, Samir Mohs, Nishil Patel</a:t>
            </a:r>
            <a:endParaRPr/>
          </a:p>
        </p:txBody>
      </p:sp>
      <p:pic>
        <p:nvPicPr>
          <p:cNvPr descr="a blue twitter bird with a long beak (Provided by Tenor)" id="222" name="Google Shape;222;p1"/>
          <p:cNvPicPr preferRelativeResize="0"/>
          <p:nvPr/>
        </p:nvPicPr>
        <p:blipFill rotWithShape="1">
          <a:blip r:embed="rId3">
            <a:alphaModFix/>
          </a:blip>
          <a:srcRect b="12380" l="0" r="0" t="-12380"/>
          <a:stretch/>
        </p:blipFill>
        <p:spPr>
          <a:xfrm>
            <a:off x="4251350" y="2807875"/>
            <a:ext cx="641300" cy="6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1c41ddabb_1_78"/>
          <p:cNvSpPr txBox="1"/>
          <p:nvPr>
            <p:ph type="title"/>
          </p:nvPr>
        </p:nvSpPr>
        <p:spPr>
          <a:xfrm>
            <a:off x="653550" y="4735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351c41ddabb_1_78"/>
          <p:cNvSpPr/>
          <p:nvPr/>
        </p:nvSpPr>
        <p:spPr>
          <a:xfrm>
            <a:off x="457200" y="1289275"/>
            <a:ext cx="8507100" cy="10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51c41ddabb_1_78"/>
          <p:cNvSpPr/>
          <p:nvPr/>
        </p:nvSpPr>
        <p:spPr>
          <a:xfrm>
            <a:off x="903750" y="113235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351c41ddabb_1_78"/>
          <p:cNvSpPr/>
          <p:nvPr/>
        </p:nvSpPr>
        <p:spPr>
          <a:xfrm>
            <a:off x="3779376" y="1132375"/>
            <a:ext cx="14748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351c41ddabb_1_78"/>
          <p:cNvSpPr/>
          <p:nvPr/>
        </p:nvSpPr>
        <p:spPr>
          <a:xfrm>
            <a:off x="6529650" y="1132375"/>
            <a:ext cx="1392900" cy="139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351c41ddabb_1_78"/>
          <p:cNvSpPr txBox="1"/>
          <p:nvPr/>
        </p:nvSpPr>
        <p:spPr>
          <a:xfrm>
            <a:off x="579750" y="1402825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Findings</a:t>
            </a:r>
            <a:endParaRPr b="1" sz="25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g351c41ddabb_1_78"/>
          <p:cNvSpPr txBox="1"/>
          <p:nvPr/>
        </p:nvSpPr>
        <p:spPr>
          <a:xfrm>
            <a:off x="-57150" y="2547425"/>
            <a:ext cx="29229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</a:pPr>
            <a:r>
              <a:rPr lang="en" sz="1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predicted daily deaths </a:t>
            </a:r>
            <a:r>
              <a:rPr b="1" lang="en" sz="1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92% of variance accounted for (R² = 0.928)</a:t>
            </a:r>
            <a:r>
              <a:rPr lang="en" sz="1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</a:pPr>
            <a:r>
              <a:rPr b="1" lang="en" sz="1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Vaccination rates</a:t>
            </a:r>
            <a:r>
              <a:rPr lang="en" sz="1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were the </a:t>
            </a:r>
            <a:r>
              <a:rPr b="1" lang="en" sz="1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important predictor</a:t>
            </a:r>
            <a:r>
              <a:rPr lang="en" sz="1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</a:pPr>
            <a:r>
              <a:rPr b="1" lang="en" sz="1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Tweet sentiment</a:t>
            </a:r>
            <a:r>
              <a:rPr lang="en" sz="1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had minor predictive power.</a:t>
            </a:r>
            <a:endParaRPr sz="1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like SVM and Linear Regression performed worse, with higher error rates.</a:t>
            </a:r>
            <a:endParaRPr b="1" sz="13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g351c41ddabb_1_78"/>
          <p:cNvSpPr txBox="1"/>
          <p:nvPr/>
        </p:nvSpPr>
        <p:spPr>
          <a:xfrm>
            <a:off x="2696100" y="2571750"/>
            <a:ext cx="34761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b="1"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vaccine coverage</a:t>
            </a:r>
            <a:r>
              <a:rPr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strongly linked to </a:t>
            </a:r>
            <a:r>
              <a:rPr b="1"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daily death rates</a:t>
            </a:r>
            <a:r>
              <a:rPr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3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b="1"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 sentiment alone isn’t enough</a:t>
            </a:r>
            <a:r>
              <a:rPr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predict health outcomes.</a:t>
            </a:r>
            <a:endParaRPr sz="13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can help identify </a:t>
            </a:r>
            <a:r>
              <a:rPr b="1"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health risks earlier</a:t>
            </a:r>
            <a:r>
              <a:rPr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vaccination data.</a:t>
            </a:r>
            <a:endParaRPr sz="13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tools could support </a:t>
            </a:r>
            <a:r>
              <a:rPr b="1"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data-driven pandemic response planning</a:t>
            </a:r>
            <a:r>
              <a:rPr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g351c41ddabb_1_78"/>
          <p:cNvSpPr txBox="1"/>
          <p:nvPr/>
        </p:nvSpPr>
        <p:spPr>
          <a:xfrm>
            <a:off x="5927750" y="2447225"/>
            <a:ext cx="31347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</a:t>
            </a:r>
            <a:r>
              <a:rPr b="1"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records</a:t>
            </a:r>
            <a:r>
              <a:rPr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richer features</a:t>
            </a:r>
            <a:r>
              <a:rPr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(e.g., hospital data, mobility, policy).</a:t>
            </a:r>
            <a:endParaRPr sz="13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how </a:t>
            </a:r>
            <a:r>
              <a:rPr b="1"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sentiment affects behavior</a:t>
            </a:r>
            <a:r>
              <a:rPr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not just outcomes.</a:t>
            </a:r>
            <a:endParaRPr sz="13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models across </a:t>
            </a:r>
            <a:r>
              <a:rPr b="1"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countries or phases</a:t>
            </a:r>
            <a:r>
              <a:rPr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pandemic.</a:t>
            </a:r>
            <a:endParaRPr sz="13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this approach into a </a:t>
            </a:r>
            <a:r>
              <a:rPr b="1"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early warning system</a:t>
            </a:r>
            <a:r>
              <a:rPr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health cris</a:t>
            </a:r>
            <a:r>
              <a:rPr lang="en" sz="1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br>
              <a:rPr lang="en" sz="1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g351c41ddabb_1_78"/>
          <p:cNvSpPr txBox="1"/>
          <p:nvPr/>
        </p:nvSpPr>
        <p:spPr>
          <a:xfrm>
            <a:off x="3494400" y="147630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Implications</a:t>
            </a:r>
            <a:endParaRPr b="1" sz="2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g351c41ddabb_1_78"/>
          <p:cNvSpPr txBox="1"/>
          <p:nvPr/>
        </p:nvSpPr>
        <p:spPr>
          <a:xfrm>
            <a:off x="6205650" y="1407788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Next?</a:t>
            </a:r>
            <a:endParaRPr b="1" sz="19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16" name="Google Shape;316;p8"/>
          <p:cNvSpPr txBox="1"/>
          <p:nvPr>
            <p:ph idx="2" type="body"/>
          </p:nvPr>
        </p:nvSpPr>
        <p:spPr>
          <a:xfrm>
            <a:off x="448400" y="1927325"/>
            <a:ext cx="8113800" cy="28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Chintalapudi, Nalini, Gopi Battineni, and Francesco Amenta. "Sentimental Analysis of COVID-19 Tweets Using Deep Learning Models." Infectious Disease Reports, vol. 13, no. 2, 2021, pp. 329–339. </a:t>
            </a:r>
            <a:r>
              <a:rPr lang="en" sz="1700" u="sng">
                <a:hlinkClick r:id="rId3"/>
              </a:rPr>
              <a:t>https://doi.org/10.3390/idr13020032</a:t>
            </a:r>
            <a:r>
              <a:rPr lang="en" sz="1700"/>
              <a:t>. </a:t>
            </a:r>
            <a:endParaRPr sz="1700"/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Worldometer. “Coronavirus Death Toll Update - Worldometer.” </a:t>
            </a:r>
            <a:r>
              <a:rPr i="1" lang="en" sz="1700"/>
              <a:t>Worldometers.info</a:t>
            </a:r>
            <a:r>
              <a:rPr lang="en" sz="1700"/>
              <a:t>, Worldometer, 13 Apr. 2024, </a:t>
            </a:r>
            <a:r>
              <a:rPr lang="en" sz="1700" u="sng">
                <a:hlinkClick r:id="rId4"/>
              </a:rPr>
              <a:t>www.worldometers.info/coronavirus/coronavirus-death-toll/</a:t>
            </a:r>
            <a:r>
              <a:rPr lang="en" sz="1700"/>
              <a:t>. </a:t>
            </a:r>
            <a:endParaRPr sz="1700"/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kaushiksuresh147. “Twitter Data Extraction.” </a:t>
            </a:r>
            <a:r>
              <a:rPr i="1" lang="en" sz="1700"/>
              <a:t>Kaggle.com</a:t>
            </a:r>
            <a:r>
              <a:rPr lang="en" sz="1700"/>
              <a:t>, Kaggle, 23 June 2021, </a:t>
            </a:r>
            <a:r>
              <a:rPr lang="en" sz="1700" u="sng">
                <a:hlinkClick r:id="rId5"/>
              </a:rPr>
              <a:t>www.kaggle.com/code/kaushiksuresh147/twitter-data-extraction</a:t>
            </a:r>
            <a:r>
              <a:rPr lang="en" sz="1700"/>
              <a:t>. Accessed 30 Apr. 2025. </a:t>
            </a:r>
            <a:endParaRPr sz="1700"/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“Our World in Data - COVID-19.” </a:t>
            </a:r>
            <a:r>
              <a:rPr i="1" lang="en" sz="1700"/>
              <a:t>Www.kaggle.com</a:t>
            </a:r>
            <a:r>
              <a:rPr lang="en" sz="1700"/>
              <a:t>, </a:t>
            </a:r>
            <a:r>
              <a:rPr lang="en" sz="1700" u="sng">
                <a:hlinkClick r:id="rId6"/>
              </a:rPr>
              <a:t>www.kaggle.com/datasets/caesarmario/our-world-in-data-covid19-dataset</a:t>
            </a:r>
            <a:r>
              <a:rPr lang="en" sz="1700"/>
              <a:t>. 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"/>
          <p:cNvSpPr txBox="1"/>
          <p:nvPr>
            <p:ph idx="2" type="body"/>
          </p:nvPr>
        </p:nvSpPr>
        <p:spPr>
          <a:xfrm>
            <a:off x="1077625" y="1943100"/>
            <a:ext cx="7494900" cy="26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835">
                <a:latin typeface="Times New Roman"/>
                <a:ea typeface="Times New Roman"/>
                <a:cs typeface="Times New Roman"/>
                <a:sym typeface="Times New Roman"/>
              </a:rPr>
              <a:t>Can we predict daily COVID-19 death counts using :</a:t>
            </a:r>
            <a:endParaRPr sz="18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5122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35"/>
              <a:buFont typeface="Times New Roman"/>
              <a:buChar char="●"/>
            </a:pPr>
            <a:r>
              <a:rPr lang="en" sz="1835">
                <a:latin typeface="Times New Roman"/>
                <a:ea typeface="Times New Roman"/>
                <a:cs typeface="Times New Roman"/>
                <a:sym typeface="Times New Roman"/>
              </a:rPr>
              <a:t>Vaccination Rates</a:t>
            </a:r>
            <a:endParaRPr sz="18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51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5"/>
              <a:buFont typeface="Times New Roman"/>
              <a:buChar char="●"/>
            </a:pPr>
            <a:r>
              <a:rPr lang="en" sz="1835">
                <a:latin typeface="Times New Roman"/>
                <a:ea typeface="Times New Roman"/>
                <a:cs typeface="Times New Roman"/>
                <a:sym typeface="Times New Roman"/>
              </a:rPr>
              <a:t>Seasons </a:t>
            </a:r>
            <a:endParaRPr sz="18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51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5"/>
              <a:buFont typeface="Times New Roman"/>
              <a:buChar char="●"/>
            </a:pPr>
            <a:r>
              <a:rPr lang="en" sz="1835">
                <a:latin typeface="Times New Roman"/>
                <a:ea typeface="Times New Roman"/>
                <a:cs typeface="Times New Roman"/>
                <a:sym typeface="Times New Roman"/>
              </a:rPr>
              <a:t>Country</a:t>
            </a:r>
            <a:endParaRPr sz="18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51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5"/>
              <a:buFont typeface="Times New Roman"/>
              <a:buChar char="●"/>
            </a:pPr>
            <a:r>
              <a:rPr lang="en" sz="1835">
                <a:latin typeface="Times New Roman"/>
                <a:ea typeface="Times New Roman"/>
                <a:cs typeface="Times New Roman"/>
                <a:sym typeface="Times New Roman"/>
              </a:rPr>
              <a:t>Public Sentiments on Social Media</a:t>
            </a:r>
            <a:endParaRPr sz="18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51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5"/>
              <a:buFont typeface="Times New Roman"/>
              <a:buChar char="●"/>
            </a:pPr>
            <a:r>
              <a:rPr lang="en" sz="1835">
                <a:latin typeface="Times New Roman"/>
                <a:ea typeface="Times New Roman"/>
                <a:cs typeface="Times New Roman"/>
                <a:sym typeface="Times New Roman"/>
              </a:rPr>
              <a:t>Daily Vaccinations </a:t>
            </a:r>
            <a:endParaRPr sz="18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605"/>
              <a:buFont typeface="Arial"/>
              <a:buNone/>
            </a:pPr>
            <a:r>
              <a:rPr lang="en" sz="1835">
                <a:latin typeface="Times New Roman"/>
                <a:ea typeface="Times New Roman"/>
                <a:cs typeface="Times New Roman"/>
                <a:sym typeface="Times New Roman"/>
              </a:rPr>
              <a:t>with data coming from December 2020 to March 2022?</a:t>
            </a:r>
            <a:endParaRPr sz="18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4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0ea3511b3_2_271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Datasets Information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4" name="Google Shape;234;g350ea3511b3_2_271"/>
          <p:cNvGraphicFramePr/>
          <p:nvPr/>
        </p:nvGraphicFramePr>
        <p:xfrm>
          <a:off x="212675" y="115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{7E5E9C74-49CC-4EDB-A24C-64C59CC54181}</a:tableStyleId>
              </a:tblPr>
              <a:tblGrid>
                <a:gridCol w="968650"/>
                <a:gridCol w="2250850"/>
                <a:gridCol w="3109000"/>
                <a:gridCol w="2398275"/>
              </a:tblGrid>
              <a:tr h="62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1: Daily COVID-19 Deaths</a:t>
                      </a:r>
                      <a:endParaRPr b="1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2: Vaccine-Related Tweets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3: Vaccination Rates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65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Scraped from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/>
                        </a:rPr>
                        <a:t>Worldometer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using BeautifulSoup; based on official government data (e.g., NHC of China).</a:t>
                      </a:r>
                      <a:endParaRPr sz="11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Span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Jan 24, 2020 – April 12, 2024.</a:t>
                      </a:r>
                      <a:endParaRPr sz="11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Observations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1,549 rows.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Source: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The tweets are extracted using a python script with the help of tweepy library. Please refer this notebook for the data extraction process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4"/>
                        </a:rPr>
                        <a:t>https://www.kaggle.com/kaushiksuresh147/twitter-data-extraction</a:t>
                      </a:r>
                      <a:endParaRPr sz="11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Kaggle (#CovidVaccine hashtag collection)</a:t>
                      </a:r>
                      <a:endParaRPr sz="11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Span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Jan 8, 2020 – unspecified</a:t>
                      </a:r>
                      <a:endParaRPr sz="11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Over 100,000 tweets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Source: From 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https://ourworldindata.org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 GitHub repository for COVID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-19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which was accessed through kaggle</a:t>
                      </a:r>
                      <a:endParaRPr sz="11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Span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Dec 1, 2020 – Mar 28, 2022</a:t>
                      </a:r>
                      <a:endParaRPr sz="11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Variables Used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date of record (datetime)</a:t>
                      </a:r>
                      <a:endParaRPr sz="11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daily_increase_percent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daily death rate change (%)</a:t>
                      </a:r>
                      <a:endParaRPr sz="11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Season: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Winter, Spring, Summer, Fall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Date: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UTC timestamp of tweet</a:t>
                      </a:r>
                      <a:endParaRPr sz="11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text_sentiment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positive, neutral, or negative (via NLTK’s SentimentIntensityAnalyzer)</a:t>
                      </a:r>
                      <a:endParaRPr sz="11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user_verified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whether the account is verified</a:t>
                      </a:r>
                      <a:endParaRPr sz="11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user_since_days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days since account creation</a:t>
                      </a:r>
                      <a:b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1"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user_location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cleaned to standard country names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date of record</a:t>
                      </a:r>
                      <a:endParaRPr sz="11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total_vaccinations_per_hundred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doses per 100 people</a:t>
                      </a:r>
                      <a:endParaRPr sz="11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daily_vaccinations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daily dose count</a:t>
                      </a:r>
                      <a:endParaRPr sz="11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vaccine_group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grouped into mRNA, Viral Vector, Inactivated, etc.</a:t>
                      </a:r>
                      <a:endParaRPr sz="11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country</a:t>
                      </a:r>
                      <a:r>
                        <a:rPr lang="en" sz="110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used to merge datasets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0ea3511b3_2_421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0" name="Google Shape;240;g350ea3511b3_2_421"/>
          <p:cNvGrpSpPr/>
          <p:nvPr/>
        </p:nvGrpSpPr>
        <p:grpSpPr>
          <a:xfrm>
            <a:off x="2351494" y="1297907"/>
            <a:ext cx="3224730" cy="3249386"/>
            <a:chOff x="3071457" y="2013875"/>
            <a:chExt cx="1944600" cy="1569600"/>
          </a:xfrm>
        </p:grpSpPr>
        <p:sp>
          <p:nvSpPr>
            <p:cNvPr id="241" name="Google Shape;241;g350ea3511b3_2_421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" name="Google Shape;242;g350ea3511b3_2_421"/>
            <p:cNvSpPr txBox="1"/>
            <p:nvPr/>
          </p:nvSpPr>
          <p:spPr>
            <a:xfrm>
              <a:off x="3317852" y="2112509"/>
              <a:ext cx="1451700" cy="18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accent6"/>
                </a:buClr>
                <a:buSzPts val="1300"/>
                <a:buFont typeface="Arial"/>
                <a:buNone/>
              </a:pPr>
              <a:r>
                <a:rPr b="1" lang="en" sz="190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Cleaning Steps</a:t>
              </a:r>
              <a:endParaRPr b="1" sz="19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Google Shape;243;g350ea3511b3_2_421"/>
            <p:cNvSpPr txBox="1"/>
            <p:nvPr/>
          </p:nvSpPr>
          <p:spPr>
            <a:xfrm>
              <a:off x="3158673" y="2199361"/>
              <a:ext cx="1719600" cy="12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2"/>
                </a:buClr>
                <a:buSzPts val="1300"/>
                <a:buFont typeface="Times New Roman"/>
                <a:buChar char="●"/>
              </a:pPr>
              <a:r>
                <a:rPr lang="en" sz="1300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Standardized all Date formats to %Y-%m-%d.</a:t>
              </a:r>
              <a:endParaRPr sz="13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300"/>
                <a:buFont typeface="Times New Roman"/>
                <a:buChar char="●"/>
              </a:pPr>
              <a:r>
                <a:rPr lang="en" sz="1300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Converted user_created to datetime.</a:t>
              </a:r>
              <a:endParaRPr sz="13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300"/>
                <a:buFont typeface="Times New Roman"/>
                <a:buChar char="●"/>
              </a:pPr>
              <a:r>
                <a:rPr lang="en" sz="1300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Cleaned column names and removed irrelevant tweet locations (e.g., “moon,” “earth”).</a:t>
              </a:r>
              <a:endParaRPr sz="13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300"/>
                <a:buFont typeface="Times New Roman"/>
                <a:buChar char="●"/>
              </a:pPr>
              <a:r>
                <a:rPr lang="en" sz="1300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Used pycountry to validate and clean user_location.</a:t>
              </a:r>
              <a:endParaRPr sz="13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300"/>
                <a:buFont typeface="Times New Roman"/>
                <a:buChar char="●"/>
              </a:pPr>
              <a:r>
                <a:rPr lang="en" sz="1300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Dropped rows with missing key values to avoid bias</a:t>
              </a:r>
              <a:endParaRPr sz="13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4" name="Google Shape;244;g350ea3511b3_2_421"/>
          <p:cNvGrpSpPr/>
          <p:nvPr/>
        </p:nvGrpSpPr>
        <p:grpSpPr>
          <a:xfrm>
            <a:off x="232699" y="1298000"/>
            <a:ext cx="2118703" cy="3249393"/>
            <a:chOff x="1107882" y="2013872"/>
            <a:chExt cx="1963580" cy="1569603"/>
          </a:xfrm>
        </p:grpSpPr>
        <p:sp>
          <p:nvSpPr>
            <p:cNvPr id="245" name="Google Shape;245;g350ea3511b3_2_421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" name="Google Shape;246;g350ea3511b3_2_421"/>
            <p:cNvSpPr txBox="1"/>
            <p:nvPr/>
          </p:nvSpPr>
          <p:spPr>
            <a:xfrm>
              <a:off x="1107882" y="2013872"/>
              <a:ext cx="1944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1" lang="en" sz="170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Merging &amp; Sampling</a:t>
              </a:r>
              <a:endParaRPr b="1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7" name="Google Shape;247;g350ea3511b3_2_421"/>
            <p:cNvSpPr txBox="1"/>
            <p:nvPr/>
          </p:nvSpPr>
          <p:spPr>
            <a:xfrm>
              <a:off x="1290205" y="2349576"/>
              <a:ext cx="1617900" cy="8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Datasets merged on Date and standardized country.</a:t>
              </a:r>
              <a:br>
                <a:rPr lang="en" sz="1300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endParaRPr sz="13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Resulted in ~15,000 rows → reduced to </a:t>
              </a:r>
              <a:r>
                <a:rPr b="1" lang="en" sz="1300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2,000</a:t>
              </a:r>
              <a:r>
                <a:rPr lang="en" sz="1300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by sampling </a:t>
              </a:r>
              <a:r>
                <a:rPr b="1" lang="en" sz="1300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100 tweets per month</a:t>
              </a:r>
              <a:r>
                <a:rPr lang="en" sz="1300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ensure balance.</a:t>
              </a:r>
              <a:br>
                <a:rPr lang="en" sz="110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endParaRPr sz="11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8" name="Google Shape;248;g350ea3511b3_2_421"/>
          <p:cNvGrpSpPr/>
          <p:nvPr/>
        </p:nvGrpSpPr>
        <p:grpSpPr>
          <a:xfrm>
            <a:off x="5576264" y="1297982"/>
            <a:ext cx="3347238" cy="3249386"/>
            <a:chOff x="5015938" y="2013875"/>
            <a:chExt cx="3001200" cy="1569600"/>
          </a:xfrm>
        </p:grpSpPr>
        <p:sp>
          <p:nvSpPr>
            <p:cNvPr id="249" name="Google Shape;249;g350ea3511b3_2_421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0" name="Google Shape;250;g350ea3511b3_2_421"/>
            <p:cNvSpPr txBox="1"/>
            <p:nvPr/>
          </p:nvSpPr>
          <p:spPr>
            <a:xfrm>
              <a:off x="5360227" y="2104647"/>
              <a:ext cx="24171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Final Dataset Summary</a:t>
              </a:r>
              <a:endParaRPr b="1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" name="Google Shape;251;g350ea3511b3_2_421"/>
            <p:cNvSpPr txBox="1"/>
            <p:nvPr/>
          </p:nvSpPr>
          <p:spPr>
            <a:xfrm>
              <a:off x="5037881" y="2215072"/>
              <a:ext cx="2957400" cy="12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Char char="●"/>
              </a:pPr>
              <a:r>
                <a:rPr b="1" lang="en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 Span</a:t>
              </a:r>
              <a:r>
                <a:rPr lang="en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Dec 25, 2020 – Mar 29, 2022</a:t>
              </a:r>
              <a:endParaRPr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Char char="●"/>
              </a:pPr>
              <a:r>
                <a:rPr b="1" lang="en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Structure</a:t>
              </a:r>
              <a:r>
                <a:rPr lang="en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One row per country-date combination</a:t>
              </a:r>
              <a:br>
                <a:rPr lang="en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1" lang="en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Content</a:t>
              </a:r>
              <a:r>
                <a:rPr lang="en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Integrates tweet sentiment, vaccination rates, and COVID-19 deaths</a:t>
              </a:r>
              <a:endParaRPr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Times New Roman"/>
                <a:buChar char="●"/>
              </a:pPr>
              <a:r>
                <a:rPr lang="en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Cleaned and structured for meaningful sentiment and trend analysis during the pandemic</a:t>
              </a:r>
              <a:br>
                <a:rPr lang="en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endParaRPr sz="1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2" name="Google Shape;252;g350ea3511b3_2_421"/>
          <p:cNvGrpSpPr/>
          <p:nvPr/>
        </p:nvGrpSpPr>
        <p:grpSpPr>
          <a:xfrm>
            <a:off x="5347738" y="2653188"/>
            <a:ext cx="465359" cy="539028"/>
            <a:chOff x="4858109" y="2631368"/>
            <a:chExt cx="316442" cy="315000"/>
          </a:xfrm>
        </p:grpSpPr>
        <p:sp>
          <p:nvSpPr>
            <p:cNvPr id="253" name="Google Shape;253;g350ea3511b3_2_421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" name="Google Shape;254;g350ea3511b3_2_421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5" name="Google Shape;255;g350ea3511b3_2_421"/>
          <p:cNvGrpSpPr/>
          <p:nvPr/>
        </p:nvGrpSpPr>
        <p:grpSpPr>
          <a:xfrm>
            <a:off x="2090087" y="2653106"/>
            <a:ext cx="546887" cy="538984"/>
            <a:chOff x="3157188" y="909150"/>
            <a:chExt cx="470400" cy="470400"/>
          </a:xfrm>
        </p:grpSpPr>
        <p:sp>
          <p:nvSpPr>
            <p:cNvPr id="256" name="Google Shape;256;g350ea3511b3_2_421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" name="Google Shape;257;g350ea3511b3_2_421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Initial Data Visuals</a:t>
            </a:r>
            <a:endParaRPr/>
          </a:p>
        </p:txBody>
      </p:sp>
      <p:sp>
        <p:nvSpPr>
          <p:cNvPr id="263" name="Google Shape;263;p5"/>
          <p:cNvSpPr txBox="1"/>
          <p:nvPr/>
        </p:nvSpPr>
        <p:spPr>
          <a:xfrm>
            <a:off x="466038" y="1288725"/>
            <a:ext cx="425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heatmap for numerical predictors</a:t>
            </a:r>
            <a:endParaRPr b="1"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5"/>
          <p:cNvSpPr txBox="1"/>
          <p:nvPr/>
        </p:nvSpPr>
        <p:spPr>
          <a:xfrm>
            <a:off x="5321763" y="1265775"/>
            <a:ext cx="332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VIF table for all predictors</a:t>
            </a:r>
            <a:endParaRPr b="1" sz="19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5" name="Google Shape;26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63" y="1842825"/>
            <a:ext cx="4062629" cy="30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5" title="Screenshot 2025-04-29 at 6.47.05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825" y="1719825"/>
            <a:ext cx="3319977" cy="31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1c41ddabb_4_2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Modeling Process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g351c41ddabb_4_2"/>
          <p:cNvSpPr txBox="1"/>
          <p:nvPr/>
        </p:nvSpPr>
        <p:spPr>
          <a:xfrm>
            <a:off x="243775" y="1277900"/>
            <a:ext cx="3348600" cy="3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Strategies after train/test split of 70/30 with random_state=42:</a:t>
            </a:r>
            <a:endParaRPr b="1"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regression modeling strategies </a:t>
            </a: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were </a:t>
            </a: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used, such as Linear, Elastic Net, KNN, SVM, Random Forest, etc. </a:t>
            </a:r>
            <a:endParaRPr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</a:pP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testing multiple iterations of each model with fine tuned hyperparameters, </a:t>
            </a:r>
            <a:r>
              <a:rPr b="1"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the best with max_depth=12.</a:t>
            </a:r>
            <a:endParaRPr b="1"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best at capturing unseen non-linear trends in data.</a:t>
            </a:r>
            <a:endParaRPr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3" name="Google Shape;273;g351c41ddabb_4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375" y="1323800"/>
            <a:ext cx="5311301" cy="33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1c41ddabb_4_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Model Assumptions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g351c41ddabb_4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25" y="1246800"/>
            <a:ext cx="4064776" cy="31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351c41ddabb_4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075" y="1249413"/>
            <a:ext cx="4064775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351c41ddabb_4_7"/>
          <p:cNvSpPr txBox="1"/>
          <p:nvPr/>
        </p:nvSpPr>
        <p:spPr>
          <a:xfrm>
            <a:off x="392375" y="4468675"/>
            <a:ext cx="856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Independence and random sampling assumed, so all conditions met for valid modeling.</a:t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1c41ddabb_5_1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pic>
        <p:nvPicPr>
          <p:cNvPr id="287" name="Google Shape;287;g351c41ddabb_5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475" y="1094400"/>
            <a:ext cx="4150781" cy="40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351c41ddabb_5_1"/>
          <p:cNvSpPr txBox="1"/>
          <p:nvPr/>
        </p:nvSpPr>
        <p:spPr>
          <a:xfrm>
            <a:off x="255950" y="1365100"/>
            <a:ext cx="3933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</a:rPr>
              <a:t>Performance assessment:</a:t>
            </a:r>
            <a:endParaRPr b="1"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As seen, model is predicting reasonably well.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Average error minimized as best we could, as seen by the lack of variation between predicted vs. actual values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Could be improved with more features and data that could hopefully account for some of the outlying variation</a:t>
            </a:r>
            <a:endParaRPr sz="1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94" name="Google Shape;294;p6"/>
          <p:cNvSpPr txBox="1"/>
          <p:nvPr/>
        </p:nvSpPr>
        <p:spPr>
          <a:xfrm>
            <a:off x="719925" y="1539500"/>
            <a:ext cx="3420900" cy="3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Daily Death Prediction Findings:</a:t>
            </a:r>
            <a:endParaRPr b="1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>
                <a:solidFill>
                  <a:schemeClr val="accent6"/>
                </a:solidFill>
              </a:rPr>
              <a:t>Higher vaccination rates generally correlated with lower daily deaths.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>
                <a:solidFill>
                  <a:schemeClr val="accent6"/>
                </a:solidFill>
              </a:rPr>
              <a:t>This relationship was influenced by season and vaccine type.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>
                <a:solidFill>
                  <a:schemeClr val="accent6"/>
                </a:solidFill>
              </a:rPr>
              <a:t>Tweet sentiment appeared to be a relevant factor in determining daily deaths.</a:t>
            </a:r>
            <a:endParaRPr>
              <a:solidFill>
                <a:schemeClr val="accent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lang="en">
                <a:solidFill>
                  <a:schemeClr val="accent6"/>
                </a:solidFill>
              </a:rPr>
              <a:t>Order of feature importance: vaccination rate, daily vaccinations, season, country, text sentiment.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95" name="Google Shape;295;p6"/>
          <p:cNvSpPr txBox="1"/>
          <p:nvPr/>
        </p:nvSpPr>
        <p:spPr>
          <a:xfrm>
            <a:off x="4806800" y="1484125"/>
            <a:ext cx="37128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Modeling Daily Deaths:</a:t>
            </a:r>
            <a:endParaRPr b="1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>
                <a:solidFill>
                  <a:schemeClr val="accent6"/>
                </a:solidFill>
              </a:rPr>
              <a:t>A Random Forest Regression model was best for predicting daily deaths.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>
                <a:solidFill>
                  <a:schemeClr val="accent6"/>
                </a:solidFill>
              </a:rPr>
              <a:t>Cross-validation results for different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max_depth</a:t>
            </a:r>
            <a:r>
              <a:rPr lang="en">
                <a:solidFill>
                  <a:schemeClr val="accent6"/>
                </a:solidFill>
              </a:rPr>
              <a:t> values were important for choosing the best model by capturing </a:t>
            </a:r>
            <a:r>
              <a:rPr lang="en">
                <a:solidFill>
                  <a:schemeClr val="accent6"/>
                </a:solidFill>
              </a:rPr>
              <a:t>variable</a:t>
            </a:r>
            <a:r>
              <a:rPr lang="en">
                <a:solidFill>
                  <a:schemeClr val="accent6"/>
                </a:solidFill>
              </a:rPr>
              <a:t> interactions.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>
                <a:solidFill>
                  <a:schemeClr val="accent6"/>
                </a:solidFill>
              </a:rPr>
              <a:t>R² score(0.92) and RMSE(810) indicated how well these factors predicted daily deaths.</a:t>
            </a:r>
            <a:endParaRPr>
              <a:solidFill>
                <a:schemeClr val="accent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lang="en">
                <a:solidFill>
                  <a:schemeClr val="accent6"/>
                </a:solidFill>
              </a:rPr>
              <a:t>Average error of around 810 deaths with around 92% of variance captured. 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