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218" r:id="rId1"/>
  </p:sldMasterIdLst>
  <p:notesMasterIdLst>
    <p:notesMasterId r:id="rId15"/>
  </p:notesMasterIdLst>
  <p:sldIdLst>
    <p:sldId id="256" r:id="rId2"/>
    <p:sldId id="263" r:id="rId3"/>
    <p:sldId id="257" r:id="rId4"/>
    <p:sldId id="260" r:id="rId5"/>
    <p:sldId id="266" r:id="rId6"/>
    <p:sldId id="268" r:id="rId7"/>
    <p:sldId id="261" r:id="rId8"/>
    <p:sldId id="258" r:id="rId9"/>
    <p:sldId id="259" r:id="rId10"/>
    <p:sldId id="262" r:id="rId11"/>
    <p:sldId id="265" r:id="rId12"/>
    <p:sldId id="26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A82E4-8786-40EE-9A99-17773BD8F68B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CE06D-F998-45E4-89C5-CF5465BD6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90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CE06D-F998-45E4-89C5-CF5465BD6A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45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5F22-EB10-4305-BCF8-9AEE85323111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6E06-6872-4474-A8E3-9E33D57E1E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361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E7D6-DF4A-4FFC-9EBD-A9455ADAC23B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6E06-6872-4474-A8E3-9E33D57E1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9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EBC8-8B2D-448B-8025-0A00215DB8BE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6E06-6872-4474-A8E3-9E33D57E1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51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AA3D-CF21-431C-9BAA-6F2A1CF0CBD9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6E06-6872-4474-A8E3-9E33D57E1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8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BE3F-0BD9-4E21-A27A-AE20ABDBD94C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6E06-6872-4474-A8E3-9E33D57E1E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3506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616B-8909-4DCE-9E41-35F0853C0D66}" type="datetime1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6E06-6872-4474-A8E3-9E33D57E1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83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A051-AAD8-41F1-87C6-E16DEE8EAA8B}" type="datetime1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6E06-6872-4474-A8E3-9E33D57E1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357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D53E-36B1-4484-8275-67CE6A2288D5}" type="datetime1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6E06-6872-4474-A8E3-9E33D57E1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5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C14A-1624-44E7-8177-BA32FC99CDEC}" type="datetime1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6E06-6872-4474-A8E3-9E33D57E1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603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3B0E07-2DE6-4361-AA82-E3B867728510}" type="datetime1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006E06-6872-4474-A8E3-9E33D57E1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508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9C6F-82C2-4277-9390-78EAF48A8B8A}" type="datetime1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6E06-6872-4474-A8E3-9E33D57E1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9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1D3D01-66E6-472A-8419-5373F8D7630C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006E06-6872-4474-A8E3-9E33D57E1E3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54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19" r:id="rId1"/>
    <p:sldLayoutId id="2147485220" r:id="rId2"/>
    <p:sldLayoutId id="2147485221" r:id="rId3"/>
    <p:sldLayoutId id="2147485222" r:id="rId4"/>
    <p:sldLayoutId id="2147485223" r:id="rId5"/>
    <p:sldLayoutId id="2147485224" r:id="rId6"/>
    <p:sldLayoutId id="2147485225" r:id="rId7"/>
    <p:sldLayoutId id="2147485226" r:id="rId8"/>
    <p:sldLayoutId id="2147485227" r:id="rId9"/>
    <p:sldLayoutId id="2147485228" r:id="rId10"/>
    <p:sldLayoutId id="214748522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ambolo.com/" TargetMode="External"/><Relationship Id="rId2" Type="http://schemas.openxmlformats.org/officeDocument/2006/relationships/hyperlink" Target="https://artisanoga.com/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medan.gov.ng/images/PDF/2013-MSME-Survey-Summary-Report.pdf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uardian.ng/business-services/business/at-the-mercy-of-handyme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1778" y="1833654"/>
            <a:ext cx="7740203" cy="1515533"/>
          </a:xfrm>
        </p:spPr>
        <p:txBody>
          <a:bodyPr/>
          <a:lstStyle/>
          <a:p>
            <a:pPr algn="ctr"/>
            <a:r>
              <a:rPr lang="en-US" sz="4800" b="1" dirty="0" smtClean="0"/>
              <a:t> Hand</a:t>
            </a:r>
            <a:r>
              <a:rPr lang="en-US" sz="4800" b="1" dirty="0" smtClean="0">
                <a:solidFill>
                  <a:srgbClr val="FFC000"/>
                </a:solidFill>
                <a:latin typeface="Bahnschrift SemiBold Condensed" panose="020B0502040204020203" pitchFamily="34" charset="0"/>
              </a:rPr>
              <a:t>y</a:t>
            </a:r>
            <a:r>
              <a:rPr lang="en-US" sz="4800" b="1" dirty="0" smtClean="0"/>
              <a:t>Man 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9084" y="1833654"/>
            <a:ext cx="5220431" cy="2442132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b="1" dirty="0" smtClean="0"/>
              <a:t>By Team 3: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 smtClean="0"/>
              <a:t>Arinze Nnaji – Java/JS </a:t>
            </a:r>
            <a:r>
              <a:rPr lang="en-US" b="1" dirty="0" smtClean="0"/>
              <a:t>Developer.</a:t>
            </a:r>
            <a:endParaRPr lang="en-US" b="1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 smtClean="0"/>
              <a:t>Manzino Ukah –JAVASCRIPT / </a:t>
            </a:r>
            <a:r>
              <a:rPr lang="en-US" b="1" dirty="0" smtClean="0"/>
              <a:t>PHP developer</a:t>
            </a:r>
            <a:endParaRPr lang="en-US" b="1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 smtClean="0"/>
              <a:t>Ekpeyong </a:t>
            </a:r>
            <a:r>
              <a:rPr lang="en-US" b="1" dirty="0" err="1" smtClean="0"/>
              <a:t>Okpo</a:t>
            </a:r>
            <a:r>
              <a:rPr lang="en-US" b="1" dirty="0" smtClean="0"/>
              <a:t> </a:t>
            </a:r>
            <a:r>
              <a:rPr lang="en-US" b="1" dirty="0" smtClean="0"/>
              <a:t>– JAVA developer</a:t>
            </a:r>
            <a:endParaRPr lang="en-US" b="1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/>
              <a:t>Emmanuel </a:t>
            </a:r>
            <a:r>
              <a:rPr lang="en-US" b="1" dirty="0" smtClean="0"/>
              <a:t>Kuye</a:t>
            </a:r>
            <a:r>
              <a:rPr lang="en-US" b="1" dirty="0"/>
              <a:t> </a:t>
            </a:r>
            <a:r>
              <a:rPr lang="en-US" b="1" dirty="0" smtClean="0"/>
              <a:t>– QUALITY ANALYST ENGINEEER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Funsho </a:t>
            </a:r>
            <a:r>
              <a:rPr lang="en-US" b="1" dirty="0" err="1"/>
              <a:t>Olaniyi</a:t>
            </a:r>
            <a:r>
              <a:rPr lang="en-US" b="1" dirty="0"/>
              <a:t> </a:t>
            </a:r>
            <a:r>
              <a:rPr lang="en-US" b="1" dirty="0" smtClean="0"/>
              <a:t>– JAVASCRIPT developer</a:t>
            </a:r>
            <a:endParaRPr lang="en-US" b="1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 smtClean="0"/>
              <a:t>Nwaoduh Ezinna – TECH BUSINESS </a:t>
            </a:r>
            <a:r>
              <a:rPr lang="en-US" b="1" dirty="0" err="1" smtClean="0"/>
              <a:t>DEVELOPer</a:t>
            </a:r>
            <a:endParaRPr lang="en-US" b="1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5" y="928833"/>
            <a:ext cx="3357797" cy="484070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6949084" y="4998453"/>
            <a:ext cx="349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PROJECT: UBER FOR HANDY APP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6E06-6872-4474-A8E3-9E33D57E1E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8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038" y="240413"/>
            <a:ext cx="10058400" cy="59114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Bahnschrift SemiBold" panose="020B0502040204020203" pitchFamily="34" charset="0"/>
              </a:rPr>
              <a:t>Market Segment / Hand</a:t>
            </a:r>
            <a:r>
              <a:rPr lang="en-US" sz="2800" b="1" dirty="0" smtClean="0">
                <a:solidFill>
                  <a:srgbClr val="0070C0"/>
                </a:solidFill>
                <a:latin typeface="Bahnschrift SemiBold" panose="020B0502040204020203" pitchFamily="34" charset="0"/>
              </a:rPr>
              <a:t>y</a:t>
            </a:r>
            <a:r>
              <a:rPr lang="en-US" sz="2800" b="1" dirty="0" smtClean="0">
                <a:latin typeface="Bahnschrift SemiBold" panose="020B0502040204020203" pitchFamily="34" charset="0"/>
              </a:rPr>
              <a:t>Man</a:t>
            </a:r>
            <a:r>
              <a:rPr lang="en-US" sz="2800" b="1" dirty="0" smtClean="0">
                <a:solidFill>
                  <a:srgbClr val="0070C0"/>
                </a:solidFill>
                <a:latin typeface="Bahnschrift SemiBold" panose="020B0502040204020203" pitchFamily="34" charset="0"/>
              </a:rPr>
              <a:t> </a:t>
            </a:r>
            <a:r>
              <a:rPr lang="en-US" sz="2800" b="1" dirty="0" smtClean="0">
                <a:latin typeface="Bahnschrift SemiBold" panose="020B0502040204020203" pitchFamily="34" charset="0"/>
              </a:rPr>
              <a:t>Business Model/Competitor</a:t>
            </a:r>
            <a:endParaRPr lang="en-US" sz="2800" b="1" dirty="0">
              <a:latin typeface="Bahnschrift SemiBold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0640" y="1991899"/>
            <a:ext cx="4958348" cy="436464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Revenue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Model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00639" y="2586096"/>
            <a:ext cx="3771753" cy="40005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As a high volume business, we would adopt the fixed </a:t>
            </a:r>
            <a:r>
              <a:rPr lang="en-US" dirty="0"/>
              <a:t>c</a:t>
            </a:r>
            <a:r>
              <a:rPr lang="en-US" dirty="0" smtClean="0"/>
              <a:t>ommission revenue </a:t>
            </a:r>
            <a:r>
              <a:rPr lang="en-US" dirty="0"/>
              <a:t>m</a:t>
            </a:r>
            <a:r>
              <a:rPr lang="en-US" dirty="0" smtClean="0"/>
              <a:t>odel.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Implementation </a:t>
            </a:r>
            <a:r>
              <a:rPr lang="en-US" dirty="0"/>
              <a:t>of a user wallet system to protect our partners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5% </a:t>
            </a:r>
            <a:r>
              <a:rPr lang="en-US" dirty="0"/>
              <a:t>c</a:t>
            </a:r>
            <a:r>
              <a:rPr lang="en-US" dirty="0" smtClean="0"/>
              <a:t>ommission from every successfully completed job.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Review of Revenue Model Bi-Annually.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49014" y="2033784"/>
            <a:ext cx="4474028" cy="43646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Market Segment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84629" y="2504780"/>
            <a:ext cx="3854721" cy="290617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sz="1800" dirty="0" smtClean="0"/>
              <a:t>Hand</a:t>
            </a:r>
            <a:r>
              <a:rPr lang="en-US" sz="1800" dirty="0" smtClean="0">
                <a:solidFill>
                  <a:srgbClr val="0070C0"/>
                </a:solidFill>
              </a:rPr>
              <a:t>y</a:t>
            </a:r>
            <a:r>
              <a:rPr lang="en-US" sz="1800" dirty="0" smtClean="0"/>
              <a:t>Man is a multi-market segment product.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/>
              <a:t>The product is aimed at the middle to high income class with basic tech knowledge.</a:t>
            </a:r>
          </a:p>
          <a:p>
            <a:pPr marL="0" indent="0" algn="ctr">
              <a:buNone/>
            </a:pPr>
            <a:r>
              <a:rPr lang="en-US" sz="2400" dirty="0" smtClean="0">
                <a:latin typeface="Bahnschrift SemiBold" panose="020B0502040204020203" pitchFamily="34" charset="0"/>
              </a:rPr>
              <a:t>Local Competitor: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hlinkClick r:id="rId2"/>
              </a:rPr>
              <a:t>ArtisanOga.com</a:t>
            </a:r>
            <a:endParaRPr lang="en-US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hlinkClick r:id="rId3"/>
              </a:rPr>
              <a:t>Jambolo.com</a:t>
            </a:r>
            <a:endParaRPr lang="en-US" sz="1800" dirty="0" smtClean="0"/>
          </a:p>
          <a:p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175530" y="2612663"/>
            <a:ext cx="4009099" cy="4000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sz="1800" dirty="0" smtClean="0"/>
              <a:t>Online Marketing (Users): </a:t>
            </a:r>
          </a:p>
          <a:p>
            <a:pPr lvl="1"/>
            <a:r>
              <a:rPr lang="en-US" sz="1800" dirty="0" smtClean="0"/>
              <a:t>Facebook Marketing.</a:t>
            </a:r>
          </a:p>
          <a:p>
            <a:pPr lvl="1"/>
            <a:r>
              <a:rPr lang="en-US" sz="1800" dirty="0" smtClean="0"/>
              <a:t>Google AdWords.</a:t>
            </a:r>
          </a:p>
          <a:p>
            <a:pPr lvl="1"/>
            <a:r>
              <a:rPr lang="en-US" sz="1800" dirty="0" smtClean="0"/>
              <a:t>SM influencers.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/>
              <a:t> Weekly Acquisition of Handy Men:</a:t>
            </a:r>
          </a:p>
          <a:p>
            <a:pPr lvl="1"/>
            <a:r>
              <a:rPr lang="en-US" sz="1800" dirty="0"/>
              <a:t>Awareness Creation.</a:t>
            </a:r>
          </a:p>
          <a:p>
            <a:pPr lvl="1"/>
            <a:r>
              <a:rPr lang="en-US" sz="1800" dirty="0"/>
              <a:t>Legal </a:t>
            </a:r>
            <a:r>
              <a:rPr lang="en-US" sz="1800" dirty="0" smtClean="0"/>
              <a:t>Engagements.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/>
              <a:t> Review of Expense Model Bi-Annually.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4175531" y="1999252"/>
            <a:ext cx="4958348" cy="436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Expense Model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6E06-6872-4474-A8E3-9E33D57E1E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4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Hand</a:t>
            </a:r>
            <a:r>
              <a:rPr lang="en-US" b="1" dirty="0" smtClean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y</a:t>
            </a:r>
            <a:r>
              <a:rPr lang="en-US" b="1" dirty="0"/>
              <a:t>M</a:t>
            </a:r>
            <a:r>
              <a:rPr lang="en-US" b="1" dirty="0" smtClean="0"/>
              <a:t>an Potential Growth Partners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407" y="2336872"/>
            <a:ext cx="5360716" cy="43787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Financial Partners:</a:t>
            </a:r>
          </a:p>
          <a:p>
            <a:pPr lvl="1"/>
            <a:r>
              <a:rPr lang="en-US" dirty="0"/>
              <a:t>Fintech </a:t>
            </a:r>
            <a:r>
              <a:rPr lang="en-US" dirty="0" smtClean="0"/>
              <a:t>Companies (Paga, Quickteller etc.)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Media  Partners:</a:t>
            </a:r>
          </a:p>
          <a:p>
            <a:pPr lvl="1"/>
            <a:r>
              <a:rPr lang="en-US" dirty="0" smtClean="0"/>
              <a:t>Tech Blogs ( TechCabal, TechCrunch)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Job Recruitment Partners.</a:t>
            </a:r>
            <a:endParaRPr lang="en-US" dirty="0"/>
          </a:p>
          <a:p>
            <a:pPr lvl="1"/>
            <a:r>
              <a:rPr lang="en-US" dirty="0"/>
              <a:t>Jobber Man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Myjobmag etc.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Vocational Skill Association:</a:t>
            </a:r>
          </a:p>
          <a:p>
            <a:pPr lvl="1"/>
            <a:r>
              <a:rPr lang="en-US" dirty="0" smtClean="0"/>
              <a:t>APPN (Association of professional plumbers of Nigeria).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6442980" cy="35993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Online Marketing Channels:</a:t>
            </a:r>
          </a:p>
          <a:p>
            <a:pPr lvl="1"/>
            <a:r>
              <a:rPr lang="en-US" dirty="0" smtClean="0"/>
              <a:t>S.E.O (Search Engine Optimization)</a:t>
            </a:r>
          </a:p>
          <a:p>
            <a:pPr lvl="1"/>
            <a:r>
              <a:rPr lang="en-US" dirty="0" smtClean="0"/>
              <a:t>S.E.M (Search Engine Marketing e.g. AdWords.).</a:t>
            </a:r>
          </a:p>
          <a:p>
            <a:pPr lvl="1"/>
            <a:r>
              <a:rPr lang="en-US" dirty="0" smtClean="0"/>
              <a:t>Email Marketing.</a:t>
            </a:r>
          </a:p>
          <a:p>
            <a:pPr lvl="1"/>
            <a:r>
              <a:rPr lang="en-US" dirty="0" smtClean="0"/>
              <a:t>Facebook Marketing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6E06-6872-4474-A8E3-9E33D57E1E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7301" y="991674"/>
            <a:ext cx="7997781" cy="484888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Nigeria’s HandyMan Market Projection/Product </a:t>
            </a:r>
            <a:r>
              <a:rPr lang="en-US" sz="2400" b="1" dirty="0" err="1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RoadMap</a:t>
            </a:r>
            <a:endParaRPr lang="en-US" sz="2400" b="1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0119" y="1847476"/>
            <a:ext cx="2954963" cy="35993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sz="1600" dirty="0" smtClean="0"/>
              <a:t>Sprint </a:t>
            </a:r>
            <a:r>
              <a:rPr lang="en-US" sz="1600" dirty="0"/>
              <a:t>2</a:t>
            </a:r>
            <a:r>
              <a:rPr lang="en-US" sz="1600" dirty="0" smtClean="0"/>
              <a:t> (Further Improvement):</a:t>
            </a:r>
          </a:p>
          <a:p>
            <a:pPr lvl="1"/>
            <a:r>
              <a:rPr lang="en-US" dirty="0" smtClean="0"/>
              <a:t>User Reviews/Complaint.</a:t>
            </a:r>
          </a:p>
          <a:p>
            <a:pPr lvl="1"/>
            <a:r>
              <a:rPr lang="en-US" dirty="0" smtClean="0"/>
              <a:t>Price </a:t>
            </a:r>
            <a:r>
              <a:rPr lang="en-US" dirty="0" smtClean="0"/>
              <a:t>Range Booking.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5482" y="1952123"/>
            <a:ext cx="5126585" cy="3794105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Nigeria has a population of Over 190 Million People.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According to SMEDAN (</a:t>
            </a:r>
            <a:r>
              <a:rPr lang="en-US" sz="2000" dirty="0">
                <a:solidFill>
                  <a:schemeClr val="tx1"/>
                </a:solidFill>
              </a:rPr>
              <a:t>Small and Medium Enterprises Development Agency of </a:t>
            </a:r>
            <a:r>
              <a:rPr lang="en-US" sz="2000" dirty="0" smtClean="0">
                <a:solidFill>
                  <a:schemeClr val="tx1"/>
                </a:solidFill>
              </a:rPr>
              <a:t>Nigeria) </a:t>
            </a:r>
            <a:r>
              <a:rPr lang="en-US" sz="2000" dirty="0" smtClean="0">
                <a:solidFill>
                  <a:schemeClr val="tx1"/>
                </a:solidFill>
                <a:hlinkClick r:id="rId2"/>
              </a:rPr>
              <a:t>Annual Report</a:t>
            </a:r>
            <a:r>
              <a:rPr lang="en-US" sz="2000" dirty="0" smtClean="0">
                <a:solidFill>
                  <a:schemeClr val="tx1"/>
                </a:solidFill>
              </a:rPr>
              <a:t> of 2013 : 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Nigeria has over 36 Million Artisans.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20.4 Million are readily </a:t>
            </a:r>
            <a:r>
              <a:rPr lang="en-US" sz="2000" dirty="0" smtClean="0">
                <a:solidFill>
                  <a:schemeClr val="tx1"/>
                </a:solidFill>
              </a:rPr>
              <a:t>available (Graduates from Technical Schools).</a:t>
            </a:r>
            <a:endParaRPr lang="en-US" sz="20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16.4 Million are not readily </a:t>
            </a:r>
            <a:r>
              <a:rPr lang="en-US" sz="2000" dirty="0" smtClean="0">
                <a:solidFill>
                  <a:schemeClr val="tx1"/>
                </a:solidFill>
              </a:rPr>
              <a:t>available(</a:t>
            </a:r>
            <a:r>
              <a:rPr lang="en-US" sz="2000" dirty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nformally </a:t>
            </a:r>
            <a:r>
              <a:rPr lang="en-US" sz="2000" dirty="0">
                <a:solidFill>
                  <a:schemeClr val="tx1"/>
                </a:solidFill>
              </a:rPr>
              <a:t>T</a:t>
            </a:r>
            <a:r>
              <a:rPr lang="en-US" sz="2000" dirty="0" smtClean="0">
                <a:solidFill>
                  <a:schemeClr val="tx1"/>
                </a:solidFill>
              </a:rPr>
              <a:t>rained )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Conservatively speaking with just 10% of the market share HandyMan will partner with 3.6 Million Artisans/ Handy Men in a market of over 190 Million People.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6E06-6872-4474-A8E3-9E33D57E1E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7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2" y="618186"/>
            <a:ext cx="10663707" cy="561518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6E06-6872-4474-A8E3-9E33D57E1E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4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 SemiBold" panose="020B0502040204020203" pitchFamily="34" charset="0"/>
              </a:rPr>
              <a:t>Big Un-Met Market Problem: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7" y="2601272"/>
            <a:ext cx="4131522" cy="405444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Difficulty with contacting handy men on short notice.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Overpricing from handy men in a location.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Lots of untrained &amp; unverified </a:t>
            </a:r>
            <a:r>
              <a:rPr lang="en-US" dirty="0"/>
              <a:t>Handy </a:t>
            </a:r>
            <a:r>
              <a:rPr lang="en-US" dirty="0" smtClean="0"/>
              <a:t>Men.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245" y="2263515"/>
            <a:ext cx="3464855" cy="37476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 flipH="1">
            <a:off x="255580" y="1956109"/>
            <a:ext cx="421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hnschrift SemiBold" panose="020B0502040204020203" pitchFamily="34" charset="0"/>
              </a:rPr>
              <a:t>User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Bahnschrift SemiBold" panose="020B0502040204020203" pitchFamily="34" charset="0"/>
              </a:rPr>
              <a:t>Survey Problem Report:</a:t>
            </a:r>
            <a:endParaRPr lang="en-US" sz="2400" dirty="0">
              <a:latin typeface="Bahnschrift SemiBold" panose="020B05020402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47984" y="2601273"/>
            <a:ext cx="4131522" cy="270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Need for </a:t>
            </a:r>
            <a:r>
              <a:rPr lang="en-US" sz="2000" dirty="0"/>
              <a:t>Increased clients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Newly </a:t>
            </a:r>
            <a:r>
              <a:rPr lang="en-US" sz="2000" dirty="0"/>
              <a:t>trained handy men </a:t>
            </a:r>
            <a:r>
              <a:rPr lang="en-US" sz="2000" dirty="0" smtClean="0"/>
              <a:t>not attracting </a:t>
            </a:r>
            <a:r>
              <a:rPr lang="en-US" sz="2000" dirty="0"/>
              <a:t>clients in a short interval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Under pricing from clients in a location</a:t>
            </a:r>
            <a:r>
              <a:rPr lang="en-US" sz="2200" dirty="0" smtClean="0"/>
              <a:t>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4467819" y="1956109"/>
            <a:ext cx="530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hnschrift SemiBold" panose="020B0502040204020203" pitchFamily="34" charset="0"/>
              </a:rPr>
              <a:t>Handy Man Survey Problem Report:</a:t>
            </a:r>
            <a:endParaRPr lang="en-US" sz="2400" dirty="0">
              <a:latin typeface="Bahnschrift SemiBold" panose="020B0502040204020203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6E06-6872-4474-A8E3-9E33D57E1E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5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 of the Hand</a:t>
            </a:r>
            <a:r>
              <a:rPr lang="en-US" b="1" dirty="0" smtClean="0">
                <a:solidFill>
                  <a:srgbClr val="FFC000"/>
                </a:solidFill>
              </a:rPr>
              <a:t>y</a:t>
            </a:r>
            <a:r>
              <a:rPr lang="en-US" b="1" dirty="0" smtClean="0"/>
              <a:t>Man App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82" y="2336873"/>
            <a:ext cx="11245516" cy="35993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Connecting quality handy </a:t>
            </a:r>
            <a:r>
              <a:rPr lang="en-US" dirty="0"/>
              <a:t>men to jobs nearest to them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Improving </a:t>
            </a:r>
            <a:r>
              <a:rPr lang="en-US" dirty="0"/>
              <a:t>the quality of work from handy men through User based ratings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According to </a:t>
            </a:r>
            <a:r>
              <a:rPr lang="en-US" dirty="0">
                <a:hlinkClick r:id="rId2"/>
              </a:rPr>
              <a:t>Guardian Business News </a:t>
            </a:r>
            <a:r>
              <a:rPr lang="en-US" dirty="0"/>
              <a:t>: “Hunting for a competent and honest handy man is like  searching for a needle in the proverbial haystack</a:t>
            </a:r>
            <a:r>
              <a:rPr lang="en-US" dirty="0" smtClean="0"/>
              <a:t>”.</a:t>
            </a:r>
          </a:p>
          <a:p>
            <a:pPr marL="457200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Providing </a:t>
            </a:r>
            <a:r>
              <a:rPr lang="en-US" dirty="0"/>
              <a:t>the best pricing for both handymen and the users</a:t>
            </a:r>
            <a:r>
              <a:rPr lang="en-US" dirty="0" smtClean="0"/>
              <a:t>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Cross Platform Solution for Android &amp; IOS users.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6E06-6872-4474-A8E3-9E33D57E1E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Hand</a:t>
            </a:r>
            <a:r>
              <a:rPr lang="en-US" b="1" dirty="0">
                <a:solidFill>
                  <a:srgbClr val="FFC000"/>
                </a:solidFill>
                <a:latin typeface="Bahnschrift SemiBold Condensed" panose="020B0502040204020203" pitchFamily="34" charset="0"/>
              </a:rPr>
              <a:t>y</a:t>
            </a:r>
            <a:r>
              <a:rPr lang="en-US" b="1" dirty="0" smtClean="0"/>
              <a:t>Man </a:t>
            </a:r>
            <a:r>
              <a:rPr lang="en-US" dirty="0" smtClean="0">
                <a:latin typeface="Bahnschrift SemiBold" panose="020B0502040204020203" pitchFamily="34" charset="0"/>
              </a:rPr>
              <a:t>User Interfaces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2" y="2414999"/>
            <a:ext cx="2162549" cy="398037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809" y="2414999"/>
            <a:ext cx="2128188" cy="398037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240" y="2420675"/>
            <a:ext cx="2108600" cy="397469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596" y="2414999"/>
            <a:ext cx="2153918" cy="398037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229" y="2414998"/>
            <a:ext cx="2300227" cy="398037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6E06-6872-4474-A8E3-9E33D57E1E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1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Hand</a:t>
            </a:r>
            <a:r>
              <a:rPr lang="en-US" b="1" dirty="0">
                <a:solidFill>
                  <a:srgbClr val="FFC000"/>
                </a:solidFill>
                <a:latin typeface="Bahnschrift SemiBold Condensed" panose="020B0502040204020203" pitchFamily="34" charset="0"/>
              </a:rPr>
              <a:t>y</a:t>
            </a:r>
            <a:r>
              <a:rPr lang="en-US" b="1" dirty="0" smtClean="0"/>
              <a:t>Man User Wallet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5" y="1893194"/>
            <a:ext cx="9195515" cy="421139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6E06-6872-4474-A8E3-9E33D57E1E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7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 SemiBold" panose="020B0502040204020203" pitchFamily="34" charset="0"/>
              </a:rPr>
              <a:t>Hand</a:t>
            </a:r>
            <a:r>
              <a:rPr lang="en-US" b="1" dirty="0">
                <a:solidFill>
                  <a:srgbClr val="FFC000"/>
                </a:solidFill>
                <a:latin typeface="Bahnschrift SemiBold Condensed" panose="020B0502040204020203" pitchFamily="34" charset="0"/>
              </a:rPr>
              <a:t>y</a:t>
            </a:r>
            <a:r>
              <a:rPr lang="en-US" dirty="0" smtClean="0">
                <a:latin typeface="Bahnschrift SemiBold" panose="020B0502040204020203" pitchFamily="34" charset="0"/>
              </a:rPr>
              <a:t>Man Payment Receipt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18" y="2052325"/>
            <a:ext cx="5074276" cy="40227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6E06-6872-4474-A8E3-9E33D57E1E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2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12124"/>
            <a:ext cx="10058400" cy="616898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Bahnschrift SemiBold" panose="020B0502040204020203" pitchFamily="34" charset="0"/>
              </a:rPr>
              <a:t>Unique Selling Points For </a:t>
            </a:r>
            <a:r>
              <a:rPr lang="en-US" sz="4400" b="1" dirty="0" smtClean="0">
                <a:latin typeface="Bahnschrift SemiBold" panose="020B0502040204020203" pitchFamily="34" charset="0"/>
              </a:rPr>
              <a:t>Hand</a:t>
            </a:r>
            <a:r>
              <a:rPr lang="en-US" sz="4400" b="1" dirty="0">
                <a:solidFill>
                  <a:srgbClr val="FFC000"/>
                </a:solidFill>
                <a:latin typeface="Bahnschrift SemiBold Condensed" panose="020B0502040204020203" pitchFamily="34" charset="0"/>
              </a:rPr>
              <a:t>y</a:t>
            </a:r>
            <a:r>
              <a:rPr lang="en-US" sz="4400" b="1" dirty="0" smtClean="0">
                <a:latin typeface="Bahnschrift SemiBold" panose="020B0502040204020203" pitchFamily="34" charset="0"/>
              </a:rPr>
              <a:t>Man </a:t>
            </a:r>
            <a:r>
              <a:rPr lang="en-US" sz="4400" b="1" dirty="0">
                <a:latin typeface="Bahnschrift SemiBold" panose="020B0502040204020203" pitchFamily="34" charset="0"/>
              </a:rPr>
              <a:t>App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Ease of Usage.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Real </a:t>
            </a:r>
            <a:r>
              <a:rPr lang="en-US" dirty="0"/>
              <a:t>Time Notification of User </a:t>
            </a:r>
            <a:r>
              <a:rPr lang="en-US" dirty="0" smtClean="0"/>
              <a:t>Request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Conventional Chat BoT Experience (NLP).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Location Based Connection between Customer &amp; Handy Man.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6E06-6872-4474-A8E3-9E33D57E1E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4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058" y="856891"/>
            <a:ext cx="9601196" cy="4949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USER JOURNEY </a:t>
            </a:r>
            <a:endParaRPr lang="en-US" b="1" dirty="0"/>
          </a:p>
        </p:txBody>
      </p:sp>
      <p:sp>
        <p:nvSpPr>
          <p:cNvPr id="10" name="Content Placeholder 3"/>
          <p:cNvSpPr>
            <a:spLocks noGrp="1"/>
          </p:cNvSpPr>
          <p:nvPr>
            <p:ph type="body" idx="1"/>
          </p:nvPr>
        </p:nvSpPr>
        <p:spPr>
          <a:xfrm>
            <a:off x="8829446" y="2721788"/>
            <a:ext cx="3320782" cy="1434863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History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Shows transaction history for registered </a:t>
            </a:r>
            <a:r>
              <a:rPr lang="en-US" b="0" dirty="0"/>
              <a:t>h</a:t>
            </a:r>
            <a:r>
              <a:rPr lang="en-US" b="0" dirty="0" smtClean="0">
                <a:solidFill>
                  <a:schemeClr val="tx1"/>
                </a:solidFill>
              </a:rPr>
              <a:t>andy </a:t>
            </a:r>
            <a:r>
              <a:rPr lang="en-US" b="0" dirty="0"/>
              <a:t>m</a:t>
            </a:r>
            <a:r>
              <a:rPr lang="en-US" b="0" dirty="0" smtClean="0">
                <a:solidFill>
                  <a:schemeClr val="tx1"/>
                </a:solidFill>
              </a:rPr>
              <a:t>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Total Accrued Revenue and Total Accrued Commission.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576" y="2444149"/>
            <a:ext cx="4154177" cy="441385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 Registration:    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Name.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Occupation</a:t>
            </a:r>
            <a:r>
              <a:rPr lang="en-US" dirty="0"/>
              <a:t>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 Post Registration:   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Sets availability to 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Handy man Accepts Job &amp; will not get further notification from HandyMan BoT .</a:t>
            </a:r>
          </a:p>
          <a:p>
            <a:pPr lvl="1"/>
            <a:r>
              <a:rPr lang="en-US" dirty="0" smtClean="0"/>
              <a:t>Performs Job and Ends </a:t>
            </a:r>
            <a:r>
              <a:rPr lang="en-US" dirty="0"/>
              <a:t>Job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Will be recommended when available.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4"/>
          </p:nvPr>
        </p:nvSpPr>
        <p:spPr>
          <a:xfrm>
            <a:off x="4513305" y="2225879"/>
            <a:ext cx="4316141" cy="485039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 smtClean="0"/>
              <a:t>  Chat BoT Using NLP on Facebook Messenger:</a:t>
            </a:r>
          </a:p>
          <a:p>
            <a:pPr lvl="1"/>
            <a:r>
              <a:rPr lang="en-US" sz="1600" dirty="0" smtClean="0"/>
              <a:t>User chats with Handy Man Bot on FB messenger requesting a handy man.</a:t>
            </a:r>
          </a:p>
          <a:p>
            <a:pPr lvl="1"/>
            <a:r>
              <a:rPr lang="en-US" sz="1600" dirty="0" smtClean="0"/>
              <a:t>Chat BoT Queries DB picking intent from text in the chat.</a:t>
            </a:r>
          </a:p>
          <a:p>
            <a:pPr lvl="1"/>
            <a:r>
              <a:rPr lang="en-US" sz="1600" dirty="0" smtClean="0"/>
              <a:t>Chat BoT Filters and Suggests Handy Man Based on User Intent (Location &amp; Category).</a:t>
            </a:r>
          </a:p>
          <a:p>
            <a:pPr lvl="1"/>
            <a:r>
              <a:rPr lang="en-US" sz="1600" dirty="0" smtClean="0"/>
              <a:t>The BoT redirects user to make payment in user wallet.</a:t>
            </a:r>
          </a:p>
          <a:p>
            <a:pPr lvl="1"/>
            <a:r>
              <a:rPr lang="en-US" sz="1600" dirty="0" smtClean="0"/>
              <a:t>User Books A Handy Man.</a:t>
            </a:r>
          </a:p>
          <a:p>
            <a:pPr lvl="1"/>
            <a:r>
              <a:rPr lang="en-US" sz="1600" dirty="0" smtClean="0"/>
              <a:t>Periodic notification when money in wallet is depleted based on hours of work.</a:t>
            </a:r>
          </a:p>
          <a:p>
            <a:pPr lvl="1"/>
            <a:r>
              <a:rPr lang="en-US" sz="1600" dirty="0" smtClean="0"/>
              <a:t>Accepts End Job when work is completed and Handy Man is Paid</a:t>
            </a:r>
          </a:p>
          <a:p>
            <a:pPr lvl="1"/>
            <a:endParaRPr lang="en-US" sz="1400" dirty="0" smtClean="0"/>
          </a:p>
          <a:p>
            <a:endParaRPr lang="en-US" sz="1600" b="1" dirty="0" smtClean="0"/>
          </a:p>
          <a:p>
            <a:endParaRPr lang="en-US" sz="1600" dirty="0" smtClean="0"/>
          </a:p>
          <a:p>
            <a:pPr lvl="1"/>
            <a:endParaRPr lang="en-US" dirty="0" smtClean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566155" y="1742611"/>
            <a:ext cx="3289002" cy="4654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672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800" b="0" kern="1200" cap="none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User App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8422907" y="1665666"/>
            <a:ext cx="3271710" cy="619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672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800" b="0" kern="1200" cap="none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Admin </a:t>
            </a:r>
            <a:endParaRPr lang="en-US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392508" y="1787600"/>
            <a:ext cx="3289002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672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800" b="0" kern="1200" cap="none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Handy Man App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6E06-6872-4474-A8E3-9E33D57E1E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25003"/>
            <a:ext cx="10058400" cy="62977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Bahnschrift SemiBold" panose="020B0502040204020203" pitchFamily="34" charset="0"/>
              </a:rPr>
              <a:t>Hand</a:t>
            </a:r>
            <a:r>
              <a:rPr lang="en-US" sz="4000" b="1" dirty="0" smtClean="0">
                <a:solidFill>
                  <a:srgbClr val="0070C0"/>
                </a:solidFill>
                <a:latin typeface="Bahnschrift SemiBold" panose="020B0502040204020203" pitchFamily="34" charset="0"/>
              </a:rPr>
              <a:t>y</a:t>
            </a:r>
            <a:r>
              <a:rPr lang="en-US" sz="4000" b="1" dirty="0" smtClean="0">
                <a:latin typeface="Bahnschrift SemiBold" panose="020B0502040204020203" pitchFamily="34" charset="0"/>
              </a:rPr>
              <a:t>Man MINIMUM VALUE PRODUCT (MVP)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 Registration.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 User engagement with Chat BoT using NLP(Natural Language Processing) integration.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 Database Query Based on Category and Location.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 Handy Man Profile Displaying Star Rating and “Book Now” Button.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 Payment Processing Using Paystack.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 End Job.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6E06-6872-4474-A8E3-9E33D57E1E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0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1866</TotalTime>
  <Words>771</Words>
  <Application>Microsoft Office PowerPoint</Application>
  <PresentationFormat>Widescreen</PresentationFormat>
  <Paragraphs>134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Bahnschrift SemiBold</vt:lpstr>
      <vt:lpstr>Bahnschrift SemiBold Condensed</vt:lpstr>
      <vt:lpstr>Calibri</vt:lpstr>
      <vt:lpstr>Calibri Light</vt:lpstr>
      <vt:lpstr>Wingdings</vt:lpstr>
      <vt:lpstr>Retrospect</vt:lpstr>
      <vt:lpstr> HandyMan </vt:lpstr>
      <vt:lpstr>Big Un-Met Market Problem:</vt:lpstr>
      <vt:lpstr>Objective of the HandyMan App</vt:lpstr>
      <vt:lpstr>HandyMan User Interfaces</vt:lpstr>
      <vt:lpstr>HandyMan User Wallet</vt:lpstr>
      <vt:lpstr>HandyMan Payment Receipt</vt:lpstr>
      <vt:lpstr>Unique Selling Points For HandyMan App</vt:lpstr>
      <vt:lpstr>USER JOURNEY </vt:lpstr>
      <vt:lpstr>HandyMan MINIMUM VALUE PRODUCT (MVP)</vt:lpstr>
      <vt:lpstr>Market Segment / HandyMan Business Model/Competitor</vt:lpstr>
      <vt:lpstr>HandyMan Potential Growth Partners</vt:lpstr>
      <vt:lpstr>Nigeria’s HandyMan Market Projection/Product RoadMap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App for Handy Men</dc:title>
  <dc:creator>Ezinna</dc:creator>
  <cp:lastModifiedBy>Ezinna</cp:lastModifiedBy>
  <cp:revision>73</cp:revision>
  <cp:lastPrinted>2019-05-10T06:33:35Z</cp:lastPrinted>
  <dcterms:created xsi:type="dcterms:W3CDTF">2019-05-10T04:08:31Z</dcterms:created>
  <dcterms:modified xsi:type="dcterms:W3CDTF">2019-05-14T15:24:17Z</dcterms:modified>
</cp:coreProperties>
</file>