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9" r:id="rId5"/>
    <p:sldId id="258" r:id="rId6"/>
    <p:sldId id="260" r:id="rId7"/>
    <p:sldId id="261" r:id="rId8"/>
    <p:sldId id="262" r:id="rId9"/>
    <p:sldId id="263" r:id="rId10"/>
    <p:sldId id="264" r:id="rId11"/>
    <p:sldId id="268" r:id="rId12"/>
    <p:sldId id="267" r:id="rId13"/>
    <p:sldId id="266"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autoAdjust="0"/>
    <p:restoredTop sz="94701" autoAdjust="0"/>
  </p:normalViewPr>
  <p:slideViewPr>
    <p:cSldViewPr snapToGrid="0" snapToObjects="1">
      <p:cViewPr varScale="1">
        <p:scale>
          <a:sx n="98" d="100"/>
          <a:sy n="98" d="100"/>
        </p:scale>
        <p:origin x="-13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6"/>
            <a:ext cx="7772400" cy="1470025"/>
          </a:xfrm>
        </p:spPr>
        <p:txBody>
          <a:bodyPr/>
          <a:lstStyle/>
          <a:p>
            <a:r>
              <a:rPr lang="it-IT" smtClean="0"/>
              <a:t>Fare clic per modificare stile</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3A42E33C-8089-5747-AEAC-3D595B1BBB9F}"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222147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A42E33C-8089-5747-AEAC-3D595B1BBB9F}"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310121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2057400" cy="5851525"/>
          </a:xfrm>
        </p:spPr>
        <p:txBody>
          <a:bodyPr vert="eaVert"/>
          <a:lstStyle/>
          <a:p>
            <a:r>
              <a:rPr lang="it-IT" smtClean="0"/>
              <a:t>Fare clic per modificare stile</a:t>
            </a:r>
            <a:endParaRPr lang="it-IT"/>
          </a:p>
        </p:txBody>
      </p:sp>
      <p:sp>
        <p:nvSpPr>
          <p:cNvPr id="3" name="Segnaposto testo verticale 2"/>
          <p:cNvSpPr>
            <a:spLocks noGrp="1"/>
          </p:cNvSpPr>
          <p:nvPr>
            <p:ph type="body" orient="vert" idx="1"/>
          </p:nvPr>
        </p:nvSpPr>
        <p:spPr>
          <a:xfrm>
            <a:off x="457200" y="274639"/>
            <a:ext cx="6019800" cy="5851525"/>
          </a:xfrm>
        </p:spPr>
        <p:txBody>
          <a:bodyPr vert="eaVert"/>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A42E33C-8089-5747-AEAC-3D595B1BBB9F}"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111542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idx="1"/>
          </p:nvPr>
        </p:nvSpPr>
        <p:spPr/>
        <p:txBody>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3A42E33C-8089-5747-AEAC-3D595B1BBB9F}"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32924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1"/>
            <a:ext cx="7772400" cy="1362075"/>
          </a:xfrm>
        </p:spPr>
        <p:txBody>
          <a:bodyPr anchor="t"/>
          <a:lstStyle>
            <a:lvl1pPr algn="l">
              <a:defRPr sz="4000" b="1" cap="all"/>
            </a:lvl1pPr>
          </a:lstStyle>
          <a:p>
            <a:r>
              <a:rPr lang="it-IT" smtClean="0"/>
              <a:t>Fare clic per modificare stile</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gli stili del testo dello schema</a:t>
            </a:r>
          </a:p>
        </p:txBody>
      </p:sp>
      <p:sp>
        <p:nvSpPr>
          <p:cNvPr id="4" name="Segnaposto data 3"/>
          <p:cNvSpPr>
            <a:spLocks noGrp="1"/>
          </p:cNvSpPr>
          <p:nvPr>
            <p:ph type="dt" sz="half" idx="10"/>
          </p:nvPr>
        </p:nvSpPr>
        <p:spPr/>
        <p:txBody>
          <a:bodyPr/>
          <a:lstStyle/>
          <a:p>
            <a:fld id="{3A42E33C-8089-5747-AEAC-3D595B1BBB9F}" type="datetimeFigureOut">
              <a:rPr lang="it-IT" smtClean="0"/>
              <a:t>30/03/18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414834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contenuto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3A42E33C-8089-5747-AEAC-3D595B1BBB9F}" type="datetimeFigureOut">
              <a:rPr lang="it-IT" smtClean="0"/>
              <a:t>30/03/18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282259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stile</a:t>
            </a:r>
            <a:endParaRPr lang="it-IT"/>
          </a:p>
        </p:txBody>
      </p:sp>
      <p:sp>
        <p:nvSpPr>
          <p:cNvPr id="3" name="Segnaposto testo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gli stili del testo dello schema</a:t>
            </a:r>
          </a:p>
        </p:txBody>
      </p:sp>
      <p:sp>
        <p:nvSpPr>
          <p:cNvPr id="6" name="Segnaposto contenuto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3A42E33C-8089-5747-AEAC-3D595B1BBB9F}" type="datetimeFigureOut">
              <a:rPr lang="it-IT" smtClean="0"/>
              <a:t>30/03/18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351989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stile</a:t>
            </a:r>
            <a:endParaRPr lang="it-IT"/>
          </a:p>
        </p:txBody>
      </p:sp>
      <p:sp>
        <p:nvSpPr>
          <p:cNvPr id="3" name="Segnaposto data 2"/>
          <p:cNvSpPr>
            <a:spLocks noGrp="1"/>
          </p:cNvSpPr>
          <p:nvPr>
            <p:ph type="dt" sz="half" idx="10"/>
          </p:nvPr>
        </p:nvSpPr>
        <p:spPr/>
        <p:txBody>
          <a:bodyPr/>
          <a:lstStyle/>
          <a:p>
            <a:fld id="{3A42E33C-8089-5747-AEAC-3D595B1BBB9F}" type="datetimeFigureOut">
              <a:rPr lang="it-IT" smtClean="0"/>
              <a:t>30/03/18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88470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A42E33C-8089-5747-AEAC-3D595B1BBB9F}" type="datetimeFigureOut">
              <a:rPr lang="it-IT" smtClean="0"/>
              <a:t>30/03/18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193134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2" y="273049"/>
            <a:ext cx="3008313" cy="1162051"/>
          </a:xfrm>
        </p:spPr>
        <p:txBody>
          <a:bodyPr anchor="b"/>
          <a:lstStyle>
            <a:lvl1pPr algn="l">
              <a:defRPr sz="2000" b="1"/>
            </a:lvl1pPr>
          </a:lstStyle>
          <a:p>
            <a:r>
              <a:rPr lang="it-IT" smtClean="0"/>
              <a:t>Fare clic per modificare stile</a:t>
            </a:r>
            <a:endParaRPr lang="it-IT"/>
          </a:p>
        </p:txBody>
      </p:sp>
      <p:sp>
        <p:nvSpPr>
          <p:cNvPr id="3" name="Segnaposto contenuto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3A42E33C-8089-5747-AEAC-3D595B1BBB9F}" type="datetimeFigureOut">
              <a:rPr lang="it-IT" smtClean="0"/>
              <a:t>30/03/18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1412795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9"/>
          </a:xfrm>
        </p:spPr>
        <p:txBody>
          <a:bodyPr anchor="b"/>
          <a:lstStyle>
            <a:lvl1pPr algn="l">
              <a:defRPr sz="2000" b="1"/>
            </a:lvl1pPr>
          </a:lstStyle>
          <a:p>
            <a:r>
              <a:rPr lang="it-IT" smtClean="0"/>
              <a:t>Fare clic per modificare stile</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gli stili del testo dello schema</a:t>
            </a:r>
          </a:p>
        </p:txBody>
      </p:sp>
      <p:sp>
        <p:nvSpPr>
          <p:cNvPr id="5" name="Segnaposto data 4"/>
          <p:cNvSpPr>
            <a:spLocks noGrp="1"/>
          </p:cNvSpPr>
          <p:nvPr>
            <p:ph type="dt" sz="half" idx="10"/>
          </p:nvPr>
        </p:nvSpPr>
        <p:spPr/>
        <p:txBody>
          <a:bodyPr/>
          <a:lstStyle/>
          <a:p>
            <a:fld id="{3A42E33C-8089-5747-AEAC-3D595B1BBB9F}" type="datetimeFigureOut">
              <a:rPr lang="it-IT" smtClean="0"/>
              <a:t>30/03/18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2E6024A4-89B3-FB4E-AAE1-49AF03DDB2D7}" type="slidenum">
              <a:rPr lang="it-IT" smtClean="0"/>
              <a:t>‹n.›</a:t>
            </a:fld>
            <a:endParaRPr lang="it-IT"/>
          </a:p>
        </p:txBody>
      </p:sp>
    </p:spTree>
    <p:extLst>
      <p:ext uri="{BB962C8B-B14F-4D97-AF65-F5344CB8AC3E}">
        <p14:creationId xmlns:p14="http://schemas.microsoft.com/office/powerpoint/2010/main" val="356974302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it-IT" smtClean="0"/>
              <a:t>Fare clic per modificare stile</a:t>
            </a:r>
            <a:endParaRPr lang="it-IT"/>
          </a:p>
        </p:txBody>
      </p:sp>
      <p:sp>
        <p:nvSpPr>
          <p:cNvPr id="3" name="Segnaposto testo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2E33C-8089-5747-AEAC-3D595B1BBB9F}" type="datetimeFigureOut">
              <a:rPr lang="it-IT" smtClean="0"/>
              <a:t>30/03/18</a:t>
            </a:fld>
            <a:endParaRPr lang="it-IT"/>
          </a:p>
        </p:txBody>
      </p:sp>
      <p:sp>
        <p:nvSpPr>
          <p:cNvPr id="5" name="Segnaposto piè di pagina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6024A4-89B3-FB4E-AAE1-49AF03DDB2D7}" type="slidenum">
              <a:rPr lang="it-IT" smtClean="0"/>
              <a:t>‹n.›</a:t>
            </a:fld>
            <a:endParaRPr lang="it-IT"/>
          </a:p>
        </p:txBody>
      </p:sp>
    </p:spTree>
    <p:extLst>
      <p:ext uri="{BB962C8B-B14F-4D97-AF65-F5344CB8AC3E}">
        <p14:creationId xmlns:p14="http://schemas.microsoft.com/office/powerpoint/2010/main" val="47905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Planning_poker" TargetMode="External"/><Relationship Id="rId4" Type="http://schemas.openxmlformats.org/officeDocument/2006/relationships/hyperlink" Target="https://www.mountaingoatsoftware.com/blog/its-effort-not-complexity" TargetMode="External"/><Relationship Id="rId1" Type="http://schemas.openxmlformats.org/officeDocument/2006/relationships/slideLayout" Target="../slideLayouts/slideLayout2.xml"/><Relationship Id="rId2" Type="http://schemas.openxmlformats.org/officeDocument/2006/relationships/hyperlink" Target="https://www.agileway.it/planning-poker-stima-agile-requisit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6"/>
            <a:ext cx="6687714" cy="1470025"/>
          </a:xfrm>
        </p:spPr>
        <p:txBody>
          <a:bodyPr/>
          <a:lstStyle/>
          <a:p>
            <a:r>
              <a:rPr lang="it-IT" dirty="0" smtClean="0">
                <a:solidFill>
                  <a:srgbClr val="FFFFFF"/>
                </a:solidFill>
              </a:rPr>
              <a:t>Stimare le storie</a:t>
            </a:r>
            <a:endParaRPr lang="it-IT" dirty="0">
              <a:solidFill>
                <a:srgbClr val="FFFFFF"/>
              </a:solidFill>
            </a:endParaRPr>
          </a:p>
        </p:txBody>
      </p:sp>
    </p:spTree>
    <p:extLst>
      <p:ext uri="{BB962C8B-B14F-4D97-AF65-F5344CB8AC3E}">
        <p14:creationId xmlns:p14="http://schemas.microsoft.com/office/powerpoint/2010/main" val="35949173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2400" dirty="0" smtClean="0">
                <a:solidFill>
                  <a:schemeClr val="bg1"/>
                </a:solidFill>
              </a:rPr>
              <a:t>2 fogli A4 a testa, dividere a metà 3 volte, ci occorrono 14 foglietti a testa. </a:t>
            </a:r>
          </a:p>
          <a:p>
            <a:pPr>
              <a:buFontTx/>
              <a:buChar char="-"/>
            </a:pPr>
            <a:endParaRPr lang="it-IT" dirty="0">
              <a:solidFill>
                <a:srgbClr val="93CDDD"/>
              </a:solidFill>
            </a:endParaRPr>
          </a:p>
        </p:txBody>
      </p:sp>
      <p:pic>
        <p:nvPicPr>
          <p:cNvPr id="4" name="Immagine 3" descr="car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2462010"/>
            <a:ext cx="5899585" cy="3939223"/>
          </a:xfrm>
          <a:prstGeom prst="rect">
            <a:avLst/>
          </a:prstGeom>
        </p:spPr>
      </p:pic>
    </p:spTree>
    <p:extLst>
      <p:ext uri="{BB962C8B-B14F-4D97-AF65-F5344CB8AC3E}">
        <p14:creationId xmlns:p14="http://schemas.microsoft.com/office/powerpoint/2010/main" val="169897220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fontScale="85000" lnSpcReduction="20000"/>
          </a:bodyPr>
          <a:lstStyle/>
          <a:p>
            <a:pPr marL="0" indent="0">
              <a:buNone/>
            </a:pPr>
            <a:r>
              <a:rPr lang="it-IT" sz="2400" dirty="0" smtClean="0">
                <a:solidFill>
                  <a:schemeClr val="bg1"/>
                </a:solidFill>
              </a:rPr>
              <a:t>Spiegazioni carte:</a:t>
            </a:r>
          </a:p>
          <a:p>
            <a:pPr marL="0" indent="0">
              <a:buNone/>
            </a:pPr>
            <a:endParaRPr lang="it-IT" sz="2400" dirty="0" smtClean="0">
              <a:solidFill>
                <a:schemeClr val="bg1"/>
              </a:solidFill>
            </a:endParaRPr>
          </a:p>
          <a:p>
            <a:pPr>
              <a:buFontTx/>
              <a:buChar char="-"/>
            </a:pPr>
            <a:r>
              <a:rPr lang="it-IT" sz="2400" b="1" i="1" dirty="0" smtClean="0">
                <a:solidFill>
                  <a:schemeClr val="accent5">
                    <a:lumMod val="60000"/>
                    <a:lumOff val="40000"/>
                  </a:schemeClr>
                </a:solidFill>
              </a:rPr>
              <a:t>0 </a:t>
            </a:r>
            <a:r>
              <a:rPr lang="it-IT" sz="2400" dirty="0" smtClean="0">
                <a:solidFill>
                  <a:schemeClr val="bg1"/>
                </a:solidFill>
              </a:rPr>
              <a:t>: nessun tempo (effettivo)</a:t>
            </a:r>
          </a:p>
          <a:p>
            <a:pPr>
              <a:buFontTx/>
              <a:buChar char="-"/>
            </a:pPr>
            <a:endParaRPr lang="it-IT" sz="2400" dirty="0">
              <a:solidFill>
                <a:schemeClr val="bg1"/>
              </a:solidFill>
            </a:endParaRPr>
          </a:p>
          <a:p>
            <a:pPr>
              <a:buFontTx/>
              <a:buChar char="-"/>
            </a:pPr>
            <a:r>
              <a:rPr lang="it-IT" sz="2400" b="1" i="1" dirty="0" smtClean="0">
                <a:solidFill>
                  <a:srgbClr val="93CDDD"/>
                </a:solidFill>
              </a:rPr>
              <a:t>0.5 </a:t>
            </a:r>
            <a:r>
              <a:rPr lang="it-IT" sz="2400" dirty="0" smtClean="0">
                <a:solidFill>
                  <a:schemeClr val="bg1"/>
                </a:solidFill>
              </a:rPr>
              <a:t>: </a:t>
            </a:r>
            <a:r>
              <a:rPr lang="it-IT" sz="2400" dirty="0" err="1" smtClean="0">
                <a:solidFill>
                  <a:schemeClr val="bg1"/>
                </a:solidFill>
              </a:rPr>
              <a:t>feature</a:t>
            </a:r>
            <a:r>
              <a:rPr lang="it-IT" sz="2400" dirty="0" smtClean="0">
                <a:solidFill>
                  <a:schemeClr val="bg1"/>
                </a:solidFill>
              </a:rPr>
              <a:t> di </a:t>
            </a:r>
            <a:r>
              <a:rPr lang="it-IT" sz="2400" dirty="0" err="1" smtClean="0">
                <a:solidFill>
                  <a:schemeClr val="bg1"/>
                </a:solidFill>
              </a:rPr>
              <a:t>effort</a:t>
            </a:r>
            <a:r>
              <a:rPr lang="it-IT" sz="2400" dirty="0" smtClean="0">
                <a:solidFill>
                  <a:schemeClr val="bg1"/>
                </a:solidFill>
              </a:rPr>
              <a:t> insignificante</a:t>
            </a:r>
          </a:p>
          <a:p>
            <a:pPr>
              <a:buFontTx/>
              <a:buChar char="-"/>
            </a:pPr>
            <a:endParaRPr lang="it-IT" sz="2400" dirty="0" smtClean="0">
              <a:solidFill>
                <a:schemeClr val="bg1"/>
              </a:solidFill>
            </a:endParaRPr>
          </a:p>
          <a:p>
            <a:pPr>
              <a:buFontTx/>
              <a:buChar char="-"/>
            </a:pPr>
            <a:r>
              <a:rPr lang="it-IT" sz="2400" b="1" i="1" dirty="0" smtClean="0">
                <a:solidFill>
                  <a:srgbClr val="93CDDD"/>
                </a:solidFill>
              </a:rPr>
              <a:t>1 2 3 5 8 … </a:t>
            </a:r>
            <a:r>
              <a:rPr lang="it-IT" sz="2400" dirty="0" smtClean="0">
                <a:solidFill>
                  <a:schemeClr val="bg1"/>
                </a:solidFill>
              </a:rPr>
              <a:t>: il peso in proporzione</a:t>
            </a:r>
          </a:p>
          <a:p>
            <a:pPr>
              <a:buFontTx/>
              <a:buChar char="-"/>
            </a:pPr>
            <a:endParaRPr lang="it-IT" sz="2400" dirty="0" smtClean="0">
              <a:solidFill>
                <a:schemeClr val="bg1"/>
              </a:solidFill>
            </a:endParaRPr>
          </a:p>
          <a:p>
            <a:pPr>
              <a:buFontTx/>
              <a:buChar char="-"/>
            </a:pPr>
            <a:r>
              <a:rPr lang="it-IT" sz="2400" b="1" i="1" dirty="0" smtClean="0">
                <a:solidFill>
                  <a:srgbClr val="93CDDD"/>
                </a:solidFill>
              </a:rPr>
              <a:t>infinito </a:t>
            </a:r>
            <a:r>
              <a:rPr lang="it-IT" sz="2400" dirty="0" smtClean="0">
                <a:solidFill>
                  <a:schemeClr val="bg1"/>
                </a:solidFill>
              </a:rPr>
              <a:t>: </a:t>
            </a:r>
            <a:r>
              <a:rPr lang="it-IT" sz="2400" dirty="0" err="1" smtClean="0">
                <a:solidFill>
                  <a:schemeClr val="bg1"/>
                </a:solidFill>
              </a:rPr>
              <a:t>user</a:t>
            </a:r>
            <a:r>
              <a:rPr lang="it-IT" sz="2400" dirty="0" smtClean="0">
                <a:solidFill>
                  <a:schemeClr val="bg1"/>
                </a:solidFill>
              </a:rPr>
              <a:t>-story troppo grande per essere stimata, è necessario spezzare</a:t>
            </a:r>
          </a:p>
          <a:p>
            <a:pPr>
              <a:buFontTx/>
              <a:buChar char="-"/>
            </a:pPr>
            <a:endParaRPr lang="it-IT" sz="2400" dirty="0" smtClean="0">
              <a:solidFill>
                <a:schemeClr val="bg1"/>
              </a:solidFill>
            </a:endParaRPr>
          </a:p>
          <a:p>
            <a:pPr>
              <a:buFontTx/>
              <a:buChar char="-"/>
            </a:pPr>
            <a:r>
              <a:rPr lang="it-IT" sz="2400" b="1" i="1" dirty="0" smtClean="0">
                <a:solidFill>
                  <a:srgbClr val="93CDDD"/>
                </a:solidFill>
              </a:rPr>
              <a:t>? </a:t>
            </a:r>
            <a:r>
              <a:rPr lang="it-IT" sz="2400" dirty="0" smtClean="0">
                <a:solidFill>
                  <a:schemeClr val="bg1"/>
                </a:solidFill>
              </a:rPr>
              <a:t>: ho bisogno di altri requisiti per valutare, parliamone</a:t>
            </a:r>
          </a:p>
          <a:p>
            <a:pPr>
              <a:buFontTx/>
              <a:buChar char="-"/>
            </a:pPr>
            <a:endParaRPr lang="it-IT" sz="2400" dirty="0" smtClean="0">
              <a:solidFill>
                <a:schemeClr val="bg1"/>
              </a:solidFill>
            </a:endParaRPr>
          </a:p>
          <a:p>
            <a:pPr>
              <a:buFontTx/>
              <a:buChar char="-"/>
            </a:pPr>
            <a:r>
              <a:rPr lang="it-IT" sz="2400" b="1" i="1" dirty="0" smtClean="0">
                <a:solidFill>
                  <a:srgbClr val="93CDDD"/>
                </a:solidFill>
              </a:rPr>
              <a:t>caffè </a:t>
            </a:r>
            <a:r>
              <a:rPr lang="it-IT" sz="2400" dirty="0" smtClean="0">
                <a:solidFill>
                  <a:schemeClr val="bg1"/>
                </a:solidFill>
              </a:rPr>
              <a:t>: facciamo una pausa?</a:t>
            </a:r>
            <a:endParaRPr lang="it-IT" dirty="0">
              <a:solidFill>
                <a:schemeClr val="bg1"/>
              </a:solidFill>
            </a:endParaRPr>
          </a:p>
        </p:txBody>
      </p:sp>
    </p:spTree>
    <p:extLst>
      <p:ext uri="{BB962C8B-B14F-4D97-AF65-F5344CB8AC3E}">
        <p14:creationId xmlns:p14="http://schemas.microsoft.com/office/powerpoint/2010/main" val="123415604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1208807" y="3414315"/>
            <a:ext cx="4156106" cy="797023"/>
          </a:xfrm>
        </p:spPr>
        <p:txBody>
          <a:bodyPr>
            <a:normAutofit fontScale="77500" lnSpcReduction="20000"/>
          </a:bodyPr>
          <a:lstStyle/>
          <a:p>
            <a:pPr marL="0" indent="0">
              <a:buNone/>
            </a:pPr>
            <a:r>
              <a:rPr lang="it-IT" b="1" dirty="0" smtClean="0">
                <a:solidFill>
                  <a:srgbClr val="93CDDD"/>
                </a:solidFill>
              </a:rPr>
              <a:t>Sito E-Commerce…</a:t>
            </a:r>
          </a:p>
          <a:p>
            <a:pPr marL="0" indent="0">
              <a:buNone/>
            </a:pPr>
            <a:r>
              <a:rPr lang="it-IT" b="1" dirty="0">
                <a:solidFill>
                  <a:srgbClr val="93CDDD"/>
                </a:solidFill>
              </a:rPr>
              <a:t>	</a:t>
            </a:r>
            <a:r>
              <a:rPr lang="it-IT" b="1" dirty="0" smtClean="0">
                <a:solidFill>
                  <a:srgbClr val="93CDDD"/>
                </a:solidFill>
              </a:rPr>
              <a:t>		</a:t>
            </a:r>
            <a:r>
              <a:rPr lang="it-IT" sz="2300" b="1" dirty="0" smtClean="0">
                <a:solidFill>
                  <a:schemeClr val="bg1"/>
                </a:solidFill>
              </a:rPr>
              <a:t>(offline)</a:t>
            </a:r>
            <a:endParaRPr lang="it-IT" sz="2300" b="1" dirty="0">
              <a:solidFill>
                <a:schemeClr val="bg1"/>
              </a:solidFill>
            </a:endParaRPr>
          </a:p>
        </p:txBody>
      </p:sp>
    </p:spTree>
    <p:extLst>
      <p:ext uri="{BB962C8B-B14F-4D97-AF65-F5344CB8AC3E}">
        <p14:creationId xmlns:p14="http://schemas.microsoft.com/office/powerpoint/2010/main" val="40122801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fontScale="85000" lnSpcReduction="20000"/>
          </a:bodyPr>
          <a:lstStyle/>
          <a:p>
            <a:pPr marL="0" indent="0">
              <a:buNone/>
            </a:pPr>
            <a:r>
              <a:rPr lang="it-IT" sz="2400" dirty="0">
                <a:solidFill>
                  <a:schemeClr val="bg1"/>
                </a:solidFill>
              </a:rPr>
              <a:t>[</a:t>
            </a:r>
            <a:r>
              <a:rPr lang="it-IT" sz="2400" dirty="0" smtClean="0">
                <a:solidFill>
                  <a:schemeClr val="bg1"/>
                </a:solidFill>
              </a:rPr>
              <a:t>pagina contatti]</a:t>
            </a:r>
          </a:p>
          <a:p>
            <a:pPr marL="0" indent="0">
              <a:buNone/>
            </a:pPr>
            <a:r>
              <a:rPr lang="it-IT" sz="2400" dirty="0" smtClean="0">
                <a:solidFill>
                  <a:schemeClr val="bg1"/>
                </a:solidFill>
              </a:rPr>
              <a:t>pagina statica con descrizione contatti, immagini, pochi contenuti</a:t>
            </a:r>
          </a:p>
          <a:p>
            <a:pPr marL="0" indent="0">
              <a:buNone/>
            </a:pPr>
            <a:endParaRPr lang="it-IT" sz="2400" dirty="0" smtClean="0">
              <a:solidFill>
                <a:schemeClr val="bg1"/>
              </a:solidFill>
            </a:endParaRPr>
          </a:p>
          <a:p>
            <a:pPr marL="0" indent="0">
              <a:buNone/>
            </a:pPr>
            <a:r>
              <a:rPr lang="it-IT" sz="2400" dirty="0">
                <a:solidFill>
                  <a:schemeClr val="bg1"/>
                </a:solidFill>
              </a:rPr>
              <a:t>[</a:t>
            </a:r>
            <a:r>
              <a:rPr lang="it-IT" sz="2400" dirty="0" smtClean="0">
                <a:solidFill>
                  <a:schemeClr val="bg1"/>
                </a:solidFill>
              </a:rPr>
              <a:t>funzionalità login] </a:t>
            </a:r>
          </a:p>
          <a:p>
            <a:pPr>
              <a:buFontTx/>
              <a:buChar char="-"/>
            </a:pPr>
            <a:r>
              <a:rPr lang="it-IT" sz="2400" dirty="0" smtClean="0">
                <a:solidFill>
                  <a:schemeClr val="bg1"/>
                </a:solidFill>
              </a:rPr>
              <a:t>modulo di inserimento: </a:t>
            </a:r>
            <a:r>
              <a:rPr lang="it-IT" sz="2400" dirty="0" err="1" smtClean="0">
                <a:solidFill>
                  <a:schemeClr val="bg1"/>
                </a:solidFill>
              </a:rPr>
              <a:t>user</a:t>
            </a:r>
            <a:r>
              <a:rPr lang="it-IT" sz="2400" dirty="0" smtClean="0">
                <a:solidFill>
                  <a:schemeClr val="bg1"/>
                </a:solidFill>
              </a:rPr>
              <a:t> e </a:t>
            </a:r>
            <a:r>
              <a:rPr lang="it-IT" sz="2400" dirty="0" err="1" smtClean="0">
                <a:solidFill>
                  <a:schemeClr val="bg1"/>
                </a:solidFill>
              </a:rPr>
              <a:t>pw</a:t>
            </a:r>
            <a:endParaRPr lang="it-IT" sz="2400" dirty="0" smtClean="0">
              <a:solidFill>
                <a:schemeClr val="bg1"/>
              </a:solidFill>
            </a:endParaRPr>
          </a:p>
          <a:p>
            <a:pPr>
              <a:buFontTx/>
              <a:buChar char="-"/>
            </a:pPr>
            <a:r>
              <a:rPr lang="it-IT" sz="2400" dirty="0" smtClean="0">
                <a:solidFill>
                  <a:schemeClr val="bg1"/>
                </a:solidFill>
              </a:rPr>
              <a:t>richiesta cifrata di autenticazione</a:t>
            </a:r>
          </a:p>
          <a:p>
            <a:pPr>
              <a:buFontTx/>
              <a:buChar char="-"/>
            </a:pPr>
            <a:r>
              <a:rPr lang="it-IT" sz="2400" dirty="0" smtClean="0">
                <a:solidFill>
                  <a:schemeClr val="bg1"/>
                </a:solidFill>
              </a:rPr>
              <a:t>verifica su </a:t>
            </a:r>
            <a:r>
              <a:rPr lang="it-IT" sz="2400" dirty="0" err="1" smtClean="0">
                <a:solidFill>
                  <a:schemeClr val="bg1"/>
                </a:solidFill>
              </a:rPr>
              <a:t>db</a:t>
            </a:r>
            <a:r>
              <a:rPr lang="it-IT" sz="2400" dirty="0" smtClean="0">
                <a:solidFill>
                  <a:schemeClr val="bg1"/>
                </a:solidFill>
              </a:rPr>
              <a:t>/tabella sicura delle credenziali</a:t>
            </a:r>
          </a:p>
          <a:p>
            <a:pPr>
              <a:buFontTx/>
              <a:buChar char="-"/>
            </a:pPr>
            <a:r>
              <a:rPr lang="it-IT" sz="2400" dirty="0" smtClean="0">
                <a:solidFill>
                  <a:schemeClr val="bg1"/>
                </a:solidFill>
              </a:rPr>
              <a:t>in caso ok: registrare su sessione utente livello autenticazione</a:t>
            </a:r>
          </a:p>
          <a:p>
            <a:pPr>
              <a:buFontTx/>
              <a:buChar char="-"/>
            </a:pPr>
            <a:r>
              <a:rPr lang="it-IT" sz="2400" dirty="0" smtClean="0">
                <a:solidFill>
                  <a:schemeClr val="bg1"/>
                </a:solidFill>
              </a:rPr>
              <a:t>in caso </a:t>
            </a:r>
            <a:r>
              <a:rPr lang="it-IT" sz="2400" dirty="0" err="1" smtClean="0">
                <a:solidFill>
                  <a:schemeClr val="bg1"/>
                </a:solidFill>
              </a:rPr>
              <a:t>ko</a:t>
            </a:r>
            <a:r>
              <a:rPr lang="it-IT" sz="2400" dirty="0" smtClean="0">
                <a:solidFill>
                  <a:schemeClr val="bg1"/>
                </a:solidFill>
              </a:rPr>
              <a:t>: rispondere all'utente con maschera "</a:t>
            </a:r>
            <a:r>
              <a:rPr lang="it-IT" sz="2400" dirty="0" err="1" smtClean="0">
                <a:solidFill>
                  <a:schemeClr val="bg1"/>
                </a:solidFill>
              </a:rPr>
              <a:t>user</a:t>
            </a:r>
            <a:r>
              <a:rPr lang="it-IT" sz="2400" dirty="0" smtClean="0">
                <a:solidFill>
                  <a:schemeClr val="bg1"/>
                </a:solidFill>
              </a:rPr>
              <a:t> o </a:t>
            </a:r>
            <a:r>
              <a:rPr lang="it-IT" sz="2400" dirty="0" err="1" smtClean="0">
                <a:solidFill>
                  <a:schemeClr val="bg1"/>
                </a:solidFill>
              </a:rPr>
              <a:t>pw</a:t>
            </a:r>
            <a:r>
              <a:rPr lang="it-IT" sz="2400" dirty="0" smtClean="0">
                <a:solidFill>
                  <a:schemeClr val="bg1"/>
                </a:solidFill>
              </a:rPr>
              <a:t> errate”</a:t>
            </a:r>
          </a:p>
          <a:p>
            <a:pPr>
              <a:buFontTx/>
              <a:buChar char="-"/>
            </a:pPr>
            <a:r>
              <a:rPr lang="it-IT" sz="2400" dirty="0" smtClean="0">
                <a:solidFill>
                  <a:schemeClr val="bg1"/>
                </a:solidFill>
              </a:rPr>
              <a:t>su ogni pagina, nell'intestazione, riferirsi alla sessione, per identificare se autenticati</a:t>
            </a:r>
          </a:p>
          <a:p>
            <a:pPr marL="0" indent="0">
              <a:buNone/>
            </a:pPr>
            <a:r>
              <a:rPr lang="it-IT" sz="2400" dirty="0" smtClean="0">
                <a:solidFill>
                  <a:schemeClr val="bg1"/>
                </a:solidFill>
              </a:rPr>
              <a:t>	altrimenti messaggio "</a:t>
            </a:r>
            <a:r>
              <a:rPr lang="it-IT" sz="2400" dirty="0" err="1" smtClean="0">
                <a:solidFill>
                  <a:schemeClr val="bg1"/>
                </a:solidFill>
              </a:rPr>
              <a:t>forbidden</a:t>
            </a:r>
            <a:r>
              <a:rPr lang="it-IT" sz="2400" dirty="0" smtClean="0">
                <a:solidFill>
                  <a:schemeClr val="bg1"/>
                </a:solidFill>
              </a:rPr>
              <a:t>"</a:t>
            </a:r>
            <a:endParaRPr lang="it-IT" b="1" dirty="0">
              <a:solidFill>
                <a:srgbClr val="93CDDD"/>
              </a:solidFill>
            </a:endParaRPr>
          </a:p>
        </p:txBody>
      </p:sp>
    </p:spTree>
    <p:extLst>
      <p:ext uri="{BB962C8B-B14F-4D97-AF65-F5344CB8AC3E}">
        <p14:creationId xmlns:p14="http://schemas.microsoft.com/office/powerpoint/2010/main" val="79494558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2000" dirty="0" smtClean="0">
                <a:solidFill>
                  <a:schemeClr val="bg1"/>
                </a:solidFill>
              </a:rPr>
              <a:t>[carrello]</a:t>
            </a:r>
          </a:p>
          <a:p>
            <a:pPr>
              <a:buFontTx/>
              <a:buChar char="-"/>
            </a:pPr>
            <a:r>
              <a:rPr lang="it-IT" sz="2000" dirty="0" smtClean="0">
                <a:solidFill>
                  <a:schemeClr val="bg1"/>
                </a:solidFill>
              </a:rPr>
              <a:t>navigando è possibile aggiungere gli articolo al carrello</a:t>
            </a:r>
          </a:p>
          <a:p>
            <a:pPr>
              <a:buFontTx/>
              <a:buChar char="-"/>
            </a:pPr>
            <a:r>
              <a:rPr lang="it-IT" sz="2000" dirty="0" smtClean="0">
                <a:solidFill>
                  <a:schemeClr val="bg1"/>
                </a:solidFill>
              </a:rPr>
              <a:t>da ogni pagina posso cliccare sul carrello e si carica la pagina con i prodotti selezionati</a:t>
            </a:r>
          </a:p>
          <a:p>
            <a:pPr marL="0" indent="0">
              <a:buNone/>
            </a:pPr>
            <a:r>
              <a:rPr lang="it-IT" sz="2000" dirty="0" smtClean="0">
                <a:solidFill>
                  <a:schemeClr val="bg1"/>
                </a:solidFill>
              </a:rPr>
              <a:t>[acquisto]</a:t>
            </a:r>
          </a:p>
          <a:p>
            <a:pPr>
              <a:buFontTx/>
              <a:buChar char="-"/>
            </a:pPr>
            <a:r>
              <a:rPr lang="it-IT" sz="2000" dirty="0" smtClean="0">
                <a:solidFill>
                  <a:schemeClr val="bg1"/>
                </a:solidFill>
              </a:rPr>
              <a:t>dal carrello è possibile effettuare l’acquisto, pagando con c.c. oppure contrassegno</a:t>
            </a:r>
          </a:p>
          <a:p>
            <a:pPr>
              <a:buFontTx/>
              <a:buChar char="-"/>
            </a:pPr>
            <a:r>
              <a:rPr lang="it-IT" sz="2000" dirty="0" smtClean="0">
                <a:solidFill>
                  <a:schemeClr val="bg1"/>
                </a:solidFill>
              </a:rPr>
              <a:t>è possibile selezionare la modalità di spedizione</a:t>
            </a:r>
          </a:p>
          <a:p>
            <a:pPr>
              <a:buFontTx/>
              <a:buChar char="-"/>
            </a:pPr>
            <a:r>
              <a:rPr lang="it-IT" sz="2000" dirty="0" smtClean="0">
                <a:solidFill>
                  <a:schemeClr val="bg1"/>
                </a:solidFill>
              </a:rPr>
              <a:t>tutto deve essere sommato e quantificato sulla spesa totale</a:t>
            </a:r>
            <a:endParaRPr lang="it-IT" sz="2000" dirty="0">
              <a:solidFill>
                <a:srgbClr val="93CDDD"/>
              </a:solidFill>
            </a:endParaRPr>
          </a:p>
        </p:txBody>
      </p:sp>
    </p:spTree>
    <p:extLst>
      <p:ext uri="{BB962C8B-B14F-4D97-AF65-F5344CB8AC3E}">
        <p14:creationId xmlns:p14="http://schemas.microsoft.com/office/powerpoint/2010/main" val="10288265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fontScale="92500" lnSpcReduction="10000"/>
          </a:bodyPr>
          <a:lstStyle/>
          <a:p>
            <a:pPr marL="0" indent="0">
              <a:buNone/>
            </a:pPr>
            <a:r>
              <a:rPr lang="it-IT" sz="2800" dirty="0" smtClean="0">
                <a:solidFill>
                  <a:schemeClr val="bg1"/>
                </a:solidFill>
              </a:rPr>
              <a:t>Valutazione relativa</a:t>
            </a:r>
          </a:p>
          <a:p>
            <a:pPr marL="0" indent="0">
              <a:buNone/>
            </a:pPr>
            <a:endParaRPr lang="it-IT" sz="2400" dirty="0">
              <a:solidFill>
                <a:schemeClr val="bg1"/>
              </a:solidFill>
            </a:endParaRPr>
          </a:p>
          <a:p>
            <a:pPr marL="0" indent="0">
              <a:buNone/>
            </a:pPr>
            <a:r>
              <a:rPr lang="it-IT" sz="2400" dirty="0" smtClean="0">
                <a:solidFill>
                  <a:schemeClr val="bg1"/>
                </a:solidFill>
              </a:rPr>
              <a:t>durante il planning è utile tenere a mente quanto secondo noi vale 1 story-</a:t>
            </a:r>
            <a:r>
              <a:rPr lang="it-IT" sz="2400" dirty="0" err="1" smtClean="0">
                <a:solidFill>
                  <a:schemeClr val="bg1"/>
                </a:solidFill>
              </a:rPr>
              <a:t>point</a:t>
            </a:r>
            <a:endParaRPr lang="it-IT" sz="2400" dirty="0" smtClean="0">
              <a:solidFill>
                <a:schemeClr val="bg1"/>
              </a:solidFill>
            </a:endParaRPr>
          </a:p>
          <a:p>
            <a:pPr marL="0" indent="0">
              <a:buNone/>
            </a:pPr>
            <a:endParaRPr lang="it-IT" sz="2400" dirty="0">
              <a:solidFill>
                <a:schemeClr val="bg1"/>
              </a:solidFill>
            </a:endParaRPr>
          </a:p>
          <a:p>
            <a:pPr marL="0" indent="0">
              <a:buNone/>
            </a:pPr>
            <a:r>
              <a:rPr lang="it-IT" sz="2400" dirty="0" smtClean="0">
                <a:solidFill>
                  <a:schemeClr val="bg1"/>
                </a:solidFill>
              </a:rPr>
              <a:t>questo occorre per capire che una storia da 10 story-</a:t>
            </a:r>
            <a:r>
              <a:rPr lang="it-IT" sz="2400" dirty="0" err="1" smtClean="0">
                <a:solidFill>
                  <a:schemeClr val="bg1"/>
                </a:solidFill>
              </a:rPr>
              <a:t>point</a:t>
            </a:r>
            <a:r>
              <a:rPr lang="it-IT" sz="2400" dirty="0" smtClean="0">
                <a:solidFill>
                  <a:schemeClr val="bg1"/>
                </a:solidFill>
              </a:rPr>
              <a:t> richiede un </a:t>
            </a:r>
            <a:r>
              <a:rPr lang="it-IT" sz="2400" dirty="0" err="1" smtClean="0">
                <a:solidFill>
                  <a:schemeClr val="bg1"/>
                </a:solidFill>
              </a:rPr>
              <a:t>effort</a:t>
            </a:r>
            <a:r>
              <a:rPr lang="it-IT" sz="2400" dirty="0" smtClean="0">
                <a:solidFill>
                  <a:schemeClr val="bg1"/>
                </a:solidFill>
              </a:rPr>
              <a:t> doppio rispetto a quella da 5</a:t>
            </a:r>
          </a:p>
          <a:p>
            <a:pPr marL="0" indent="0">
              <a:buNone/>
            </a:pPr>
            <a:endParaRPr lang="it-IT" sz="2400" dirty="0">
              <a:solidFill>
                <a:schemeClr val="bg1"/>
              </a:solidFill>
            </a:endParaRPr>
          </a:p>
          <a:p>
            <a:pPr marL="0" indent="0">
              <a:buNone/>
            </a:pPr>
            <a:r>
              <a:rPr lang="it-IT" sz="2400" dirty="0" smtClean="0">
                <a:solidFill>
                  <a:schemeClr val="bg1"/>
                </a:solidFill>
              </a:rPr>
              <a:t>durante il planning si deve usare una scala che sarà utilizzata per tutto lo sprint. Si può cambiare da uno sprint ad un altro. Se possibile meglio usare sempre la stessa</a:t>
            </a:r>
            <a:endParaRPr lang="it-IT" sz="2400" dirty="0">
              <a:solidFill>
                <a:schemeClr val="bg1"/>
              </a:solidFill>
            </a:endParaRPr>
          </a:p>
        </p:txBody>
      </p:sp>
    </p:spTree>
    <p:extLst>
      <p:ext uri="{BB962C8B-B14F-4D97-AF65-F5344CB8AC3E}">
        <p14:creationId xmlns:p14="http://schemas.microsoft.com/office/powerpoint/2010/main" val="10903304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fontScale="62500" lnSpcReduction="20000"/>
          </a:bodyPr>
          <a:lstStyle/>
          <a:p>
            <a:pPr marL="0" indent="0">
              <a:buNone/>
            </a:pPr>
            <a:r>
              <a:rPr lang="it-IT" sz="3400" dirty="0" err="1" smtClean="0">
                <a:solidFill>
                  <a:schemeClr val="bg1"/>
                </a:solidFill>
              </a:rPr>
              <a:t>Effort</a:t>
            </a:r>
            <a:r>
              <a:rPr lang="it-IT" sz="3400" dirty="0" smtClean="0">
                <a:solidFill>
                  <a:schemeClr val="bg1"/>
                </a:solidFill>
              </a:rPr>
              <a:t> e NON Complessità</a:t>
            </a:r>
          </a:p>
          <a:p>
            <a:pPr marL="0" indent="0">
              <a:buNone/>
            </a:pPr>
            <a:endParaRPr lang="it-IT" sz="2400" dirty="0">
              <a:solidFill>
                <a:schemeClr val="bg1"/>
              </a:solidFill>
            </a:endParaRPr>
          </a:p>
          <a:p>
            <a:pPr marL="0" indent="0">
              <a:buNone/>
            </a:pPr>
            <a:r>
              <a:rPr lang="it-IT" sz="2400" dirty="0" smtClean="0">
                <a:solidFill>
                  <a:schemeClr val="bg1"/>
                </a:solidFill>
              </a:rPr>
              <a:t>la valutazione delle storie deve essere effettuata come </a:t>
            </a:r>
            <a:r>
              <a:rPr lang="it-IT" sz="2400" dirty="0" err="1" smtClean="0">
                <a:solidFill>
                  <a:schemeClr val="bg1"/>
                </a:solidFill>
              </a:rPr>
              <a:t>Effort</a:t>
            </a:r>
            <a:r>
              <a:rPr lang="it-IT" sz="2400" dirty="0" smtClean="0">
                <a:solidFill>
                  <a:schemeClr val="bg1"/>
                </a:solidFill>
              </a:rPr>
              <a:t> e non come Complessità</a:t>
            </a:r>
          </a:p>
          <a:p>
            <a:pPr marL="0" indent="0">
              <a:buNone/>
            </a:pPr>
            <a:endParaRPr lang="it-IT" sz="2400" dirty="0">
              <a:solidFill>
                <a:schemeClr val="bg1"/>
              </a:solidFill>
            </a:endParaRPr>
          </a:p>
          <a:p>
            <a:pPr marL="0" indent="0">
              <a:buNone/>
            </a:pPr>
            <a:r>
              <a:rPr lang="it-IT" sz="2400" dirty="0" smtClean="0">
                <a:solidFill>
                  <a:schemeClr val="bg1"/>
                </a:solidFill>
              </a:rPr>
              <a:t>spesso si cade nell’errore di stimare una storia complessa con molti story-</a:t>
            </a:r>
            <a:r>
              <a:rPr lang="it-IT" sz="2400" dirty="0" err="1" smtClean="0">
                <a:solidFill>
                  <a:schemeClr val="bg1"/>
                </a:solidFill>
              </a:rPr>
              <a:t>point</a:t>
            </a:r>
            <a:r>
              <a:rPr lang="it-IT" sz="2400" dirty="0" smtClean="0">
                <a:solidFill>
                  <a:schemeClr val="bg1"/>
                </a:solidFill>
              </a:rPr>
              <a:t> ma è sbagliato. A noi occorre l’</a:t>
            </a:r>
            <a:r>
              <a:rPr lang="it-IT" sz="2400" dirty="0" err="1" smtClean="0">
                <a:solidFill>
                  <a:schemeClr val="bg1"/>
                </a:solidFill>
              </a:rPr>
              <a:t>effort</a:t>
            </a:r>
            <a:endParaRPr lang="it-IT" sz="2400" dirty="0" smtClean="0">
              <a:solidFill>
                <a:schemeClr val="bg1"/>
              </a:solidFill>
            </a:endParaRPr>
          </a:p>
          <a:p>
            <a:pPr marL="0" indent="0">
              <a:buNone/>
            </a:pPr>
            <a:endParaRPr lang="it-IT" sz="2400" dirty="0">
              <a:solidFill>
                <a:schemeClr val="bg1"/>
              </a:solidFill>
            </a:endParaRPr>
          </a:p>
          <a:p>
            <a:pPr marL="0" indent="0">
              <a:buNone/>
            </a:pPr>
            <a:r>
              <a:rPr lang="it-IT" sz="2400" dirty="0" smtClean="0">
                <a:solidFill>
                  <a:schemeClr val="bg1"/>
                </a:solidFill>
              </a:rPr>
              <a:t>Esempio di Mike </a:t>
            </a:r>
            <a:r>
              <a:rPr lang="it-IT" sz="2400" dirty="0" err="1" smtClean="0">
                <a:solidFill>
                  <a:schemeClr val="bg1"/>
                </a:solidFill>
              </a:rPr>
              <a:t>Cohn</a:t>
            </a:r>
            <a:r>
              <a:rPr lang="it-IT" sz="2400" dirty="0" smtClean="0">
                <a:solidFill>
                  <a:schemeClr val="bg1"/>
                </a:solidFill>
              </a:rPr>
              <a:t> (co-fondatore di SCRUM): </a:t>
            </a:r>
          </a:p>
          <a:p>
            <a:pPr>
              <a:buFontTx/>
              <a:buChar char="-"/>
            </a:pPr>
            <a:r>
              <a:rPr lang="it-IT" sz="2400" dirty="0" smtClean="0">
                <a:solidFill>
                  <a:schemeClr val="bg1"/>
                </a:solidFill>
              </a:rPr>
              <a:t>team con un bambino e un chirurgo</a:t>
            </a:r>
          </a:p>
          <a:p>
            <a:pPr>
              <a:buFontTx/>
              <a:buChar char="-"/>
            </a:pPr>
            <a:r>
              <a:rPr lang="it-IT" sz="2400" dirty="0" err="1" smtClean="0">
                <a:solidFill>
                  <a:schemeClr val="bg1"/>
                </a:solidFill>
              </a:rPr>
              <a:t>backlog</a:t>
            </a:r>
            <a:r>
              <a:rPr lang="it-IT" sz="2400" dirty="0" smtClean="0">
                <a:solidFill>
                  <a:schemeClr val="bg1"/>
                </a:solidFill>
              </a:rPr>
              <a:t> con task: appiccicare 1000 francobolli e operazione al cuore</a:t>
            </a:r>
          </a:p>
          <a:p>
            <a:pPr>
              <a:buFontTx/>
              <a:buChar char="-"/>
            </a:pPr>
            <a:r>
              <a:rPr lang="it-IT" sz="2400" dirty="0" smtClean="0">
                <a:solidFill>
                  <a:schemeClr val="bg1"/>
                </a:solidFill>
              </a:rPr>
              <a:t>probabilmente assegnando il task alla persona giusta, queste avranno gli stessi SP</a:t>
            </a:r>
          </a:p>
          <a:p>
            <a:pPr marL="0" indent="0">
              <a:buNone/>
            </a:pPr>
            <a:endParaRPr lang="it-IT" sz="2400" dirty="0" smtClean="0">
              <a:solidFill>
                <a:schemeClr val="bg1"/>
              </a:solidFill>
            </a:endParaRPr>
          </a:p>
          <a:p>
            <a:pPr marL="0" indent="0">
              <a:buNone/>
            </a:pPr>
            <a:r>
              <a:rPr lang="it-IT" sz="2400" dirty="0" smtClean="0">
                <a:solidFill>
                  <a:schemeClr val="bg1"/>
                </a:solidFill>
              </a:rPr>
              <a:t>riferimento.</a:t>
            </a:r>
            <a:endParaRPr lang="it-IT" sz="2400" dirty="0">
              <a:solidFill>
                <a:schemeClr val="bg1"/>
              </a:solidFill>
            </a:endParaRPr>
          </a:p>
          <a:p>
            <a:pPr marL="0" indent="0">
              <a:buNone/>
            </a:pPr>
            <a:r>
              <a:rPr lang="en-US" sz="2400" dirty="0" smtClean="0">
                <a:solidFill>
                  <a:schemeClr val="bg1"/>
                </a:solidFill>
              </a:rPr>
              <a:t>https://</a:t>
            </a:r>
            <a:r>
              <a:rPr lang="en-US" sz="2400" dirty="0" err="1" smtClean="0">
                <a:solidFill>
                  <a:schemeClr val="bg1"/>
                </a:solidFill>
              </a:rPr>
              <a:t>www.mountaingoatsoftware.com</a:t>
            </a:r>
            <a:r>
              <a:rPr lang="en-US" sz="2400" dirty="0" smtClean="0">
                <a:solidFill>
                  <a:schemeClr val="bg1"/>
                </a:solidFill>
              </a:rPr>
              <a:t>/blog/its-effort-not-complexity</a:t>
            </a:r>
            <a:endParaRPr lang="it-IT" sz="2400" dirty="0">
              <a:solidFill>
                <a:schemeClr val="bg1"/>
              </a:solidFill>
            </a:endParaRPr>
          </a:p>
        </p:txBody>
      </p:sp>
    </p:spTree>
    <p:extLst>
      <p:ext uri="{BB962C8B-B14F-4D97-AF65-F5344CB8AC3E}">
        <p14:creationId xmlns:p14="http://schemas.microsoft.com/office/powerpoint/2010/main" val="190358191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2" y="2620028"/>
            <a:ext cx="6929273" cy="1143000"/>
          </a:xfrm>
        </p:spPr>
        <p:txBody>
          <a:bodyPr/>
          <a:lstStyle/>
          <a:p>
            <a:r>
              <a:rPr lang="it-IT" dirty="0" err="1" smtClean="0">
                <a:solidFill>
                  <a:schemeClr val="bg1"/>
                </a:solidFill>
              </a:rPr>
              <a:t>Showdown</a:t>
            </a:r>
            <a:r>
              <a:rPr lang="it-IT" dirty="0" smtClean="0">
                <a:solidFill>
                  <a:schemeClr val="bg1"/>
                </a:solidFill>
              </a:rPr>
              <a:t> 2!</a:t>
            </a:r>
            <a:endParaRPr lang="it-IT" dirty="0">
              <a:solidFill>
                <a:schemeClr val="bg1"/>
              </a:solidFill>
            </a:endParaRPr>
          </a:p>
        </p:txBody>
      </p:sp>
      <p:sp>
        <p:nvSpPr>
          <p:cNvPr id="3" name="Titolo 1"/>
          <p:cNvSpPr txBox="1">
            <a:spLocks/>
          </p:cNvSpPr>
          <p:nvPr/>
        </p:nvSpPr>
        <p:spPr>
          <a:xfrm>
            <a:off x="1309372" y="4329511"/>
            <a:ext cx="314843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it-IT" dirty="0" smtClean="0">
                <a:solidFill>
                  <a:srgbClr val="FF0000"/>
                </a:solidFill>
              </a:rPr>
              <a:t>ARCHIBUS</a:t>
            </a:r>
          </a:p>
          <a:p>
            <a:pPr algn="l"/>
            <a:r>
              <a:rPr lang="it-IT" sz="1500" dirty="0" smtClean="0">
                <a:solidFill>
                  <a:schemeClr val="bg1"/>
                </a:solidFill>
              </a:rPr>
              <a:t>(offline)</a:t>
            </a:r>
            <a:endParaRPr lang="it-IT" sz="1500" dirty="0">
              <a:solidFill>
                <a:schemeClr val="bg1"/>
              </a:solidFill>
            </a:endParaRPr>
          </a:p>
        </p:txBody>
      </p:sp>
    </p:spTree>
    <p:extLst>
      <p:ext uri="{BB962C8B-B14F-4D97-AF65-F5344CB8AC3E}">
        <p14:creationId xmlns:p14="http://schemas.microsoft.com/office/powerpoint/2010/main" val="37758273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fontScale="92500" lnSpcReduction="20000"/>
          </a:bodyPr>
          <a:lstStyle/>
          <a:p>
            <a:pPr marL="0" indent="0">
              <a:buNone/>
            </a:pPr>
            <a:r>
              <a:rPr lang="it-IT" sz="1700" dirty="0" smtClean="0">
                <a:solidFill>
                  <a:srgbClr val="FFFFFF"/>
                </a:solidFill>
              </a:rPr>
              <a:t>(io faccio il PO, la persona più esperta fa da SM, gli altri votano)</a:t>
            </a:r>
          </a:p>
          <a:p>
            <a:pPr marL="0" indent="0">
              <a:buNone/>
            </a:pPr>
            <a:endParaRPr lang="it-IT" sz="1700" dirty="0" smtClean="0">
              <a:solidFill>
                <a:srgbClr val="FFFFFF"/>
              </a:solidFill>
            </a:endParaRPr>
          </a:p>
          <a:p>
            <a:pPr marL="0" indent="0">
              <a:buNone/>
            </a:pPr>
            <a:r>
              <a:rPr lang="it-IT" sz="1700" dirty="0" smtClean="0">
                <a:solidFill>
                  <a:srgbClr val="FFFFFF"/>
                </a:solidFill>
              </a:rPr>
              <a:t>Modulo gestione informazioni della mensa su </a:t>
            </a:r>
            <a:r>
              <a:rPr lang="it-IT" sz="1700" dirty="0" err="1" smtClean="0">
                <a:solidFill>
                  <a:srgbClr val="FFFFFF"/>
                </a:solidFill>
              </a:rPr>
              <a:t>archibus</a:t>
            </a:r>
            <a:r>
              <a:rPr lang="it-IT" sz="1700" dirty="0" smtClean="0">
                <a:solidFill>
                  <a:srgbClr val="FFFFFF"/>
                </a:solidFill>
              </a:rPr>
              <a:t> (due ruoli: cuoco e cliente):</a:t>
            </a:r>
          </a:p>
          <a:p>
            <a:pPr marL="0" indent="0">
              <a:buNone/>
            </a:pPr>
            <a:endParaRPr lang="it-IT" sz="1700" dirty="0">
              <a:solidFill>
                <a:srgbClr val="FFFFFF"/>
              </a:solidFill>
            </a:endParaRPr>
          </a:p>
          <a:p>
            <a:pPr marL="0" indent="0">
              <a:buNone/>
            </a:pPr>
            <a:r>
              <a:rPr lang="it-IT" sz="1700" dirty="0" smtClean="0">
                <a:solidFill>
                  <a:srgbClr val="FFFFFF"/>
                </a:solidFill>
              </a:rPr>
              <a:t>- come cuoco vorrei pagina con pannello a sinistra che mostri i menu a destra che abbia una </a:t>
            </a:r>
            <a:r>
              <a:rPr lang="it-IT" sz="1700" dirty="0" err="1" smtClean="0">
                <a:solidFill>
                  <a:srgbClr val="FFFFFF"/>
                </a:solidFill>
              </a:rPr>
              <a:t>form</a:t>
            </a:r>
            <a:r>
              <a:rPr lang="it-IT" sz="1700" dirty="0" smtClean="0">
                <a:solidFill>
                  <a:srgbClr val="FFFFFF"/>
                </a:solidFill>
              </a:rPr>
              <a:t> per il singolo menu</a:t>
            </a:r>
          </a:p>
          <a:p>
            <a:pPr marL="0" indent="0">
              <a:buNone/>
            </a:pPr>
            <a:r>
              <a:rPr lang="it-IT" sz="1700" dirty="0" smtClean="0">
                <a:solidFill>
                  <a:srgbClr val="FFFFFF"/>
                </a:solidFill>
              </a:rPr>
              <a:t>- come cuoco vorrei premere un tasto aggiungi nuovo, che mi permette da aprire il </a:t>
            </a:r>
            <a:r>
              <a:rPr lang="it-IT" sz="1700" dirty="0" err="1" smtClean="0">
                <a:solidFill>
                  <a:srgbClr val="FFFFFF"/>
                </a:solidFill>
              </a:rPr>
              <a:t>form</a:t>
            </a:r>
            <a:r>
              <a:rPr lang="it-IT" sz="1700" dirty="0">
                <a:solidFill>
                  <a:srgbClr val="FFFFFF"/>
                </a:solidFill>
              </a:rPr>
              <a:t> </a:t>
            </a:r>
            <a:r>
              <a:rPr lang="it-IT" sz="1700" dirty="0" smtClean="0">
                <a:solidFill>
                  <a:srgbClr val="FFFFFF"/>
                </a:solidFill>
              </a:rPr>
              <a:t>come nuovo record e mi permette di inserire i dati: Primo1, primo2, primo3, </a:t>
            </a:r>
            <a:r>
              <a:rPr lang="it-IT" sz="1700" dirty="0" err="1" smtClean="0">
                <a:solidFill>
                  <a:srgbClr val="FFFFFF"/>
                </a:solidFill>
              </a:rPr>
              <a:t>etcc</a:t>
            </a:r>
            <a:r>
              <a:rPr lang="it-IT" sz="1700" dirty="0" smtClean="0">
                <a:solidFill>
                  <a:srgbClr val="FFFFFF"/>
                </a:solidFill>
              </a:rPr>
              <a:t>. tutto stringa, e salvare</a:t>
            </a:r>
          </a:p>
          <a:p>
            <a:pPr marL="0" indent="0">
              <a:buNone/>
            </a:pPr>
            <a:r>
              <a:rPr lang="it-IT" sz="1700" dirty="0" smtClean="0">
                <a:solidFill>
                  <a:srgbClr val="FFFFFF"/>
                </a:solidFill>
              </a:rPr>
              <a:t>- come cuoco vorrei un bottone modifica sul singolo menu per correggere l'inserimento</a:t>
            </a:r>
          </a:p>
          <a:p>
            <a:pPr marL="0" indent="0">
              <a:buNone/>
            </a:pPr>
            <a:r>
              <a:rPr lang="it-IT" sz="1700" dirty="0" smtClean="0">
                <a:solidFill>
                  <a:srgbClr val="FFFFFF"/>
                </a:solidFill>
              </a:rPr>
              <a:t>- come cliente vorrei una pagina che mi permette, in sola lettura, di vedere il menù di oggi</a:t>
            </a:r>
          </a:p>
          <a:p>
            <a:pPr marL="0" indent="0">
              <a:buNone/>
            </a:pPr>
            <a:r>
              <a:rPr lang="it-IT" sz="1700" dirty="0" smtClean="0">
                <a:solidFill>
                  <a:srgbClr val="FFFFFF"/>
                </a:solidFill>
              </a:rPr>
              <a:t>- come cliente vorrei ricevere un'email con il menu del giorno appena viene pubblicato</a:t>
            </a:r>
          </a:p>
          <a:p>
            <a:pPr marL="0" indent="0">
              <a:buNone/>
            </a:pPr>
            <a:r>
              <a:rPr lang="it-IT" sz="1700" dirty="0" smtClean="0">
                <a:solidFill>
                  <a:srgbClr val="FFFFFF"/>
                </a:solidFill>
              </a:rPr>
              <a:t>- come cliente vorrei un </a:t>
            </a:r>
            <a:r>
              <a:rPr lang="it-IT" sz="1700" dirty="0" err="1" smtClean="0">
                <a:solidFill>
                  <a:srgbClr val="FFFFFF"/>
                </a:solidFill>
              </a:rPr>
              <a:t>chatbot</a:t>
            </a:r>
            <a:r>
              <a:rPr lang="it-IT" sz="1700" dirty="0" smtClean="0">
                <a:solidFill>
                  <a:srgbClr val="FFFFFF"/>
                </a:solidFill>
              </a:rPr>
              <a:t> che legge sul </a:t>
            </a:r>
            <a:r>
              <a:rPr lang="it-IT" sz="1700" dirty="0" err="1" smtClean="0">
                <a:solidFill>
                  <a:srgbClr val="FFFFFF"/>
                </a:solidFill>
              </a:rPr>
              <a:t>db</a:t>
            </a:r>
            <a:r>
              <a:rPr lang="it-IT" sz="1700" dirty="0" smtClean="0">
                <a:solidFill>
                  <a:srgbClr val="FFFFFF"/>
                </a:solidFill>
              </a:rPr>
              <a:t> </a:t>
            </a:r>
            <a:r>
              <a:rPr lang="it-IT" sz="1700" dirty="0" err="1" smtClean="0">
                <a:solidFill>
                  <a:srgbClr val="FFFFFF"/>
                </a:solidFill>
              </a:rPr>
              <a:t>archibus</a:t>
            </a:r>
            <a:r>
              <a:rPr lang="it-IT" sz="1700" dirty="0" smtClean="0">
                <a:solidFill>
                  <a:srgbClr val="FFFFFF"/>
                </a:solidFill>
              </a:rPr>
              <a:t> il menu e me lo scrive sul cellulare</a:t>
            </a:r>
          </a:p>
          <a:p>
            <a:pPr marL="0" indent="0">
              <a:buNone/>
            </a:pPr>
            <a:endParaRPr lang="it-IT" sz="2000" dirty="0">
              <a:solidFill>
                <a:srgbClr val="FFFFFF"/>
              </a:solidFill>
            </a:endParaRPr>
          </a:p>
          <a:p>
            <a:pPr marL="0" indent="0">
              <a:buNone/>
            </a:pPr>
            <a:endParaRPr lang="it-IT" sz="2000" dirty="0">
              <a:solidFill>
                <a:srgbClr val="FFFFFF"/>
              </a:solidFill>
            </a:endParaRPr>
          </a:p>
        </p:txBody>
      </p:sp>
    </p:spTree>
    <p:extLst>
      <p:ext uri="{BB962C8B-B14F-4D97-AF65-F5344CB8AC3E}">
        <p14:creationId xmlns:p14="http://schemas.microsoft.com/office/powerpoint/2010/main" val="315619572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fontScale="85000" lnSpcReduction="20000"/>
          </a:bodyPr>
          <a:lstStyle/>
          <a:p>
            <a:pPr marL="0" indent="0">
              <a:buNone/>
            </a:pPr>
            <a:r>
              <a:rPr lang="en-US" b="1" dirty="0" smtClean="0">
                <a:solidFill>
                  <a:srgbClr val="FFFFFF"/>
                </a:solidFill>
              </a:rPr>
              <a:t>The </a:t>
            </a:r>
            <a:r>
              <a:rPr lang="en-US" b="1" dirty="0" err="1" smtClean="0">
                <a:solidFill>
                  <a:srgbClr val="FFFFFF"/>
                </a:solidFill>
              </a:rPr>
              <a:t>Rong</a:t>
            </a:r>
            <a:r>
              <a:rPr lang="en-US" b="1" dirty="0" smtClean="0">
                <a:solidFill>
                  <a:srgbClr val="FFFFFF"/>
                </a:solidFill>
              </a:rPr>
              <a:t> way to do Agile: Planning</a:t>
            </a:r>
          </a:p>
          <a:p>
            <a:pPr marL="0" indent="0">
              <a:buNone/>
            </a:pPr>
            <a:endParaRPr lang="it-IT" sz="3400" dirty="0" smtClean="0">
              <a:solidFill>
                <a:srgbClr val="FFFFFF"/>
              </a:solidFill>
            </a:endParaRPr>
          </a:p>
          <a:p>
            <a:pPr marL="0" indent="0">
              <a:buNone/>
            </a:pPr>
            <a:r>
              <a:rPr lang="it-IT" sz="2400" dirty="0" smtClean="0">
                <a:solidFill>
                  <a:srgbClr val="FFFFFF"/>
                </a:solidFill>
              </a:rPr>
              <a:t>Il peggiore coach agile (si focalizza sulle </a:t>
            </a:r>
            <a:r>
              <a:rPr lang="it-IT" sz="2400" dirty="0" err="1" smtClean="0">
                <a:solidFill>
                  <a:srgbClr val="FFFFFF"/>
                </a:solidFill>
              </a:rPr>
              <a:t>worst</a:t>
            </a:r>
            <a:r>
              <a:rPr lang="it-IT" sz="2400" dirty="0" smtClean="0">
                <a:solidFill>
                  <a:srgbClr val="FFFFFF"/>
                </a:solidFill>
              </a:rPr>
              <a:t> </a:t>
            </a:r>
            <a:r>
              <a:rPr lang="it-IT" sz="2400" dirty="0" err="1" smtClean="0">
                <a:solidFill>
                  <a:srgbClr val="FFFFFF"/>
                </a:solidFill>
              </a:rPr>
              <a:t>practices</a:t>
            </a:r>
            <a:r>
              <a:rPr lang="it-IT" sz="2400" dirty="0" smtClean="0">
                <a:solidFill>
                  <a:srgbClr val="FFFFFF"/>
                </a:solidFill>
              </a:rPr>
              <a:t>, non best. Dagli errori si impara)</a:t>
            </a:r>
          </a:p>
          <a:p>
            <a:pPr marL="0" indent="0">
              <a:buNone/>
            </a:pPr>
            <a:endParaRPr lang="it-IT" sz="2400" dirty="0" smtClean="0">
              <a:solidFill>
                <a:srgbClr val="FFFFFF"/>
              </a:solidFill>
            </a:endParaRPr>
          </a:p>
          <a:p>
            <a:pPr marL="0" indent="0">
              <a:buNone/>
            </a:pPr>
            <a:r>
              <a:rPr lang="nl-NL" sz="2400" dirty="0" err="1" smtClean="0">
                <a:solidFill>
                  <a:srgbClr val="FFFFFF"/>
                </a:solidFill>
              </a:rPr>
              <a:t>https</a:t>
            </a:r>
            <a:r>
              <a:rPr lang="nl-NL" sz="2400" dirty="0" smtClean="0">
                <a:solidFill>
                  <a:srgbClr val="FFFFFF"/>
                </a:solidFill>
              </a:rPr>
              <a:t>://</a:t>
            </a:r>
            <a:r>
              <a:rPr lang="nl-NL" sz="2400" dirty="0" err="1" smtClean="0">
                <a:solidFill>
                  <a:srgbClr val="FFFFFF"/>
                </a:solidFill>
              </a:rPr>
              <a:t>www.youtube.com</a:t>
            </a:r>
            <a:r>
              <a:rPr lang="nl-NL" sz="2400" dirty="0" smtClean="0">
                <a:solidFill>
                  <a:srgbClr val="FFFFFF"/>
                </a:solidFill>
              </a:rPr>
              <a:t>/</a:t>
            </a:r>
            <a:r>
              <a:rPr lang="nl-NL" sz="2400" dirty="0" err="1" smtClean="0">
                <a:solidFill>
                  <a:srgbClr val="FFFFFF"/>
                </a:solidFill>
              </a:rPr>
              <a:t>watch?v</a:t>
            </a:r>
            <a:r>
              <a:rPr lang="nl-NL" sz="2400" dirty="0" smtClean="0">
                <a:solidFill>
                  <a:srgbClr val="FFFFFF"/>
                </a:solidFill>
              </a:rPr>
              <a:t>=8RX4rtnRogE</a:t>
            </a:r>
          </a:p>
          <a:p>
            <a:pPr marL="0" indent="0">
              <a:buNone/>
            </a:pPr>
            <a:endParaRPr lang="it-IT" sz="2400" dirty="0" smtClean="0">
              <a:solidFill>
                <a:srgbClr val="FFFFFF"/>
              </a:solidFill>
            </a:endParaRPr>
          </a:p>
          <a:p>
            <a:pPr marL="0" indent="0">
              <a:buNone/>
            </a:pPr>
            <a:r>
              <a:rPr lang="it-IT" sz="2400" dirty="0" smtClean="0">
                <a:solidFill>
                  <a:srgbClr val="FFFFFF"/>
                </a:solidFill>
              </a:rPr>
              <a:t>- La donna è il PO (Product </a:t>
            </a:r>
            <a:r>
              <a:rPr lang="it-IT" sz="2400" dirty="0" err="1" smtClean="0">
                <a:solidFill>
                  <a:srgbClr val="FFFFFF"/>
                </a:solidFill>
              </a:rPr>
              <a:t>Owner</a:t>
            </a:r>
            <a:r>
              <a:rPr lang="it-IT" sz="2400" dirty="0" smtClean="0">
                <a:solidFill>
                  <a:srgbClr val="FFFFFF"/>
                </a:solidFill>
              </a:rPr>
              <a:t>)</a:t>
            </a:r>
          </a:p>
          <a:p>
            <a:pPr marL="0" indent="0">
              <a:buNone/>
            </a:pPr>
            <a:r>
              <a:rPr lang="it-IT" sz="2400" dirty="0" smtClean="0">
                <a:solidFill>
                  <a:srgbClr val="FFFFFF"/>
                </a:solidFill>
              </a:rPr>
              <a:t>- 1. elimina qualunque dissenso</a:t>
            </a:r>
          </a:p>
          <a:p>
            <a:pPr marL="0" indent="0">
              <a:buNone/>
            </a:pPr>
            <a:r>
              <a:rPr lang="it-IT" sz="2400" dirty="0" smtClean="0">
                <a:solidFill>
                  <a:srgbClr val="FFFFFF"/>
                </a:solidFill>
              </a:rPr>
              <a:t>- 2. il PO fa tutto da solo</a:t>
            </a:r>
          </a:p>
          <a:p>
            <a:pPr marL="0" indent="0">
              <a:buNone/>
            </a:pPr>
            <a:r>
              <a:rPr lang="it-IT" sz="2400" dirty="0" smtClean="0">
                <a:solidFill>
                  <a:srgbClr val="FFFFFF"/>
                </a:solidFill>
              </a:rPr>
              <a:t>- 3. dopo il planning il PO saluta tutti e aspetta il risultato</a:t>
            </a:r>
          </a:p>
          <a:p>
            <a:pPr marL="0" indent="0">
              <a:buNone/>
            </a:pPr>
            <a:r>
              <a:rPr lang="it-IT" sz="2400" dirty="0" smtClean="0">
                <a:solidFill>
                  <a:srgbClr val="FFFFFF"/>
                </a:solidFill>
              </a:rPr>
              <a:t>- ci sono tanti altri errori da evitare non solo questi</a:t>
            </a:r>
          </a:p>
          <a:p>
            <a:pPr marL="0" indent="0">
              <a:buNone/>
            </a:pPr>
            <a:r>
              <a:rPr lang="it-IT" sz="2400" dirty="0" smtClean="0">
                <a:solidFill>
                  <a:srgbClr val="FFFFFF"/>
                </a:solidFill>
              </a:rPr>
              <a:t>- il video è realizzato da </a:t>
            </a:r>
            <a:r>
              <a:rPr lang="it-IT" sz="2400" dirty="0" err="1" smtClean="0">
                <a:solidFill>
                  <a:srgbClr val="FFFFFF"/>
                </a:solidFill>
              </a:rPr>
              <a:t>Atlassian</a:t>
            </a:r>
            <a:r>
              <a:rPr lang="it-IT" sz="2400" dirty="0" smtClean="0">
                <a:solidFill>
                  <a:srgbClr val="FFFFFF"/>
                </a:solidFill>
              </a:rPr>
              <a:t> (</a:t>
            </a:r>
            <a:r>
              <a:rPr lang="it-IT" sz="2400" dirty="0" err="1" smtClean="0">
                <a:solidFill>
                  <a:srgbClr val="FFFFFF"/>
                </a:solidFill>
              </a:rPr>
              <a:t>bitbucket</a:t>
            </a:r>
            <a:r>
              <a:rPr lang="it-IT" sz="2400" dirty="0" smtClean="0">
                <a:solidFill>
                  <a:srgbClr val="FFFFFF"/>
                </a:solidFill>
              </a:rPr>
              <a:t>)</a:t>
            </a:r>
          </a:p>
          <a:p>
            <a:pPr marL="0" indent="0">
              <a:buNone/>
            </a:pPr>
            <a:endParaRPr lang="it-IT" sz="2400" dirty="0">
              <a:solidFill>
                <a:srgbClr val="FFFFFF"/>
              </a:solidFill>
            </a:endParaRPr>
          </a:p>
        </p:txBody>
      </p:sp>
    </p:spTree>
    <p:extLst>
      <p:ext uri="{BB962C8B-B14F-4D97-AF65-F5344CB8AC3E}">
        <p14:creationId xmlns:p14="http://schemas.microsoft.com/office/powerpoint/2010/main" val="11760193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a:buFontTx/>
              <a:buChar char="-"/>
            </a:pPr>
            <a:r>
              <a:rPr lang="it-IT" sz="2400" dirty="0" smtClean="0">
                <a:solidFill>
                  <a:schemeClr val="bg1"/>
                </a:solidFill>
              </a:rPr>
              <a:t>2 fogli A4 a testa</a:t>
            </a:r>
          </a:p>
          <a:p>
            <a:pPr>
              <a:buFontTx/>
              <a:buChar char="-"/>
            </a:pPr>
            <a:r>
              <a:rPr lang="it-IT" sz="2400" dirty="0" smtClean="0">
                <a:solidFill>
                  <a:schemeClr val="bg1"/>
                </a:solidFill>
              </a:rPr>
              <a:t>dividere a metà 3 volte</a:t>
            </a:r>
          </a:p>
          <a:p>
            <a:pPr>
              <a:buFontTx/>
              <a:buChar char="-"/>
            </a:pPr>
            <a:r>
              <a:rPr lang="it-IT" sz="2400" dirty="0" smtClean="0">
                <a:solidFill>
                  <a:schemeClr val="bg1"/>
                </a:solidFill>
              </a:rPr>
              <a:t>ottenendo 8 fogliettini per A4.</a:t>
            </a:r>
          </a:p>
          <a:p>
            <a:pPr>
              <a:buFontTx/>
              <a:buChar char="-"/>
            </a:pPr>
            <a:endParaRPr lang="it-IT" sz="2400" dirty="0">
              <a:solidFill>
                <a:schemeClr val="bg1"/>
              </a:solidFill>
            </a:endParaRPr>
          </a:p>
          <a:p>
            <a:pPr>
              <a:buFontTx/>
              <a:buChar char="-"/>
            </a:pPr>
            <a:r>
              <a:rPr lang="it-IT" sz="2400" dirty="0" smtClean="0">
                <a:solidFill>
                  <a:schemeClr val="bg1"/>
                </a:solidFill>
              </a:rPr>
              <a:t>ci occorrono 14 foglietti a testa,</a:t>
            </a:r>
          </a:p>
          <a:p>
            <a:pPr marL="0" indent="0">
              <a:buNone/>
            </a:pPr>
            <a:r>
              <a:rPr lang="it-IT" sz="2400" dirty="0" smtClean="0">
                <a:solidFill>
                  <a:schemeClr val="bg1"/>
                </a:solidFill>
              </a:rPr>
              <a:t>il resto si butta.</a:t>
            </a:r>
          </a:p>
          <a:p>
            <a:pPr>
              <a:buFontTx/>
              <a:buChar char="-"/>
            </a:pPr>
            <a:endParaRPr lang="it-IT" dirty="0">
              <a:solidFill>
                <a:srgbClr val="93CDDD"/>
              </a:solidFill>
            </a:endParaRPr>
          </a:p>
        </p:txBody>
      </p:sp>
    </p:spTree>
    <p:extLst>
      <p:ext uri="{BB962C8B-B14F-4D97-AF65-F5344CB8AC3E}">
        <p14:creationId xmlns:p14="http://schemas.microsoft.com/office/powerpoint/2010/main" val="39846227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3400" dirty="0" smtClean="0">
                <a:solidFill>
                  <a:schemeClr val="bg1"/>
                </a:solidFill>
              </a:rPr>
              <a:t>Riferimenti:</a:t>
            </a:r>
          </a:p>
          <a:p>
            <a:pPr marL="0" indent="0">
              <a:buNone/>
            </a:pPr>
            <a:endParaRPr lang="it-IT" sz="1400" dirty="0">
              <a:solidFill>
                <a:schemeClr val="bg1"/>
              </a:solidFill>
            </a:endParaRPr>
          </a:p>
          <a:p>
            <a:pPr marL="0" indent="0">
              <a:buNone/>
            </a:pPr>
            <a:r>
              <a:rPr lang="en-US" sz="1400" dirty="0" smtClean="0">
                <a:solidFill>
                  <a:schemeClr val="bg1"/>
                </a:solidFill>
                <a:hlinkClick r:id="rId2"/>
              </a:rPr>
              <a:t>https://www.agileway.it/planning-poker-stima-agile-requisiti/</a:t>
            </a:r>
            <a:endParaRPr lang="en-US" sz="1400" dirty="0" smtClean="0">
              <a:solidFill>
                <a:schemeClr val="bg1"/>
              </a:solidFill>
            </a:endParaRPr>
          </a:p>
          <a:p>
            <a:pPr marL="0" indent="0">
              <a:buNone/>
            </a:pPr>
            <a:endParaRPr lang="en-US" sz="1400" dirty="0">
              <a:solidFill>
                <a:schemeClr val="bg1"/>
              </a:solidFill>
            </a:endParaRPr>
          </a:p>
          <a:p>
            <a:pPr marL="0" indent="0">
              <a:buNone/>
            </a:pPr>
            <a:r>
              <a:rPr lang="nl-NL" sz="1400" dirty="0" smtClean="0">
                <a:solidFill>
                  <a:schemeClr val="bg1"/>
                </a:solidFill>
                <a:hlinkClick r:id="rId3"/>
              </a:rPr>
              <a:t>https://en.wikipedia.org/wiki/Planning_poker</a:t>
            </a:r>
            <a:endParaRPr lang="nl-NL" sz="1400" dirty="0" smtClean="0">
              <a:solidFill>
                <a:schemeClr val="bg1"/>
              </a:solidFill>
            </a:endParaRPr>
          </a:p>
          <a:p>
            <a:pPr marL="0" indent="0">
              <a:buNone/>
            </a:pPr>
            <a:endParaRPr lang="nl-NL" sz="1400" dirty="0">
              <a:solidFill>
                <a:schemeClr val="bg1"/>
              </a:solidFill>
            </a:endParaRPr>
          </a:p>
          <a:p>
            <a:pPr marL="0" indent="0">
              <a:buNone/>
            </a:pPr>
            <a:r>
              <a:rPr lang="en-US" sz="1400" dirty="0" smtClean="0">
                <a:solidFill>
                  <a:schemeClr val="bg1"/>
                </a:solidFill>
                <a:hlinkClick r:id="rId4"/>
              </a:rPr>
              <a:t>https://www.mountaingoatsoftware.com/blog/its-effort-not-complexity</a:t>
            </a:r>
            <a:endParaRPr lang="en-US" sz="1400" dirty="0" smtClean="0">
              <a:solidFill>
                <a:schemeClr val="bg1"/>
              </a:solidFill>
            </a:endParaRPr>
          </a:p>
          <a:p>
            <a:pPr marL="0" indent="0">
              <a:buNone/>
            </a:pPr>
            <a:endParaRPr lang="it-IT" sz="1400" dirty="0" smtClean="0">
              <a:solidFill>
                <a:schemeClr val="bg1"/>
              </a:solidFill>
            </a:endParaRPr>
          </a:p>
          <a:p>
            <a:pPr marL="0" indent="0">
              <a:buNone/>
            </a:pPr>
            <a:endParaRPr lang="it-IT" sz="3400" dirty="0" smtClean="0">
              <a:solidFill>
                <a:schemeClr val="bg1"/>
              </a:solidFill>
            </a:endParaRPr>
          </a:p>
          <a:p>
            <a:pPr marL="0" indent="0">
              <a:buNone/>
            </a:pPr>
            <a:endParaRPr lang="it-IT" sz="2400" dirty="0">
              <a:solidFill>
                <a:schemeClr val="bg1"/>
              </a:solidFill>
            </a:endParaRPr>
          </a:p>
        </p:txBody>
      </p:sp>
    </p:spTree>
    <p:extLst>
      <p:ext uri="{BB962C8B-B14F-4D97-AF65-F5344CB8AC3E}">
        <p14:creationId xmlns:p14="http://schemas.microsoft.com/office/powerpoint/2010/main" val="29815014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3000" dirty="0" smtClean="0">
                <a:solidFill>
                  <a:srgbClr val="FFFFFF"/>
                </a:solidFill>
              </a:rPr>
              <a:t>Avete gradito l’argomento?</a:t>
            </a:r>
          </a:p>
          <a:p>
            <a:pPr marL="0" indent="0">
              <a:buNone/>
            </a:pPr>
            <a:endParaRPr lang="it-IT" sz="2400" dirty="0">
              <a:solidFill>
                <a:srgbClr val="FFFFFF"/>
              </a:solidFill>
            </a:endParaRPr>
          </a:p>
          <a:p>
            <a:pPr marL="0" indent="0">
              <a:buNone/>
            </a:pPr>
            <a:r>
              <a:rPr lang="it-IT" sz="2400" dirty="0" smtClean="0">
                <a:solidFill>
                  <a:srgbClr val="FFFFFF"/>
                </a:solidFill>
              </a:rPr>
              <a:t>se SI rompete le scatole a Caruso/Appetito per una commessa sui seminari</a:t>
            </a:r>
          </a:p>
          <a:p>
            <a:pPr marL="0" indent="0">
              <a:buNone/>
            </a:pPr>
            <a:endParaRPr lang="it-IT" sz="2400" dirty="0">
              <a:solidFill>
                <a:srgbClr val="FFFFFF"/>
              </a:solidFill>
            </a:endParaRPr>
          </a:p>
          <a:p>
            <a:pPr marL="0" indent="0">
              <a:buNone/>
            </a:pPr>
            <a:r>
              <a:rPr lang="it-IT" sz="2400" dirty="0" smtClean="0">
                <a:solidFill>
                  <a:srgbClr val="FFFFFF"/>
                </a:solidFill>
              </a:rPr>
              <a:t>		</a:t>
            </a:r>
            <a:r>
              <a:rPr lang="it-IT" sz="2400" b="1" i="1" dirty="0" smtClean="0">
                <a:solidFill>
                  <a:schemeClr val="accent5">
                    <a:lumMod val="60000"/>
                    <a:lumOff val="40000"/>
                  </a:schemeClr>
                </a:solidFill>
              </a:rPr>
              <a:t>Domande?</a:t>
            </a:r>
          </a:p>
          <a:p>
            <a:pPr marL="0" indent="0">
              <a:buNone/>
            </a:pPr>
            <a:r>
              <a:rPr lang="it-IT" sz="2400" dirty="0" smtClean="0">
                <a:solidFill>
                  <a:srgbClr val="FFFFFF"/>
                </a:solidFill>
              </a:rPr>
              <a:t>							</a:t>
            </a:r>
            <a:r>
              <a:rPr lang="it-IT" sz="2400" b="1" i="1" dirty="0" smtClean="0">
                <a:solidFill>
                  <a:srgbClr val="93CDDD"/>
                </a:solidFill>
              </a:rPr>
              <a:t>Feedback?</a:t>
            </a:r>
            <a:endParaRPr lang="it-IT" sz="2400" b="1" i="1" dirty="0">
              <a:solidFill>
                <a:srgbClr val="93CDDD"/>
              </a:solidFill>
            </a:endParaRPr>
          </a:p>
          <a:p>
            <a:pPr marL="0" indent="0">
              <a:buNone/>
            </a:pPr>
            <a:r>
              <a:rPr lang="it-IT" sz="2400" dirty="0" smtClean="0">
                <a:solidFill>
                  <a:srgbClr val="FFFFFF"/>
                </a:solidFill>
              </a:rPr>
              <a:t>							</a:t>
            </a:r>
          </a:p>
          <a:p>
            <a:pPr marL="0" indent="0">
              <a:buNone/>
            </a:pPr>
            <a:r>
              <a:rPr lang="it-IT" sz="2400" dirty="0" smtClean="0">
                <a:solidFill>
                  <a:srgbClr val="FFFFFF"/>
                </a:solidFill>
              </a:rPr>
              <a:t>				</a:t>
            </a:r>
            <a:r>
              <a:rPr lang="it-IT" sz="2400" b="1" i="1" dirty="0" smtClean="0">
                <a:solidFill>
                  <a:srgbClr val="93CDDD"/>
                </a:solidFill>
              </a:rPr>
              <a:t>Applauso?</a:t>
            </a:r>
          </a:p>
          <a:p>
            <a:pPr marL="0" indent="0">
              <a:buNone/>
            </a:pPr>
            <a:endParaRPr lang="it-IT" sz="2400" dirty="0">
              <a:solidFill>
                <a:srgbClr val="FFFFFF"/>
              </a:solidFill>
            </a:endParaRPr>
          </a:p>
        </p:txBody>
      </p:sp>
    </p:spTree>
    <p:extLst>
      <p:ext uri="{BB962C8B-B14F-4D97-AF65-F5344CB8AC3E}">
        <p14:creationId xmlns:p14="http://schemas.microsoft.com/office/powerpoint/2010/main" val="28582104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rgbClr val="FFFFFF"/>
                </a:solidFill>
              </a:rPr>
              <a:t>Stimare le storie</a:t>
            </a:r>
            <a:endParaRPr lang="it-IT" dirty="0">
              <a:solidFill>
                <a:srgbClr val="FFFFFF"/>
              </a:solidFill>
            </a:endParaRPr>
          </a:p>
        </p:txBody>
      </p:sp>
      <p:sp>
        <p:nvSpPr>
          <p:cNvPr id="3" name="Segnaposto contenuto 2"/>
          <p:cNvSpPr>
            <a:spLocks noGrp="1"/>
          </p:cNvSpPr>
          <p:nvPr>
            <p:ph idx="1"/>
          </p:nvPr>
        </p:nvSpPr>
        <p:spPr>
          <a:xfrm>
            <a:off x="457201" y="1600201"/>
            <a:ext cx="5879616" cy="4525963"/>
          </a:xfrm>
        </p:spPr>
        <p:txBody>
          <a:bodyPr>
            <a:normAutofit/>
          </a:bodyPr>
          <a:lstStyle/>
          <a:p>
            <a:pPr marL="0" indent="0">
              <a:buNone/>
            </a:pPr>
            <a:r>
              <a:rPr lang="it-IT" sz="2400" dirty="0" smtClean="0">
                <a:solidFill>
                  <a:srgbClr val="FFFFFF"/>
                </a:solidFill>
              </a:rPr>
              <a:t>Perché il </a:t>
            </a:r>
            <a:r>
              <a:rPr lang="it-IT" sz="2400" dirty="0" err="1" smtClean="0">
                <a:solidFill>
                  <a:srgbClr val="FFFFFF"/>
                </a:solidFill>
              </a:rPr>
              <a:t>sizing</a:t>
            </a:r>
            <a:r>
              <a:rPr lang="it-IT" sz="2400" dirty="0" smtClean="0">
                <a:solidFill>
                  <a:srgbClr val="FFFFFF"/>
                </a:solidFill>
              </a:rPr>
              <a:t>/dimensionamento delle </a:t>
            </a:r>
            <a:r>
              <a:rPr lang="it-IT" sz="2400" dirty="0" err="1" smtClean="0">
                <a:solidFill>
                  <a:srgbClr val="FFFFFF"/>
                </a:solidFill>
              </a:rPr>
              <a:t>user</a:t>
            </a:r>
            <a:r>
              <a:rPr lang="it-IT" sz="2400" dirty="0" smtClean="0">
                <a:solidFill>
                  <a:srgbClr val="FFFFFF"/>
                </a:solidFill>
              </a:rPr>
              <a:t>-story?</a:t>
            </a:r>
          </a:p>
          <a:p>
            <a:pPr marL="0" indent="0">
              <a:buNone/>
            </a:pPr>
            <a:endParaRPr lang="it-IT" sz="2400" dirty="0" smtClean="0">
              <a:solidFill>
                <a:srgbClr val="FFFFFF"/>
              </a:solidFill>
            </a:endParaRPr>
          </a:p>
          <a:p>
            <a:pPr>
              <a:buFontTx/>
              <a:buChar char="-"/>
            </a:pPr>
            <a:r>
              <a:rPr lang="it-IT" sz="2400" dirty="0" smtClean="0">
                <a:solidFill>
                  <a:srgbClr val="FFFFFF"/>
                </a:solidFill>
              </a:rPr>
              <a:t>valutare quantità di lavoro da svolgere in uno </a:t>
            </a:r>
            <a:r>
              <a:rPr lang="it-IT" sz="2400" b="1" i="1" dirty="0" smtClean="0">
                <a:solidFill>
                  <a:schemeClr val="accent5">
                    <a:lumMod val="60000"/>
                    <a:lumOff val="40000"/>
                  </a:schemeClr>
                </a:solidFill>
              </a:rPr>
              <a:t>sprint</a:t>
            </a:r>
          </a:p>
          <a:p>
            <a:pPr>
              <a:buFontTx/>
              <a:buChar char="-"/>
            </a:pPr>
            <a:endParaRPr lang="it-IT" sz="2400" i="1" dirty="0" smtClean="0">
              <a:solidFill>
                <a:schemeClr val="accent5">
                  <a:lumMod val="60000"/>
                  <a:lumOff val="40000"/>
                </a:schemeClr>
              </a:solidFill>
            </a:endParaRPr>
          </a:p>
          <a:p>
            <a:pPr>
              <a:buFontTx/>
              <a:buChar char="-"/>
            </a:pPr>
            <a:r>
              <a:rPr lang="it-IT" sz="2400" b="1" i="1" dirty="0" smtClean="0">
                <a:solidFill>
                  <a:srgbClr val="93CDDD"/>
                </a:solidFill>
              </a:rPr>
              <a:t>differenziare</a:t>
            </a:r>
            <a:r>
              <a:rPr lang="it-IT" sz="2400" dirty="0" smtClean="0">
                <a:solidFill>
                  <a:srgbClr val="93CDDD"/>
                </a:solidFill>
              </a:rPr>
              <a:t> </a:t>
            </a:r>
            <a:r>
              <a:rPr lang="it-IT" sz="2400" dirty="0" smtClean="0">
                <a:solidFill>
                  <a:srgbClr val="FFFFFF"/>
                </a:solidFill>
              </a:rPr>
              <a:t>le </a:t>
            </a:r>
            <a:r>
              <a:rPr lang="it-IT" sz="2400" dirty="0" err="1" smtClean="0">
                <a:solidFill>
                  <a:srgbClr val="FFFFFF"/>
                </a:solidFill>
              </a:rPr>
              <a:t>user</a:t>
            </a:r>
            <a:r>
              <a:rPr lang="it-IT" sz="2400" dirty="0" smtClean="0">
                <a:solidFill>
                  <a:srgbClr val="FFFFFF"/>
                </a:solidFill>
              </a:rPr>
              <a:t>-story: non sono uguali, è un GRAVE errore considerarle tali</a:t>
            </a:r>
          </a:p>
          <a:p>
            <a:pPr>
              <a:buFontTx/>
              <a:buChar char="-"/>
            </a:pPr>
            <a:endParaRPr lang="it-IT" sz="2400" dirty="0" smtClean="0">
              <a:solidFill>
                <a:srgbClr val="FFFFFF"/>
              </a:solidFill>
            </a:endParaRPr>
          </a:p>
          <a:p>
            <a:pPr>
              <a:buFontTx/>
              <a:buChar char="-"/>
            </a:pPr>
            <a:r>
              <a:rPr lang="it-IT" sz="2400" dirty="0" smtClean="0">
                <a:solidFill>
                  <a:srgbClr val="FFFFFF"/>
                </a:solidFill>
              </a:rPr>
              <a:t>valutare bene la </a:t>
            </a:r>
            <a:r>
              <a:rPr lang="it-IT" sz="2400" b="1" i="1" dirty="0" err="1" smtClean="0">
                <a:solidFill>
                  <a:srgbClr val="93CDDD"/>
                </a:solidFill>
              </a:rPr>
              <a:t>velocity</a:t>
            </a:r>
            <a:r>
              <a:rPr lang="it-IT" sz="2400" dirty="0" smtClean="0">
                <a:solidFill>
                  <a:srgbClr val="93CDDD"/>
                </a:solidFill>
              </a:rPr>
              <a:t> </a:t>
            </a:r>
            <a:r>
              <a:rPr lang="it-IT" sz="2400" dirty="0" smtClean="0">
                <a:solidFill>
                  <a:srgbClr val="FFFFFF"/>
                </a:solidFill>
              </a:rPr>
              <a:t>del team</a:t>
            </a:r>
          </a:p>
          <a:p>
            <a:pPr>
              <a:buFontTx/>
              <a:buChar char="-"/>
            </a:pPr>
            <a:endParaRPr lang="it-IT" sz="2400" dirty="0">
              <a:solidFill>
                <a:srgbClr val="FFFFFF"/>
              </a:solidFill>
            </a:endParaRPr>
          </a:p>
          <a:p>
            <a:pPr marL="0" indent="0">
              <a:buNone/>
            </a:pPr>
            <a:endParaRPr lang="it-IT" sz="2400" dirty="0">
              <a:solidFill>
                <a:srgbClr val="FFFFFF"/>
              </a:solidFill>
            </a:endParaRPr>
          </a:p>
        </p:txBody>
      </p:sp>
    </p:spTree>
    <p:extLst>
      <p:ext uri="{BB962C8B-B14F-4D97-AF65-F5344CB8AC3E}">
        <p14:creationId xmlns:p14="http://schemas.microsoft.com/office/powerpoint/2010/main" val="183818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2400" dirty="0">
                <a:solidFill>
                  <a:schemeClr val="bg1"/>
                </a:solidFill>
              </a:rPr>
              <a:t>V</a:t>
            </a:r>
            <a:r>
              <a:rPr lang="it-IT" sz="2400" dirty="0" smtClean="0">
                <a:solidFill>
                  <a:schemeClr val="bg1"/>
                </a:solidFill>
              </a:rPr>
              <a:t>arie tecniche di stima</a:t>
            </a:r>
          </a:p>
          <a:p>
            <a:pPr marL="0" indent="0">
              <a:buNone/>
            </a:pPr>
            <a:endParaRPr lang="it-IT" sz="2400" dirty="0" smtClean="0">
              <a:solidFill>
                <a:schemeClr val="bg1"/>
              </a:solidFill>
            </a:endParaRPr>
          </a:p>
          <a:p>
            <a:pPr marL="0" indent="0">
              <a:buNone/>
            </a:pPr>
            <a:r>
              <a:rPr lang="it-IT" sz="2400" dirty="0">
                <a:solidFill>
                  <a:schemeClr val="bg1"/>
                </a:solidFill>
              </a:rPr>
              <a:t>U</a:t>
            </a:r>
            <a:r>
              <a:rPr lang="it-IT" sz="2400" dirty="0" smtClean="0">
                <a:solidFill>
                  <a:schemeClr val="bg1"/>
                </a:solidFill>
              </a:rPr>
              <a:t>na è il </a:t>
            </a:r>
            <a:r>
              <a:rPr lang="it-IT" sz="2400" b="1" i="1" dirty="0" smtClean="0">
                <a:solidFill>
                  <a:srgbClr val="93CDDD"/>
                </a:solidFill>
              </a:rPr>
              <a:t>Poker-Planning </a:t>
            </a:r>
            <a:r>
              <a:rPr lang="it-IT" sz="2400" dirty="0" smtClean="0">
                <a:solidFill>
                  <a:schemeClr val="bg1"/>
                </a:solidFill>
              </a:rPr>
              <a:t>(anche noto come Agile Poker o SCRUM Poker)</a:t>
            </a:r>
          </a:p>
          <a:p>
            <a:endParaRPr lang="it-IT" sz="2400" dirty="0" smtClean="0">
              <a:solidFill>
                <a:schemeClr val="bg1"/>
              </a:solidFill>
            </a:endParaRPr>
          </a:p>
          <a:p>
            <a:pPr marL="0" indent="0">
              <a:buNone/>
            </a:pPr>
            <a:r>
              <a:rPr lang="it-IT" sz="2400" dirty="0" smtClean="0">
                <a:solidFill>
                  <a:schemeClr val="bg1"/>
                </a:solidFill>
              </a:rPr>
              <a:t>PUNTO DI FORZA: stima condivisa con il team intero, basata sul </a:t>
            </a:r>
            <a:r>
              <a:rPr lang="it-IT" sz="2400" b="1" i="1" dirty="0" smtClean="0">
                <a:solidFill>
                  <a:srgbClr val="93CDDD"/>
                </a:solidFill>
              </a:rPr>
              <a:t>consenso</a:t>
            </a:r>
            <a:endParaRPr lang="it-IT" sz="2400" b="1" i="1" dirty="0">
              <a:solidFill>
                <a:srgbClr val="93CDDD"/>
              </a:solidFill>
            </a:endParaRPr>
          </a:p>
        </p:txBody>
      </p:sp>
    </p:spTree>
    <p:extLst>
      <p:ext uri="{BB962C8B-B14F-4D97-AF65-F5344CB8AC3E}">
        <p14:creationId xmlns:p14="http://schemas.microsoft.com/office/powerpoint/2010/main" val="26620114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lnSpcReduction="10000"/>
          </a:bodyPr>
          <a:lstStyle/>
          <a:p>
            <a:pPr marL="0" indent="0">
              <a:buNone/>
            </a:pPr>
            <a:r>
              <a:rPr lang="it-IT" sz="2400" dirty="0" smtClean="0">
                <a:solidFill>
                  <a:schemeClr val="bg1"/>
                </a:solidFill>
              </a:rPr>
              <a:t>Come funziona:</a:t>
            </a:r>
          </a:p>
          <a:p>
            <a:pPr marL="0" indent="0">
              <a:buNone/>
            </a:pPr>
            <a:endParaRPr lang="it-IT" sz="2400" dirty="0" smtClean="0">
              <a:solidFill>
                <a:schemeClr val="bg1"/>
              </a:solidFill>
            </a:endParaRPr>
          </a:p>
          <a:p>
            <a:pPr marL="0" indent="0">
              <a:buNone/>
            </a:pPr>
            <a:r>
              <a:rPr lang="it-IT" sz="2000" dirty="0" smtClean="0">
                <a:solidFill>
                  <a:schemeClr val="bg1"/>
                </a:solidFill>
              </a:rPr>
              <a:t>1) il PO </a:t>
            </a:r>
            <a:r>
              <a:rPr lang="it-IT" sz="2000" dirty="0" smtClean="0">
                <a:solidFill>
                  <a:srgbClr val="FF0000"/>
                </a:solidFill>
              </a:rPr>
              <a:t>espone il requisito </a:t>
            </a:r>
            <a:r>
              <a:rPr lang="it-IT" sz="2000" dirty="0" smtClean="0">
                <a:solidFill>
                  <a:schemeClr val="bg1"/>
                </a:solidFill>
              </a:rPr>
              <a:t>(sempre e solo lui) definizione e descrizione</a:t>
            </a:r>
          </a:p>
          <a:p>
            <a:pPr marL="0" indent="0">
              <a:buNone/>
            </a:pPr>
            <a:endParaRPr lang="it-IT" sz="2000" dirty="0" smtClean="0">
              <a:solidFill>
                <a:schemeClr val="bg1"/>
              </a:solidFill>
            </a:endParaRPr>
          </a:p>
          <a:p>
            <a:pPr marL="0" indent="0">
              <a:buNone/>
            </a:pPr>
            <a:r>
              <a:rPr lang="it-IT" sz="2000" dirty="0" smtClean="0">
                <a:solidFill>
                  <a:schemeClr val="bg1"/>
                </a:solidFill>
              </a:rPr>
              <a:t>2) </a:t>
            </a:r>
            <a:r>
              <a:rPr lang="it-IT" sz="2000" dirty="0" smtClean="0">
                <a:solidFill>
                  <a:srgbClr val="FF0000"/>
                </a:solidFill>
              </a:rPr>
              <a:t>discussione</a:t>
            </a:r>
            <a:r>
              <a:rPr lang="it-IT" sz="2000" dirty="0" smtClean="0">
                <a:solidFill>
                  <a:schemeClr val="bg1"/>
                </a:solidFill>
              </a:rPr>
              <a:t> tra team e PO (dettagli, criticità, etc.)</a:t>
            </a:r>
          </a:p>
          <a:p>
            <a:pPr marL="0" indent="0">
              <a:buNone/>
            </a:pPr>
            <a:endParaRPr lang="it-IT" sz="2000" dirty="0" smtClean="0">
              <a:solidFill>
                <a:schemeClr val="bg1"/>
              </a:solidFill>
            </a:endParaRPr>
          </a:p>
          <a:p>
            <a:pPr marL="0" indent="0">
              <a:buNone/>
            </a:pPr>
            <a:r>
              <a:rPr lang="it-IT" sz="2000" dirty="0" smtClean="0">
                <a:solidFill>
                  <a:schemeClr val="bg1"/>
                </a:solidFill>
              </a:rPr>
              <a:t>3) </a:t>
            </a:r>
            <a:r>
              <a:rPr lang="it-IT" sz="2000" dirty="0" smtClean="0">
                <a:solidFill>
                  <a:srgbClr val="FF0000"/>
                </a:solidFill>
              </a:rPr>
              <a:t>votazione contemporanea </a:t>
            </a:r>
            <a:r>
              <a:rPr lang="it-IT" sz="2000" dirty="0" smtClean="0">
                <a:solidFill>
                  <a:schemeClr val="bg1"/>
                </a:solidFill>
              </a:rPr>
              <a:t>del team (le figure PO e SM non votano e non influenzano minimamente la votazione)</a:t>
            </a:r>
          </a:p>
          <a:p>
            <a:pPr marL="0" indent="0">
              <a:buNone/>
            </a:pPr>
            <a:endParaRPr lang="it-IT" sz="2000" dirty="0" smtClean="0">
              <a:solidFill>
                <a:schemeClr val="bg1"/>
              </a:solidFill>
            </a:endParaRPr>
          </a:p>
          <a:p>
            <a:pPr marL="0" indent="0">
              <a:buNone/>
            </a:pPr>
            <a:r>
              <a:rPr lang="it-IT" sz="2000" dirty="0" smtClean="0">
                <a:solidFill>
                  <a:schemeClr val="bg1"/>
                </a:solidFill>
              </a:rPr>
              <a:t>4.1) se </a:t>
            </a:r>
            <a:r>
              <a:rPr lang="it-IT" sz="2000" dirty="0" smtClean="0">
                <a:solidFill>
                  <a:srgbClr val="FF0000"/>
                </a:solidFill>
              </a:rPr>
              <a:t>unanimità</a:t>
            </a:r>
            <a:r>
              <a:rPr lang="it-IT" sz="2000" dirty="0" smtClean="0">
                <a:solidFill>
                  <a:schemeClr val="bg1"/>
                </a:solidFill>
              </a:rPr>
              <a:t> -&gt; si fissa il peso</a:t>
            </a:r>
            <a:endParaRPr lang="it-IT" sz="2000" dirty="0">
              <a:solidFill>
                <a:schemeClr val="bg1"/>
              </a:solidFill>
            </a:endParaRPr>
          </a:p>
          <a:p>
            <a:pPr marL="0" indent="0">
              <a:buNone/>
            </a:pPr>
            <a:r>
              <a:rPr lang="it-IT" sz="2000" dirty="0" smtClean="0">
                <a:solidFill>
                  <a:schemeClr val="bg1"/>
                </a:solidFill>
              </a:rPr>
              <a:t>4.2) se </a:t>
            </a:r>
            <a:r>
              <a:rPr lang="it-IT" sz="2000" dirty="0" smtClean="0">
                <a:solidFill>
                  <a:srgbClr val="FF0000"/>
                </a:solidFill>
              </a:rPr>
              <a:t>disaccordo</a:t>
            </a:r>
            <a:r>
              <a:rPr lang="it-IT" sz="2000" dirty="0" smtClean="0">
                <a:solidFill>
                  <a:schemeClr val="bg1"/>
                </a:solidFill>
              </a:rPr>
              <a:t> -&gt; si torna al punto 2)</a:t>
            </a:r>
            <a:endParaRPr lang="it-IT" sz="2000" dirty="0">
              <a:solidFill>
                <a:schemeClr val="bg1"/>
              </a:solidFill>
            </a:endParaRPr>
          </a:p>
        </p:txBody>
      </p:sp>
    </p:spTree>
    <p:extLst>
      <p:ext uri="{BB962C8B-B14F-4D97-AF65-F5344CB8AC3E}">
        <p14:creationId xmlns:p14="http://schemas.microsoft.com/office/powerpoint/2010/main" val="41595326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2400" dirty="0" smtClean="0">
                <a:solidFill>
                  <a:schemeClr val="bg1"/>
                </a:solidFill>
              </a:rPr>
              <a:t>Come funziona:</a:t>
            </a:r>
          </a:p>
          <a:p>
            <a:pPr marL="0" indent="0">
              <a:buNone/>
            </a:pPr>
            <a:endParaRPr lang="it-IT" sz="2400" dirty="0" smtClean="0">
              <a:solidFill>
                <a:schemeClr val="bg1"/>
              </a:solidFill>
            </a:endParaRPr>
          </a:p>
          <a:p>
            <a:pPr>
              <a:buFontTx/>
              <a:buChar char="•"/>
            </a:pPr>
            <a:r>
              <a:rPr lang="it-IT" sz="2000" dirty="0" smtClean="0">
                <a:solidFill>
                  <a:schemeClr val="bg1"/>
                </a:solidFill>
              </a:rPr>
              <a:t>in caso di voti molto discordanti: i valori minimo e massimo espongono le loro ragioni</a:t>
            </a:r>
          </a:p>
          <a:p>
            <a:pPr>
              <a:buFontTx/>
              <a:buChar char="•"/>
            </a:pPr>
            <a:endParaRPr lang="it-IT" sz="2000" dirty="0" smtClean="0">
              <a:solidFill>
                <a:schemeClr val="bg1"/>
              </a:solidFill>
            </a:endParaRPr>
          </a:p>
          <a:p>
            <a:pPr>
              <a:buFontTx/>
              <a:buChar char="•"/>
            </a:pPr>
            <a:r>
              <a:rPr lang="it-IT" sz="2000" dirty="0" smtClean="0">
                <a:solidFill>
                  <a:schemeClr val="bg1"/>
                </a:solidFill>
              </a:rPr>
              <a:t>in caso di voti poco discordanti: si può effettuare la media, o considerare il peso come la </a:t>
            </a:r>
            <a:r>
              <a:rPr lang="it-IT" sz="2000" dirty="0" err="1" smtClean="0">
                <a:solidFill>
                  <a:schemeClr val="bg1"/>
                </a:solidFill>
              </a:rPr>
              <a:t>maggiranza</a:t>
            </a:r>
            <a:endParaRPr lang="it-IT" sz="2000" dirty="0" smtClean="0">
              <a:solidFill>
                <a:schemeClr val="bg1"/>
              </a:solidFill>
            </a:endParaRPr>
          </a:p>
          <a:p>
            <a:pPr>
              <a:buFontTx/>
              <a:buChar char="•"/>
            </a:pPr>
            <a:endParaRPr lang="it-IT" sz="2000" dirty="0" smtClean="0">
              <a:solidFill>
                <a:schemeClr val="bg1"/>
              </a:solidFill>
            </a:endParaRPr>
          </a:p>
          <a:p>
            <a:pPr>
              <a:buFontTx/>
              <a:buChar char="•"/>
            </a:pPr>
            <a:r>
              <a:rPr lang="it-IT" sz="2000" dirty="0" smtClean="0">
                <a:solidFill>
                  <a:schemeClr val="bg1"/>
                </a:solidFill>
              </a:rPr>
              <a:t>tenere in maggiore considerazione il voto del membro che svilupperà la funzionalità</a:t>
            </a:r>
          </a:p>
          <a:p>
            <a:pPr>
              <a:buFontTx/>
              <a:buChar char="•"/>
            </a:pPr>
            <a:endParaRPr lang="it-IT" sz="2000" dirty="0">
              <a:solidFill>
                <a:schemeClr val="bg1"/>
              </a:solidFill>
            </a:endParaRPr>
          </a:p>
        </p:txBody>
      </p:sp>
    </p:spTree>
    <p:extLst>
      <p:ext uri="{BB962C8B-B14F-4D97-AF65-F5344CB8AC3E}">
        <p14:creationId xmlns:p14="http://schemas.microsoft.com/office/powerpoint/2010/main" val="155430357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2400" dirty="0" smtClean="0">
                <a:solidFill>
                  <a:schemeClr val="bg1"/>
                </a:solidFill>
              </a:rPr>
              <a:t>Ruolo dello SM (SCRUM MASTER):</a:t>
            </a:r>
          </a:p>
          <a:p>
            <a:pPr marL="0" indent="0">
              <a:buNone/>
            </a:pPr>
            <a:endParaRPr lang="it-IT" sz="2400" dirty="0" smtClean="0">
              <a:solidFill>
                <a:schemeClr val="bg1"/>
              </a:solidFill>
            </a:endParaRPr>
          </a:p>
          <a:p>
            <a:pPr>
              <a:buFontTx/>
              <a:buChar char="•"/>
            </a:pPr>
            <a:r>
              <a:rPr lang="it-IT" sz="2000" dirty="0" smtClean="0">
                <a:solidFill>
                  <a:schemeClr val="bg1"/>
                </a:solidFill>
              </a:rPr>
              <a:t>lo SM è il moderatore della “giostra”, è come un conduttore televisivo</a:t>
            </a:r>
          </a:p>
          <a:p>
            <a:pPr>
              <a:buFontTx/>
              <a:buChar char="•"/>
            </a:pPr>
            <a:r>
              <a:rPr lang="it-IT" sz="2000" dirty="0" smtClean="0">
                <a:solidFill>
                  <a:schemeClr val="bg1"/>
                </a:solidFill>
              </a:rPr>
              <a:t>spiega le regole del processo, e controlla che vengano seguite</a:t>
            </a:r>
          </a:p>
          <a:p>
            <a:pPr>
              <a:buFontTx/>
              <a:buChar char="•"/>
            </a:pPr>
            <a:r>
              <a:rPr lang="it-IT" sz="2000" dirty="0" smtClean="0">
                <a:solidFill>
                  <a:schemeClr val="bg1"/>
                </a:solidFill>
              </a:rPr>
              <a:t>essendo aderente alla procedura e imparziale, riesce a ottenere una stima corretta</a:t>
            </a:r>
          </a:p>
          <a:p>
            <a:pPr>
              <a:buFontTx/>
              <a:buChar char="•"/>
            </a:pPr>
            <a:r>
              <a:rPr lang="it-IT" sz="2000" dirty="0" smtClean="0">
                <a:solidFill>
                  <a:schemeClr val="bg1"/>
                </a:solidFill>
              </a:rPr>
              <a:t>evita il protrarsi illimitato delle discussioni</a:t>
            </a:r>
          </a:p>
          <a:p>
            <a:pPr>
              <a:buFontTx/>
              <a:buChar char="•"/>
            </a:pPr>
            <a:r>
              <a:rPr lang="it-IT" sz="2000" dirty="0" smtClean="0">
                <a:solidFill>
                  <a:schemeClr val="bg1"/>
                </a:solidFill>
              </a:rPr>
              <a:t>suggerisce la divisione di storie in sotto-storie più elementari   </a:t>
            </a:r>
          </a:p>
          <a:p>
            <a:pPr>
              <a:buFontTx/>
              <a:buChar char="•"/>
            </a:pPr>
            <a:endParaRPr lang="it-IT" sz="2000" dirty="0">
              <a:solidFill>
                <a:schemeClr val="bg1"/>
              </a:solidFill>
            </a:endParaRPr>
          </a:p>
        </p:txBody>
      </p:sp>
    </p:spTree>
    <p:extLst>
      <p:ext uri="{BB962C8B-B14F-4D97-AF65-F5344CB8AC3E}">
        <p14:creationId xmlns:p14="http://schemas.microsoft.com/office/powerpoint/2010/main" val="3647911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solidFill>
                  <a:schemeClr val="bg1"/>
                </a:solidFill>
              </a:rPr>
              <a:t>Stimare le storie</a:t>
            </a:r>
            <a:endParaRPr lang="it-IT" dirty="0">
              <a:solidFill>
                <a:schemeClr val="bg1"/>
              </a:solidFill>
            </a:endParaRPr>
          </a:p>
        </p:txBody>
      </p:sp>
      <p:sp>
        <p:nvSpPr>
          <p:cNvPr id="3" name="Segnaposto contenuto 2"/>
          <p:cNvSpPr>
            <a:spLocks noGrp="1"/>
          </p:cNvSpPr>
          <p:nvPr>
            <p:ph idx="1"/>
          </p:nvPr>
        </p:nvSpPr>
        <p:spPr>
          <a:xfrm>
            <a:off x="457202" y="1600201"/>
            <a:ext cx="5711153" cy="4525963"/>
          </a:xfrm>
        </p:spPr>
        <p:txBody>
          <a:bodyPr>
            <a:normAutofit/>
          </a:bodyPr>
          <a:lstStyle/>
          <a:p>
            <a:pPr marL="0" indent="0">
              <a:buNone/>
            </a:pPr>
            <a:r>
              <a:rPr lang="it-IT" sz="2400" dirty="0" smtClean="0">
                <a:solidFill>
                  <a:schemeClr val="bg1"/>
                </a:solidFill>
              </a:rPr>
              <a:t>Valori delle carte:</a:t>
            </a:r>
          </a:p>
          <a:p>
            <a:pPr marL="0" indent="0">
              <a:buNone/>
            </a:pPr>
            <a:endParaRPr lang="it-IT" sz="2400" dirty="0">
              <a:solidFill>
                <a:schemeClr val="bg1"/>
              </a:solidFill>
            </a:endParaRPr>
          </a:p>
          <a:p>
            <a:pPr>
              <a:buFontTx/>
              <a:buChar char="-"/>
            </a:pPr>
            <a:r>
              <a:rPr lang="it-IT" sz="2400" dirty="0" smtClean="0">
                <a:solidFill>
                  <a:schemeClr val="bg1"/>
                </a:solidFill>
              </a:rPr>
              <a:t>numerici (come serie di Fibonacci): </a:t>
            </a:r>
          </a:p>
          <a:p>
            <a:pPr marL="0" indent="0">
              <a:buNone/>
            </a:pPr>
            <a:r>
              <a:rPr lang="it-IT" sz="2400" dirty="0" smtClean="0">
                <a:solidFill>
                  <a:schemeClr val="bg1"/>
                </a:solidFill>
              </a:rPr>
              <a:t>		</a:t>
            </a:r>
            <a:r>
              <a:rPr lang="it-IT" sz="2400" b="1" dirty="0" smtClean="0">
                <a:solidFill>
                  <a:schemeClr val="accent5">
                    <a:lumMod val="60000"/>
                    <a:lumOff val="40000"/>
                  </a:schemeClr>
                </a:solidFill>
              </a:rPr>
              <a:t>0, 0.5, 1, 2…</a:t>
            </a:r>
          </a:p>
          <a:p>
            <a:pPr>
              <a:buFontTx/>
              <a:buChar char="-"/>
            </a:pPr>
            <a:endParaRPr lang="it-IT" sz="2400" dirty="0" smtClean="0">
              <a:solidFill>
                <a:schemeClr val="bg1"/>
              </a:solidFill>
            </a:endParaRPr>
          </a:p>
          <a:p>
            <a:pPr>
              <a:buFontTx/>
              <a:buChar char="-"/>
            </a:pPr>
            <a:r>
              <a:rPr lang="it-IT" sz="2400" dirty="0" smtClean="0">
                <a:solidFill>
                  <a:schemeClr val="bg1"/>
                </a:solidFill>
              </a:rPr>
              <a:t>simbolici (T-Shirt </a:t>
            </a:r>
            <a:r>
              <a:rPr lang="it-IT" sz="2400" dirty="0" err="1" smtClean="0">
                <a:solidFill>
                  <a:schemeClr val="bg1"/>
                </a:solidFill>
              </a:rPr>
              <a:t>sizing</a:t>
            </a:r>
            <a:r>
              <a:rPr lang="it-IT" sz="2400" dirty="0" smtClean="0">
                <a:solidFill>
                  <a:schemeClr val="bg1"/>
                </a:solidFill>
              </a:rPr>
              <a:t>):</a:t>
            </a:r>
            <a:endParaRPr lang="it-IT" sz="2000" dirty="0" smtClean="0">
              <a:solidFill>
                <a:schemeClr val="bg1"/>
              </a:solidFill>
            </a:endParaRPr>
          </a:p>
          <a:p>
            <a:pPr marL="914400" lvl="2" indent="0">
              <a:buNone/>
            </a:pPr>
            <a:r>
              <a:rPr lang="it-IT" b="1" i="1" dirty="0" smtClean="0">
                <a:solidFill>
                  <a:srgbClr val="93CDDD"/>
                </a:solidFill>
              </a:rPr>
              <a:t>XS, </a:t>
            </a:r>
            <a:r>
              <a:rPr lang="it-IT" b="1" i="1" dirty="0" err="1" smtClean="0">
                <a:solidFill>
                  <a:srgbClr val="93CDDD"/>
                </a:solidFill>
              </a:rPr>
              <a:t>S</a:t>
            </a:r>
            <a:r>
              <a:rPr lang="it-IT" b="1" i="1" dirty="0" smtClean="0">
                <a:solidFill>
                  <a:srgbClr val="93CDDD"/>
                </a:solidFill>
              </a:rPr>
              <a:t>, M, L, XL, XXL</a:t>
            </a:r>
          </a:p>
          <a:p>
            <a:pPr marL="914400" lvl="2" indent="0">
              <a:buNone/>
            </a:pPr>
            <a:endParaRPr lang="it-IT" b="1" i="1" dirty="0">
              <a:solidFill>
                <a:srgbClr val="93CDDD"/>
              </a:solidFill>
            </a:endParaRPr>
          </a:p>
          <a:p>
            <a:pPr marL="114300" indent="0">
              <a:buNone/>
            </a:pPr>
            <a:r>
              <a:rPr lang="it-IT" sz="2000" dirty="0" smtClean="0">
                <a:solidFill>
                  <a:schemeClr val="bg1"/>
                </a:solidFill>
              </a:rPr>
              <a:t>* variazioni sulle taglie</a:t>
            </a:r>
          </a:p>
        </p:txBody>
      </p:sp>
    </p:spTree>
    <p:extLst>
      <p:ext uri="{BB962C8B-B14F-4D97-AF65-F5344CB8AC3E}">
        <p14:creationId xmlns:p14="http://schemas.microsoft.com/office/powerpoint/2010/main" val="34690007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2" y="2620028"/>
            <a:ext cx="6929273" cy="1143000"/>
          </a:xfrm>
        </p:spPr>
        <p:txBody>
          <a:bodyPr/>
          <a:lstStyle/>
          <a:p>
            <a:r>
              <a:rPr lang="it-IT" dirty="0" err="1" smtClean="0">
                <a:solidFill>
                  <a:schemeClr val="bg1"/>
                </a:solidFill>
              </a:rPr>
              <a:t>Showdown</a:t>
            </a:r>
            <a:r>
              <a:rPr lang="it-IT" dirty="0" smtClean="0">
                <a:solidFill>
                  <a:schemeClr val="bg1"/>
                </a:solidFill>
              </a:rPr>
              <a:t>!</a:t>
            </a:r>
            <a:endParaRPr lang="it-IT" dirty="0">
              <a:solidFill>
                <a:schemeClr val="bg1"/>
              </a:solidFill>
            </a:endParaRPr>
          </a:p>
        </p:txBody>
      </p:sp>
    </p:spTree>
    <p:extLst>
      <p:ext uri="{BB962C8B-B14F-4D97-AF65-F5344CB8AC3E}">
        <p14:creationId xmlns:p14="http://schemas.microsoft.com/office/powerpoint/2010/main" val="320438719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268</TotalTime>
  <Words>1082</Words>
  <Application>Microsoft Macintosh PowerPoint</Application>
  <PresentationFormat>Presentazione su schermo (4:3)</PresentationFormat>
  <Paragraphs>166</Paragraphs>
  <Slides>21</Slides>
  <Notes>0</Notes>
  <HiddenSlides>0</HiddenSlides>
  <MMClips>0</MMClips>
  <ScaleCrop>false</ScaleCrop>
  <HeadingPairs>
    <vt:vector size="4" baseType="variant">
      <vt:variant>
        <vt:lpstr>Tema</vt:lpstr>
      </vt:variant>
      <vt:variant>
        <vt:i4>1</vt:i4>
      </vt:variant>
      <vt:variant>
        <vt:lpstr>Titoli diapositive</vt:lpstr>
      </vt:variant>
      <vt:variant>
        <vt:i4>21</vt:i4>
      </vt:variant>
    </vt:vector>
  </HeadingPairs>
  <TitlesOfParts>
    <vt:vector size="22" baseType="lpstr">
      <vt:lpstr>Tema di Office</vt:lpstr>
      <vt:lpstr>Stimare le storie</vt:lpstr>
      <vt:lpstr>Stimare le storie</vt:lpstr>
      <vt:lpstr>Stimare le storie</vt:lpstr>
      <vt:lpstr>Stimare le storie</vt:lpstr>
      <vt:lpstr>Stimare le storie</vt:lpstr>
      <vt:lpstr>Stimare le storie</vt:lpstr>
      <vt:lpstr>Stimare le storie</vt:lpstr>
      <vt:lpstr>Stimare le storie</vt:lpstr>
      <vt:lpstr>Showdown!</vt:lpstr>
      <vt:lpstr>Stimare le storie</vt:lpstr>
      <vt:lpstr>Stimare le storie</vt:lpstr>
      <vt:lpstr>Stimare le storie</vt:lpstr>
      <vt:lpstr>Stimare le storie</vt:lpstr>
      <vt:lpstr>Stimare le storie</vt:lpstr>
      <vt:lpstr>Stimare le storie</vt:lpstr>
      <vt:lpstr>Stimare le storie</vt:lpstr>
      <vt:lpstr>Showdown 2!</vt:lpstr>
      <vt:lpstr>Stimare le storie</vt:lpstr>
      <vt:lpstr>Stimare le storie</vt:lpstr>
      <vt:lpstr>Stimare le storie</vt:lpstr>
      <vt:lpstr>Stimare le storie</vt:lpstr>
    </vt:vector>
  </TitlesOfParts>
  <Company>asd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Stimare le storie</dc:title>
  <dc:creator>asd asd</dc:creator>
  <cp:lastModifiedBy>asd asd</cp:lastModifiedBy>
  <cp:revision>33</cp:revision>
  <cp:lastPrinted>2018-03-30T09:11:11Z</cp:lastPrinted>
  <dcterms:created xsi:type="dcterms:W3CDTF">2018-03-28T13:33:11Z</dcterms:created>
  <dcterms:modified xsi:type="dcterms:W3CDTF">2018-03-30T09:16:35Z</dcterms:modified>
</cp:coreProperties>
</file>