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2" r:id="rId4"/>
    <p:sldId id="270" r:id="rId5"/>
    <p:sldId id="268" r:id="rId6"/>
    <p:sldId id="257" r:id="rId7"/>
    <p:sldId id="260" r:id="rId8"/>
    <p:sldId id="273" r:id="rId9"/>
    <p:sldId id="275" r:id="rId10"/>
    <p:sldId id="261" r:id="rId11"/>
    <p:sldId id="258" r:id="rId12"/>
    <p:sldId id="269" r:id="rId13"/>
    <p:sldId id="271" r:id="rId14"/>
    <p:sldId id="259" r:id="rId15"/>
    <p:sldId id="262" r:id="rId16"/>
    <p:sldId id="266" r:id="rId17"/>
    <p:sldId id="274" r:id="rId18"/>
    <p:sldId id="278" r:id="rId19"/>
    <p:sldId id="277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Ryan" initials="LR" lastIdx="2" clrIdx="0">
    <p:extLst>
      <p:ext uri="{19B8F6BF-5375-455C-9EA6-DF929625EA0E}">
        <p15:presenceInfo xmlns:p15="http://schemas.microsoft.com/office/powerpoint/2012/main" userId="S-1-5-21-854245398-1972579041-362288127-15810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84" autoAdjust="0"/>
  </p:normalViewPr>
  <p:slideViewPr>
    <p:cSldViewPr snapToGrid="0">
      <p:cViewPr varScale="1">
        <p:scale>
          <a:sx n="49" d="100"/>
          <a:sy n="49" d="100"/>
        </p:scale>
        <p:origin x="13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A4979-6C8A-4D39-B1E0-CA59CEEA684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5DB6D-9C30-4240-B1E5-A20CB886E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8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5 stages are run simultaneously.   ID cannot read what IF write at the same cycle, ID reads the last cycle IF output.  </a:t>
            </a:r>
          </a:p>
          <a:p>
            <a:endParaRPr lang="en-US" dirty="0"/>
          </a:p>
          <a:p>
            <a:r>
              <a:rPr lang="en-US" dirty="0"/>
              <a:t>IF writes to new IFID_n, while ID read the IFID (old one), after ID stage,  we update IFID to IFID_n.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5DB6D-9C30-4240-B1E5-A20CB886EC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54D9-6D9E-4A99-87D8-CF2456CF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AC54D-F4A6-4925-A10E-5D72A06D5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582B-D1BA-4718-8366-3BC18D8E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4A-AE62-46A7-A7AA-D9C42B2A3106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0F79-71EA-48E6-AE0F-E3006815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4DD5-DC10-4B1E-A2E3-9A46C896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DBDB-728B-4AA6-ABF1-4392F0FE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10C2D-5956-4032-99DA-514B33A53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E4A0-D03D-4D8E-81CE-C6432858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AB6-FC80-4C6A-9251-B4D837ABA099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B4AF-3116-4FA4-9279-806623D4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CA49-73E0-4741-A4AE-71596278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8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50BE0-E065-4458-9AC1-BD31CB7A2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7DDF-295D-437E-8D38-0BBFBC1C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1850-CD83-4177-B7FB-93172A5C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1912-22D0-4011-B98D-1E1A1A9A21D9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CD49-9F63-4E75-ACF6-23F55581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7F5A-B5E1-4EC5-B655-47AF69F5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1A7E-E82D-41B3-B9B3-8FE08660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61C5-F720-4E73-BF8A-57C834FF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709E-0033-4266-8260-6701FD9C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48A6-F259-49AD-A572-2F8C24DD8421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6354-9ECF-4414-8BE8-D1B3D22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1ADF-9C2E-4272-8220-B5D91DED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C306-4CB3-43F1-9279-968881E8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3980A-1AE7-4266-9F35-AB5FB924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5B3B-C1D6-4873-962E-9D55A68C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8417-6260-4522-86D2-64339106862D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3531-E596-4912-9EC6-9357763C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2C0E-D8C5-4207-8728-848CC26F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4839-7531-4073-953C-DA80DACF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063A-D83C-4F63-A77F-AA21DB42F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C9B0C-F3D1-4098-A5AA-96448EB2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2EE6B-95C6-4779-AB97-963E99A2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0711-6010-414B-B35F-AE7CA7A31AAF}" type="datetime1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19E6-400A-484A-AF8D-3FECC92E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28A0-400F-4D09-97F6-66735D1B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D630-9746-4416-894F-36032EA9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5F3F5-529A-48CD-B86C-61DF639C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AF88F-5C1D-41FA-AEF8-CCB0A3B4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C2D7C-7721-419D-9B5E-4D803963D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7C235-42AF-4901-B551-46C8740E8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EF788-4996-408A-B4B6-62783A3F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6350-7931-4DFF-88B5-35D849F97711}" type="datetime1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15D5A-E087-4BF3-A01A-990029DE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7A9B3-72D3-4C3A-A75E-FBD21177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75BD-C89F-4E28-9C53-D655DFFC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931AD-CC0C-433A-A373-84341729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46DA-F94F-4A92-A0B9-74FE79850A27}" type="datetime1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8177-72FB-43CD-A6EA-18F3C75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C076D-2383-4390-8145-ACDF250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9321F-0176-4A7D-8547-C2615072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08EB-DC94-408E-B741-FC62355E107F}" type="datetime1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00914-2FC4-44D8-A038-210F4C88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EF4F6-EFC1-43D2-BFA0-D237FF8B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E2C0-64A0-40F8-94BF-7CB9058E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AADC-513F-4FE6-91B0-418C952F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4AF1-E05F-45CD-8327-9226BA04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76F5-A084-426A-9A6B-103A7CB3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FFC7-500C-4901-BB3B-67B2A5FE954C}" type="datetime1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D9FF-E6D7-49D2-B085-AB45FB11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7CBEC-F0D2-4BE8-B5D3-ADF151AE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B24C-EE24-4D63-85BE-598F9784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4E980-E347-4B20-ABC7-659B54B4C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F536-A505-4D28-BE68-7B863CB4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A677-A5E6-4358-9A17-2FB43445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E2AE-C608-4AB6-963D-1EFA2D18BD46}" type="datetime1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9F096-0B5E-4BC4-90BA-264EDD06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59F5-3537-44A5-ACC4-4C9850E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9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907BB-58F1-4CC6-AFF4-50975D4D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C420A-5596-4B78-AAA7-4E465088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B35A-BB9E-43DD-8B1C-14AE989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8EDE-2A1E-4DD0-A62B-D0195A210879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3F86-D2A8-403D-8254-0D5D37B76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8614-48D6-4946-9F43-1B369B178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CF7D0-FF66-4BCA-BBA7-A5CB141B4A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770358562,&quot;Placement&quot;:&quot;Footer&quot;}">
            <a:extLst>
              <a:ext uri="{FF2B5EF4-FFF2-40B4-BE49-F238E27FC236}">
                <a16:creationId xmlns:a16="http://schemas.microsoft.com/office/drawing/2014/main" id="{C52CB937-D116-4579-9F85-BA740C26D57E}"/>
              </a:ext>
            </a:extLst>
          </p:cNvPr>
          <p:cNvSpPr txBox="1"/>
          <p:nvPr userDrawn="1"/>
        </p:nvSpPr>
        <p:spPr>
          <a:xfrm>
            <a:off x="0" y="6664017"/>
            <a:ext cx="1616618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Dell Customer Communication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5141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MIPS_architecture_processor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FB8B-31A6-44C1-9C9F-847775C89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MIPS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3087-7837-4E21-A057-71ACD327B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Yong LI </a:t>
            </a:r>
          </a:p>
          <a:p>
            <a:r>
              <a:rPr lang="en-US" dirty="0"/>
              <a:t>2019/07/31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0C99-C2BC-42FC-9459-CC05F3F9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311" y="3705225"/>
            <a:ext cx="3162300" cy="15525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CAC5C-8164-4D6A-96F4-AB8AE579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3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A60-B681-48F1-B520-5963EA0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365F-734C-4C3D-8F1C-73FC2725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Structural Hazard</a:t>
            </a:r>
            <a:r>
              <a:rPr lang="en-US" dirty="0"/>
              <a:t>: Execution unit (Memory) is busy. </a:t>
            </a:r>
          </a:p>
          <a:p>
            <a:r>
              <a:rPr lang="en-US" b="1" dirty="0"/>
              <a:t>Solution</a:t>
            </a:r>
            <a:r>
              <a:rPr lang="en-US" dirty="0"/>
              <a:t>: Duplicate resource.  Separate Data Memory and Instruction Memory.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Hazard</a:t>
            </a:r>
            <a:r>
              <a:rPr lang="en-US" dirty="0"/>
              <a:t>:  Instructor i read stale register data before it is being write.</a:t>
            </a:r>
          </a:p>
          <a:p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WAR/WAW : N/A.  Only exist in Variable length pipeline.  </a:t>
            </a:r>
          </a:p>
          <a:p>
            <a:pPr lvl="1"/>
            <a:r>
              <a:rPr lang="en-US" dirty="0"/>
              <a:t>RAW: lock registers to be wrote. STALL pipeline when following inst read the locked reg.</a:t>
            </a:r>
          </a:p>
          <a:p>
            <a:pPr lvl="1"/>
            <a:endParaRPr lang="en-US" dirty="0"/>
          </a:p>
          <a:p>
            <a:r>
              <a:rPr lang="en-US" b="1" dirty="0"/>
              <a:t>Control Hazard</a:t>
            </a:r>
            <a:r>
              <a:rPr lang="en-US" dirty="0"/>
              <a:t>: The inst right after branch inst may should not be executed.</a:t>
            </a:r>
          </a:p>
          <a:p>
            <a:r>
              <a:rPr lang="en-US" b="1" dirty="0"/>
              <a:t>Solution</a:t>
            </a:r>
            <a:r>
              <a:rPr lang="en-US" dirty="0"/>
              <a:t>: Detect branch inst, then STALL the pipeline until inst jump.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D421E-59C9-46E9-91D7-D574F39B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181B-7FD4-4036-908E-84D2FD79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 -- 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025B-64BA-4F65-ABE6-213CAE31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Controlled by checking whether the REG to be read is locked or not</a:t>
            </a:r>
          </a:p>
          <a:p>
            <a:endParaRPr lang="en-US" dirty="0"/>
          </a:p>
          <a:p>
            <a:r>
              <a:rPr lang="en-US" dirty="0"/>
              <a:t>Control signal:  hazard_data_raw_cnt</a:t>
            </a:r>
          </a:p>
          <a:p>
            <a:endParaRPr lang="en-US" dirty="0"/>
          </a:p>
          <a:p>
            <a:r>
              <a:rPr lang="en-US" dirty="0"/>
              <a:t>At ID :</a:t>
            </a:r>
          </a:p>
          <a:p>
            <a:pPr lvl="1"/>
            <a:r>
              <a:rPr lang="en-US" dirty="0"/>
              <a:t>Lock REGs to be wrote</a:t>
            </a:r>
          </a:p>
          <a:p>
            <a:pPr lvl="1"/>
            <a:r>
              <a:rPr lang="en-US" dirty="0"/>
              <a:t>If ( IF.inst.Reg == locked) { hazard_data_raw_cnt++} else {hazard_data_raw_cnt--}</a:t>
            </a:r>
          </a:p>
          <a:p>
            <a:endParaRPr lang="en-US" dirty="0"/>
          </a:p>
          <a:p>
            <a:r>
              <a:rPr lang="en-US" dirty="0"/>
              <a:t> At EX:</a:t>
            </a:r>
          </a:p>
          <a:p>
            <a:pPr lvl="1"/>
            <a:r>
              <a:rPr lang="en-US" dirty="0"/>
              <a:t>unlocked  REGs to be write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0881C-46D5-48B8-B1C3-80FB4420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2CF1-8883-4ED1-A35E-EE8EF39F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362B-A905-48F6-BB30-B897B18936C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dirty="0"/>
              <a:t># addi </a:t>
            </a:r>
            <a:r>
              <a:rPr lang="fr-FR" b="1" dirty="0"/>
              <a:t>$t0</a:t>
            </a:r>
            <a:r>
              <a:rPr lang="fr-FR" dirty="0"/>
              <a:t>, $t2, 0xe   </a:t>
            </a:r>
            <a:r>
              <a:rPr lang="fr-FR" sz="2000" dirty="0"/>
              <a:t>&lt;&lt;&lt; $t0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/>
              <a:t>written. </a:t>
            </a:r>
            <a:r>
              <a:rPr lang="fr-FR" sz="2000" dirty="0"/>
              <a:t>$t0 </a:t>
            </a:r>
            <a:r>
              <a:rPr lang="fr-FR" sz="2000" dirty="0" err="1"/>
              <a:t>get</a:t>
            </a:r>
            <a:r>
              <a:rPr lang="fr-FR" sz="2000" dirty="0"/>
              <a:t> </a:t>
            </a:r>
            <a:r>
              <a:rPr lang="fr-FR" sz="2000" dirty="0" err="1"/>
              <a:t>locked</a:t>
            </a:r>
            <a:r>
              <a:rPr lang="fr-FR" sz="2000" dirty="0"/>
              <a:t> at ID2, </a:t>
            </a:r>
            <a:r>
              <a:rPr lang="fr-FR" sz="2000" dirty="0" err="1"/>
              <a:t>unlocked</a:t>
            </a:r>
            <a:r>
              <a:rPr lang="fr-FR" sz="2000" dirty="0"/>
              <a:t> at EX3.</a:t>
            </a:r>
            <a:endParaRPr lang="fr-FR" dirty="0"/>
          </a:p>
          <a:p>
            <a:r>
              <a:rPr lang="fr-FR" dirty="0"/>
              <a:t># </a:t>
            </a:r>
            <a:r>
              <a:rPr lang="fr-FR" dirty="0" err="1"/>
              <a:t>sub</a:t>
            </a:r>
            <a:r>
              <a:rPr lang="fr-FR" dirty="0"/>
              <a:t> $s0, </a:t>
            </a:r>
            <a:r>
              <a:rPr lang="fr-FR" b="1" dirty="0"/>
              <a:t>$t0</a:t>
            </a:r>
            <a:r>
              <a:rPr lang="fr-FR" dirty="0"/>
              <a:t>, $t3 &lt;&lt;&lt; STALL </a:t>
            </a:r>
            <a:r>
              <a:rPr lang="fr-FR" dirty="0" err="1"/>
              <a:t>until</a:t>
            </a:r>
            <a:r>
              <a:rPr lang="fr-FR" dirty="0"/>
              <a:t> IF4</a:t>
            </a:r>
          </a:p>
          <a:p>
            <a:r>
              <a:rPr lang="de-DE" dirty="0"/>
              <a:t># addi $t7, $zero, 0x7 &lt;&lt;&lt;  Start at IF5</a:t>
            </a: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7EE2CA-7BA6-4355-B52D-33FD7F01C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82443"/>
              </p:ext>
            </p:extLst>
          </p:nvPr>
        </p:nvGraphicFramePr>
        <p:xfrm>
          <a:off x="1720850" y="4071248"/>
          <a:ext cx="87503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Worksheet" r:id="rId3" imgW="8750226" imgH="2032029" progId="Excel.Sheet.12">
                  <p:embed/>
                </p:oleObj>
              </mc:Choice>
              <mc:Fallback>
                <p:oleObj name="Worksheet" r:id="rId3" imgW="8750226" imgH="20320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850" y="4071248"/>
                        <a:ext cx="87503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E91449-20A3-453F-BCF1-184E464EAB67}"/>
              </a:ext>
            </a:extLst>
          </p:cNvPr>
          <p:cNvCxnSpPr/>
          <p:nvPr/>
        </p:nvCxnSpPr>
        <p:spPr>
          <a:xfrm>
            <a:off x="5506278" y="4800600"/>
            <a:ext cx="864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4D1130-A922-481F-8B31-4DFF8A8D4DE4}"/>
              </a:ext>
            </a:extLst>
          </p:cNvPr>
          <p:cNvSpPr/>
          <p:nvPr/>
        </p:nvSpPr>
        <p:spPr>
          <a:xfrm>
            <a:off x="5506278" y="4581939"/>
            <a:ext cx="864705" cy="218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D772FA-3211-40A2-A345-F74C2DAAB671}"/>
              </a:ext>
            </a:extLst>
          </p:cNvPr>
          <p:cNvSpPr/>
          <p:nvPr/>
        </p:nvSpPr>
        <p:spPr>
          <a:xfrm>
            <a:off x="3607904" y="4422913"/>
            <a:ext cx="1242392" cy="218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97D30C-9AB8-4AAC-ABE7-2B19CFEAC3B8}"/>
              </a:ext>
            </a:extLst>
          </p:cNvPr>
          <p:cNvCxnSpPr>
            <a:cxnSpLocks/>
          </p:cNvCxnSpPr>
          <p:nvPr/>
        </p:nvCxnSpPr>
        <p:spPr>
          <a:xfrm flipH="1">
            <a:off x="4104861" y="2266432"/>
            <a:ext cx="3401116" cy="215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86A87D-C422-4C81-BAE7-02EE4C999F57}"/>
              </a:ext>
            </a:extLst>
          </p:cNvPr>
          <p:cNvCxnSpPr/>
          <p:nvPr/>
        </p:nvCxnSpPr>
        <p:spPr>
          <a:xfrm flipH="1">
            <a:off x="6096000" y="2201379"/>
            <a:ext cx="3296478" cy="233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CC93-6FAD-4E8E-8D10-19924D0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CFCE-83C4-48C6-94C4-0AA3275A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FD7B89-B010-4BA6-B46B-274D1ADD4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675" y="365125"/>
            <a:ext cx="6322816" cy="6407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E93B9-FEA4-4ADA-BADA-FD1501F2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0AF9-B4B6-4689-B7D6-E107D86C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Hazard: BEQ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AC15-0748-4D4C-A8D5-DE966E9F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check the control signal (</a:t>
            </a:r>
            <a:r>
              <a:rPr lang="en-US" sz="2000" dirty="0" err="1"/>
              <a:t>hazard_ctrl_cnt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BEQ is set, then IF </a:t>
            </a:r>
          </a:p>
          <a:p>
            <a:pPr lvl="2"/>
            <a:r>
              <a:rPr lang="en-US" dirty="0"/>
              <a:t>1. stop fetching  </a:t>
            </a:r>
          </a:p>
          <a:p>
            <a:pPr lvl="2"/>
            <a:r>
              <a:rPr lang="en-US" dirty="0"/>
              <a:t>2.set NOOP as the next inst</a:t>
            </a:r>
          </a:p>
          <a:p>
            <a:endParaRPr lang="en-US" dirty="0"/>
          </a:p>
          <a:p>
            <a:r>
              <a:rPr lang="en-US" dirty="0"/>
              <a:t>Detected at ID stage.,</a:t>
            </a:r>
          </a:p>
          <a:p>
            <a:pPr lvl="1"/>
            <a:r>
              <a:rPr lang="en-US" dirty="0"/>
              <a:t>If op=BEQ:</a:t>
            </a:r>
          </a:p>
          <a:p>
            <a:pPr lvl="2"/>
            <a:r>
              <a:rPr lang="en-US" dirty="0" err="1"/>
              <a:t>hazard_ctrl_cnt</a:t>
            </a:r>
            <a:r>
              <a:rPr lang="en-US" dirty="0"/>
              <a:t>++</a:t>
            </a:r>
          </a:p>
          <a:p>
            <a:pPr lvl="2"/>
            <a:r>
              <a:rPr lang="en-US" dirty="0" err="1"/>
              <a:t>IFID.inst</a:t>
            </a:r>
            <a:r>
              <a:rPr lang="en-US" dirty="0"/>
              <a:t> = NOOP, pc = </a:t>
            </a:r>
            <a:r>
              <a:rPr lang="en-US" dirty="0" err="1"/>
              <a:t>ppc</a:t>
            </a:r>
            <a:r>
              <a:rPr lang="en-US" dirty="0"/>
              <a:t> (previous pc)</a:t>
            </a:r>
          </a:p>
          <a:p>
            <a:pPr lvl="1"/>
            <a:endParaRPr lang="en-US" dirty="0"/>
          </a:p>
          <a:p>
            <a:r>
              <a:rPr lang="en-US" dirty="0"/>
              <a:t>Cleared at EX stage</a:t>
            </a:r>
          </a:p>
          <a:p>
            <a:pPr lvl="1"/>
            <a:r>
              <a:rPr lang="en-US" dirty="0"/>
              <a:t>If op=BEQ </a:t>
            </a:r>
            <a:r>
              <a:rPr lang="en-US" dirty="0" err="1"/>
              <a:t>hazard_ctrl_cnt</a:t>
            </a:r>
            <a:r>
              <a:rPr lang="en-US" dirty="0"/>
              <a:t>--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23459-332E-4D16-BB2E-57A8AB01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B48B-73BD-4496-8758-D5DB900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BEQ Branch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3110-4F2E-40E0-80F7-41E77CDD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Branch Condition </a:t>
            </a:r>
            <a:r>
              <a:rPr lang="en-US" dirty="0" err="1"/>
              <a:t>EXMEM.cond</a:t>
            </a:r>
            <a:r>
              <a:rPr lang="en-US" dirty="0"/>
              <a:t> is set, </a:t>
            </a:r>
          </a:p>
          <a:p>
            <a:pPr lvl="1"/>
            <a:r>
              <a:rPr lang="en-US" dirty="0"/>
              <a:t>IF set PC to position instructed by branch</a:t>
            </a:r>
          </a:p>
          <a:p>
            <a:pPr lvl="1"/>
            <a:r>
              <a:rPr lang="en-US" dirty="0"/>
              <a:t>Then </a:t>
            </a:r>
            <a:r>
              <a:rPr lang="en-US" dirty="0" err="1"/>
              <a:t>seq</a:t>
            </a:r>
            <a:r>
              <a:rPr lang="en-US" dirty="0"/>
              <a:t> executing instructions from that address</a:t>
            </a:r>
          </a:p>
          <a:p>
            <a:pPr lvl="1"/>
            <a:endParaRPr lang="en-US" dirty="0"/>
          </a:p>
          <a:p>
            <a:r>
              <a:rPr lang="en-US" dirty="0"/>
              <a:t>Control signal: </a:t>
            </a:r>
            <a:r>
              <a:rPr lang="en-US" dirty="0" err="1"/>
              <a:t>hazard_ctrl_cnt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Cleared at EX stage after condition is true and Jump Address is calculated by ALU.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EE21-B28F-4078-9B78-52EE74BB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FF2B-B92B-4851-BABB-BA18A96B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2" y="241561"/>
            <a:ext cx="10515600" cy="941196"/>
          </a:xfrm>
        </p:spPr>
        <p:txBody>
          <a:bodyPr/>
          <a:lstStyle/>
          <a:p>
            <a:r>
              <a:rPr lang="en-US" dirty="0"/>
              <a:t>BEQ Example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916D8-35B6-4350-92C7-53D5144D2BB5}"/>
              </a:ext>
            </a:extLst>
          </p:cNvPr>
          <p:cNvSpPr txBox="1"/>
          <p:nvPr/>
        </p:nvSpPr>
        <p:spPr>
          <a:xfrm>
            <a:off x="838200" y="1182757"/>
            <a:ext cx="10008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beq</a:t>
            </a:r>
            <a:r>
              <a:rPr lang="en-US" dirty="0"/>
              <a:t> $s0, $t0, 0x2. </a:t>
            </a:r>
            <a:r>
              <a:rPr lang="en-US" b="1" dirty="0"/>
              <a:t>PC0</a:t>
            </a:r>
            <a:r>
              <a:rPr lang="en-US" dirty="0"/>
              <a:t> &lt;&lt;&lt; s0==t0, jump 2 instructions.</a:t>
            </a:r>
          </a:p>
          <a:p>
            <a:r>
              <a:rPr lang="en-US" dirty="0"/>
              <a:t>addi $t0, $zero, 0x0 . PC4  &lt;&lt;&lt; skipped</a:t>
            </a:r>
          </a:p>
          <a:p>
            <a:r>
              <a:rPr lang="en-US" dirty="0"/>
              <a:t>addi $t1, $zero, 0x1  PC8  &lt;&lt;&lt; skipped</a:t>
            </a:r>
          </a:p>
          <a:p>
            <a:r>
              <a:rPr lang="en-US" dirty="0"/>
              <a:t>addi $t2, $zero, 0x2 </a:t>
            </a:r>
            <a:r>
              <a:rPr lang="en-US" b="1" dirty="0"/>
              <a:t>PC12</a:t>
            </a:r>
            <a:r>
              <a:rPr lang="en-US" dirty="0"/>
              <a:t>  &lt;&lt;&lt; jump to execute</a:t>
            </a:r>
          </a:p>
          <a:p>
            <a:r>
              <a:rPr lang="en-US" dirty="0"/>
              <a:t>addi $t3, $zero, 0x3 PC16 &lt;&lt;&lt; continue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DE924-8CC8-4CE1-905D-C1E8A1CF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36" y="2758539"/>
            <a:ext cx="5869069" cy="3857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55487-36B8-4C24-BC36-EB353A7D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2F6F-54D3-4D92-8AFD-431224FF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8974-094E-4065-BB39-27D0AD3C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performance by:</a:t>
            </a:r>
          </a:p>
          <a:p>
            <a:pPr lvl="1"/>
            <a:r>
              <a:rPr lang="en-US" dirty="0"/>
              <a:t>Data Forwarding </a:t>
            </a:r>
          </a:p>
          <a:p>
            <a:pPr lvl="1"/>
            <a:r>
              <a:rPr lang="en-US" dirty="0"/>
              <a:t>Branch prediction</a:t>
            </a:r>
          </a:p>
          <a:p>
            <a:pPr lvl="1"/>
            <a:r>
              <a:rPr lang="en-US" dirty="0"/>
              <a:t>Variable instruction stage length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CD0E9-D468-4405-B6BE-56D17BBB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D229-C1DD-4B79-A308-39FC8811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119C-BB25-4CA7-89C2-48999615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44175-DBB1-4D66-884F-26D46FB3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38E1-A1E7-4915-9D5E-D0465880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B685-4FCC-4E26-8981-B3A6EB82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7B2B2-D639-4013-8F46-8094CE4D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1E9C-278C-45C9-9D3F-57BAB118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3FCF-6766-409F-AFCC-A2CEF926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Naming convention</a:t>
            </a:r>
          </a:p>
          <a:p>
            <a:pPr lvl="1"/>
            <a:r>
              <a:rPr lang="en-US" dirty="0"/>
              <a:t>Instruction implemented</a:t>
            </a:r>
          </a:p>
          <a:p>
            <a:pPr lvl="1"/>
            <a:endParaRPr lang="en-US" dirty="0"/>
          </a:p>
          <a:p>
            <a:r>
              <a:rPr lang="en-US" dirty="0"/>
              <a:t>Main Components</a:t>
            </a:r>
          </a:p>
          <a:p>
            <a:pPr lvl="1"/>
            <a:r>
              <a:rPr lang="en-US" dirty="0"/>
              <a:t>Memory, Registers</a:t>
            </a:r>
          </a:p>
          <a:p>
            <a:pPr lvl="1"/>
            <a:r>
              <a:rPr lang="en-US" dirty="0"/>
              <a:t>Pipeline 5 stages</a:t>
            </a:r>
          </a:p>
          <a:p>
            <a:pPr lvl="1"/>
            <a:r>
              <a:rPr lang="en-US" dirty="0"/>
              <a:t>4 Latches</a:t>
            </a:r>
          </a:p>
          <a:p>
            <a:pPr lvl="1"/>
            <a:r>
              <a:rPr lang="en-US" dirty="0"/>
              <a:t>User Interfaces</a:t>
            </a:r>
          </a:p>
          <a:p>
            <a:r>
              <a:rPr lang="en-US" dirty="0"/>
              <a:t>Data Flow</a:t>
            </a:r>
          </a:p>
          <a:p>
            <a:endParaRPr lang="en-US" dirty="0"/>
          </a:p>
          <a:p>
            <a:r>
              <a:rPr lang="en-US" dirty="0"/>
              <a:t>Hazard handling</a:t>
            </a:r>
          </a:p>
          <a:p>
            <a:pPr lvl="1"/>
            <a:r>
              <a:rPr lang="en-US" dirty="0"/>
              <a:t>Data Hazard </a:t>
            </a:r>
          </a:p>
          <a:p>
            <a:pPr lvl="1"/>
            <a:r>
              <a:rPr lang="en-US" dirty="0"/>
              <a:t>Control Hazard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6D70F-4D72-4190-A8CF-7FF42109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4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DDF1-AB7E-4EC2-812D-76F105F7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TC1. REG and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F933-E34E-42E4-A13F-13998775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30748" cy="1086540"/>
          </a:xfrm>
        </p:spPr>
        <p:txBody>
          <a:bodyPr/>
          <a:lstStyle/>
          <a:p>
            <a:r>
              <a:rPr lang="en-US" dirty="0"/>
              <a:t># addi $t0, $t2, 0xe</a:t>
            </a:r>
          </a:p>
          <a:p>
            <a:r>
              <a:rPr lang="en-US" dirty="0"/>
              <a:t>00100001010010000000000000001110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9E5F3-91E5-4F5A-BADA-76DE238A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6" y="3051312"/>
            <a:ext cx="6868921" cy="38066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F26F-EB32-4542-A370-CD2BEC22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DDF1-AB7E-4EC2-812D-76F105F7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TC1, Inst being worked on each Stage/Clock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F933-E34E-42E4-A13F-13998775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addi $t0, $t2, 0xe</a:t>
            </a:r>
          </a:p>
          <a:p>
            <a:r>
              <a:rPr lang="en-US" dirty="0"/>
              <a:t>00100001010010000000000000001110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5EFFD-4A3F-447E-BD20-5B486105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08" y="2799315"/>
            <a:ext cx="7327209" cy="39692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BE6FB-65DF-4D7C-98CB-981A218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B0ED-2D45-44E2-90DC-1B4C5D5B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TC2. RAW. 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364A-B295-49AC-A3B9-E16A7291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/>
          <a:lstStyle/>
          <a:p>
            <a:r>
              <a:rPr lang="en-US" sz="1600" dirty="0"/>
              <a:t>00100001010010000000000000001110  # addi</a:t>
            </a:r>
            <a:r>
              <a:rPr lang="en-US" sz="1600" b="1" dirty="0"/>
              <a:t> $t0</a:t>
            </a:r>
            <a:r>
              <a:rPr lang="en-US" sz="1600" dirty="0"/>
              <a:t>, $t2, 0xe</a:t>
            </a:r>
          </a:p>
          <a:p>
            <a:r>
              <a:rPr lang="fr-FR" sz="1600" dirty="0"/>
              <a:t>00000001000010111000000000100010  # </a:t>
            </a:r>
            <a:r>
              <a:rPr lang="fr-FR" sz="1600" dirty="0" err="1"/>
              <a:t>sub</a:t>
            </a:r>
            <a:r>
              <a:rPr lang="fr-FR" sz="1600" dirty="0"/>
              <a:t> $s0, </a:t>
            </a:r>
            <a:r>
              <a:rPr lang="fr-FR" sz="1600" b="1" dirty="0"/>
              <a:t>$t0</a:t>
            </a:r>
            <a:r>
              <a:rPr lang="fr-FR" sz="1600" dirty="0"/>
              <a:t>, $t3</a:t>
            </a:r>
          </a:p>
          <a:p>
            <a:endParaRPr lang="fr-FR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DA589-6839-4865-B586-32467C78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6EA5-CCA1-4239-8D65-E34E713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FD4B-3C43-4098-8313-52698E5F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take 5 stages, no more no less</a:t>
            </a:r>
          </a:p>
          <a:p>
            <a:r>
              <a:rPr lang="en-US" dirty="0"/>
              <a:t>Reg writes completed at the 1</a:t>
            </a:r>
            <a:r>
              <a:rPr lang="en-US" baseline="30000" dirty="0"/>
              <a:t>st</a:t>
            </a:r>
            <a:r>
              <a:rPr lang="en-US" dirty="0"/>
              <a:t> half cycle</a:t>
            </a:r>
          </a:p>
          <a:p>
            <a:r>
              <a:rPr lang="en-US" dirty="0"/>
              <a:t>Reg read completed at the 2</a:t>
            </a:r>
            <a:r>
              <a:rPr lang="en-US" baseline="30000" dirty="0"/>
              <a:t>nd</a:t>
            </a:r>
            <a:r>
              <a:rPr lang="en-US" dirty="0"/>
              <a:t> half cycle</a:t>
            </a:r>
          </a:p>
          <a:p>
            <a:r>
              <a:rPr lang="en-US" dirty="0"/>
              <a:t>No forwarding, No interrupts, No branch prediction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E972B-4C3B-4852-ABC1-D2D8EB1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5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10C2-DB32-43F1-BC2B-F7BBE9A8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78BF-E05A-4841-A175-62FD1046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starts from 1.</a:t>
            </a:r>
          </a:p>
          <a:p>
            <a:endParaRPr lang="en-US" dirty="0"/>
          </a:p>
          <a:p>
            <a:r>
              <a:rPr lang="en-US" dirty="0"/>
              <a:t>Stage + Clock:</a:t>
            </a:r>
          </a:p>
          <a:p>
            <a:pPr lvl="1"/>
            <a:r>
              <a:rPr lang="en-US" dirty="0"/>
              <a:t>ID2 : stage ID at Clock 2</a:t>
            </a:r>
          </a:p>
          <a:p>
            <a:pPr lvl="1"/>
            <a:r>
              <a:rPr lang="en-US" dirty="0"/>
              <a:t>EX3:  stage EX at Clock 3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3FE3EC-8BBC-4522-93DF-E866970DA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41855"/>
              </p:ext>
            </p:extLst>
          </p:nvPr>
        </p:nvGraphicFramePr>
        <p:xfrm>
          <a:off x="6265334" y="2984235"/>
          <a:ext cx="4876800" cy="127889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726924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9428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80689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156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4715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1063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078998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1389874"/>
                    </a:ext>
                  </a:extLst>
                </a:gridCol>
              </a:tblGrid>
              <a:tr h="13714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745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5582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 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29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9592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0743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1224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2185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DD089-3364-4688-80BF-14AD2D1D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A473-FF7F-4E21-A9BB-B0334247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A2BB2-3C8C-461E-BE3E-A495CD41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828FA2-2053-44A5-AEBE-BB8FA3CD9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41029"/>
              </p:ext>
            </p:extLst>
          </p:nvPr>
        </p:nvGraphicFramePr>
        <p:xfrm>
          <a:off x="2368550" y="2051844"/>
          <a:ext cx="7454900" cy="38989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98568005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940831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656565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23626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2729439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358320210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1092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 $s, $t, offset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$s == $t advance_pc (offset &lt;&lt; 2)); else advance_pc (4);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012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9812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 $t, offset($s)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load/store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$t = MEM[$s + offset];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73856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 $t, offset($s)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load/store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MEM[$s + offset] = $t; advance_pc (4);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48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9978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 $t, $s, imm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$t = $s + imm;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8057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 $t, $s, imm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$t = $s &amp; imm;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62722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 $t, imm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$t = (imm &lt;&lt; 16);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113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 $t, $s, imm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$t = $s | imm;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10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 $t, $s, imm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$s &lt; imm $t = 1; advance_pc (4); else $t = 0;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997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 $t, $s, imm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$s &lt; imm $t = 1; advance_pc (4); else $t = 0;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7724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5009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3722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$d, $s, $t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$d = $s + $t;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4898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$d, $s, $t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$d = $s &amp; $t;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187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 $d,$s,$t,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$(d+1) =  (uint32) MSB(s*t),  $d = (uint32) LSB(s*t)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8455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 $d, $s, $t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$d = $s | $t;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404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 $d, $t, 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$d = $t &lt;&lt; h;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8190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 $d, $t, 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$d = $t &gt;&gt; h;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5659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$d, $s, $t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$d = $s - $t; advance_pc (4);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90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D17DDC-F2C7-4AFC-84C6-EEED0EC71A0B}"/>
              </a:ext>
            </a:extLst>
          </p:cNvPr>
          <p:cNvSpPr txBox="1"/>
          <p:nvPr/>
        </p:nvSpPr>
        <p:spPr>
          <a:xfrm>
            <a:off x="412044" y="1952978"/>
            <a:ext cx="18118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16 totally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4 Categories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Branch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Load/Store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ALU-Reg-Imm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ALU-Reg-Reg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MUL function is different than standard MUL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361A4-2F92-48A3-BC8D-BC37EA7E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2D8F-6D9F-4E6E-BBB2-F184230A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D201-654C-4B0D-95F1-544E9B98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Address starts from 0</a:t>
            </a:r>
          </a:p>
          <a:p>
            <a:endParaRPr lang="en-US" dirty="0"/>
          </a:p>
          <a:p>
            <a:r>
              <a:rPr lang="en-US" dirty="0"/>
              <a:t>- 2048 Bytes.</a:t>
            </a:r>
          </a:p>
          <a:p>
            <a:pPr lvl="1"/>
            <a:r>
              <a:rPr lang="en-US" dirty="0"/>
              <a:t>uint8_t mem[2048]</a:t>
            </a:r>
          </a:p>
          <a:p>
            <a:pPr lvl="1"/>
            <a:endParaRPr lang="en-US" dirty="0"/>
          </a:p>
          <a:p>
            <a:r>
              <a:rPr lang="en-US" dirty="0"/>
              <a:t>- Addresses [0,4,8,12...2044]</a:t>
            </a:r>
          </a:p>
          <a:p>
            <a:endParaRPr lang="en-US" dirty="0"/>
          </a:p>
          <a:p>
            <a:r>
              <a:rPr lang="en-US" dirty="0"/>
              <a:t>- Instruction Mem/Data Mem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161E0-8674-4778-9874-6811C374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529806"/>
            <a:ext cx="5105400" cy="9429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753D9-6DA0-4D23-AD15-A6B9F8E0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7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CB76-BF4F-4283-BBDD-02C771AD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3886-2D4C-406C-B190-989A68AB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EX</a:t>
            </a:r>
          </a:p>
          <a:p>
            <a:r>
              <a:rPr lang="en-US" dirty="0"/>
              <a:t>MEM</a:t>
            </a:r>
          </a:p>
          <a:p>
            <a:r>
              <a:rPr lang="en-US" dirty="0"/>
              <a:t>WB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7AF56-711A-4BF9-A7DF-49BA29DD2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074" y="1526259"/>
            <a:ext cx="6373533" cy="40468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F683F5-5E73-4FAD-AD08-5D68C3E17093}"/>
              </a:ext>
            </a:extLst>
          </p:cNvPr>
          <p:cNvSpPr/>
          <p:nvPr/>
        </p:nvSpPr>
        <p:spPr>
          <a:xfrm>
            <a:off x="2741162" y="5690376"/>
            <a:ext cx="5866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https://en.wikipedia.org/wiki/MIPS_architecture_processors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9D24D-8084-485C-B8F0-EDB5B7663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750" y="3212325"/>
            <a:ext cx="1543050" cy="28289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97C4E-A4AE-4936-A3CC-0C955205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1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A04B-0A16-45BB-9173-8540DDE0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 and UI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D5E47-3443-4570-B330-7AF0F5D1F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345" y="1825625"/>
            <a:ext cx="7705310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754A2-7B5B-4247-B915-B0E35519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6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C7B1-97D7-494A-82B9-8677A7E5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C73B-A7EB-4B7D-8531-09250D4B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Instruction as a text file</a:t>
            </a:r>
          </a:p>
          <a:p>
            <a:pPr lvl="1"/>
            <a:r>
              <a:rPr lang="en-US" dirty="0"/>
              <a:t>User directives:  </a:t>
            </a:r>
          </a:p>
          <a:p>
            <a:pPr lvl="2"/>
            <a:r>
              <a:rPr lang="en-US" dirty="0"/>
              <a:t>instruction/cycle mode</a:t>
            </a:r>
          </a:p>
          <a:p>
            <a:pPr lvl="2"/>
            <a:r>
              <a:rPr lang="en-US" dirty="0"/>
              <a:t>number of instructions/cycles to be executed</a:t>
            </a:r>
          </a:p>
          <a:p>
            <a:pPr lvl="2"/>
            <a:r>
              <a:rPr lang="en-US" dirty="0"/>
              <a:t>dump reg</a:t>
            </a:r>
            <a:r>
              <a:rPr lang="en-US" altLang="zh-CN" dirty="0"/>
              <a:t>ister</a:t>
            </a:r>
            <a:r>
              <a:rPr lang="en-US" dirty="0"/>
              <a:t>/latch/statistic/inst memory/data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Output:  At each clock cycle, or each instruction end, we can review:</a:t>
            </a:r>
          </a:p>
          <a:p>
            <a:pPr lvl="1"/>
            <a:r>
              <a:rPr lang="en-US" dirty="0"/>
              <a:t>32 Register contents</a:t>
            </a:r>
          </a:p>
          <a:p>
            <a:pPr lvl="1"/>
            <a:r>
              <a:rPr lang="en-US" dirty="0"/>
              <a:t>4 Latches register values </a:t>
            </a:r>
          </a:p>
          <a:p>
            <a:pPr lvl="1"/>
            <a:r>
              <a:rPr lang="en-US" dirty="0"/>
              <a:t>Simulator performance Statistic :</a:t>
            </a:r>
          </a:p>
          <a:p>
            <a:pPr lvl="2"/>
            <a:r>
              <a:rPr lang="en-US" dirty="0"/>
              <a:t>Utilization of each stage.    UsefulworkCycle/CpuCycle</a:t>
            </a:r>
          </a:p>
          <a:p>
            <a:pPr lvl="2"/>
            <a:r>
              <a:rPr lang="en-US" dirty="0"/>
              <a:t>Total time in CPU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A822-1718-4723-A84A-7754C596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F7D0-FF66-4BCA-BBA7-A5CB141B4A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6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1360</Words>
  <Application>Microsoft Office PowerPoint</Application>
  <PresentationFormat>Widescreen</PresentationFormat>
  <Paragraphs>302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Arial</vt:lpstr>
      <vt:lpstr>Calibri</vt:lpstr>
      <vt:lpstr>Calibri Light</vt:lpstr>
      <vt:lpstr>Times New Roman</vt:lpstr>
      <vt:lpstr>Office Theme</vt:lpstr>
      <vt:lpstr>Worksheet</vt:lpstr>
      <vt:lpstr>MIPS Simulator</vt:lpstr>
      <vt:lpstr>Agenda</vt:lpstr>
      <vt:lpstr>Assumptions</vt:lpstr>
      <vt:lpstr>Naming Convention</vt:lpstr>
      <vt:lpstr>Instructions </vt:lpstr>
      <vt:lpstr>Memory</vt:lpstr>
      <vt:lpstr>Stage Sequence</vt:lpstr>
      <vt:lpstr>Latches and UI</vt:lpstr>
      <vt:lpstr>Input/output</vt:lpstr>
      <vt:lpstr>HAZARD</vt:lpstr>
      <vt:lpstr>Data Hazard -- RAW</vt:lpstr>
      <vt:lpstr>Data Hazard Example</vt:lpstr>
      <vt:lpstr>PowerPoint Presentation</vt:lpstr>
      <vt:lpstr>Control Hazard: BEQ</vt:lpstr>
      <vt:lpstr>BEQ Branch </vt:lpstr>
      <vt:lpstr>BEQ Example </vt:lpstr>
      <vt:lpstr>Improvements</vt:lpstr>
      <vt:lpstr>DEMO</vt:lpstr>
      <vt:lpstr>Back up Slides</vt:lpstr>
      <vt:lpstr>TC1. REG and Latch</vt:lpstr>
      <vt:lpstr>TC1, Inst being worked on each Stage/Clock</vt:lpstr>
      <vt:lpstr>TC2. RAW.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</dc:title>
  <dc:creator>Li, Ryan</dc:creator>
  <cp:lastModifiedBy>Li, Ryan</cp:lastModifiedBy>
  <cp:revision>341</cp:revision>
  <dcterms:created xsi:type="dcterms:W3CDTF">2019-07-26T15:45:12Z</dcterms:created>
  <dcterms:modified xsi:type="dcterms:W3CDTF">2019-08-02T03:55:35Z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7f17c0-b23c-493d-99ab-b037779ecd33_Enabled">
    <vt:lpwstr>True</vt:lpwstr>
  </property>
  <property fmtid="{D5CDD505-2E9C-101B-9397-08002B2CF9AE}" pid="3" name="MSIP_Label_a17f17c0-b23c-493d-99ab-b037779ecd33_SiteId">
    <vt:lpwstr>945c199a-83a2-4e80-9f8c-5a91be5752dd</vt:lpwstr>
  </property>
  <property fmtid="{D5CDD505-2E9C-101B-9397-08002B2CF9AE}" pid="4" name="MSIP_Label_a17f17c0-b23c-493d-99ab-b037779ecd33_Owner">
    <vt:lpwstr>Ryan.Li@emc.com</vt:lpwstr>
  </property>
  <property fmtid="{D5CDD505-2E9C-101B-9397-08002B2CF9AE}" pid="5" name="MSIP_Label_a17f17c0-b23c-493d-99ab-b037779ecd33_SetDate">
    <vt:lpwstr>2019-07-26T15:45:22.0079545Z</vt:lpwstr>
  </property>
  <property fmtid="{D5CDD505-2E9C-101B-9397-08002B2CF9AE}" pid="6" name="MSIP_Label_a17f17c0-b23c-493d-99ab-b037779ecd33_Name">
    <vt:lpwstr>Customer Communication</vt:lpwstr>
  </property>
  <property fmtid="{D5CDD505-2E9C-101B-9397-08002B2CF9AE}" pid="7" name="MSIP_Label_a17f17c0-b23c-493d-99ab-b037779ecd33_Application">
    <vt:lpwstr>Microsoft Azure Information Protection</vt:lpwstr>
  </property>
  <property fmtid="{D5CDD505-2E9C-101B-9397-08002B2CF9AE}" pid="8" name="MSIP_Label_a17f17c0-b23c-493d-99ab-b037779ecd33_Extended_MSFT_Method">
    <vt:lpwstr>Manual</vt:lpwstr>
  </property>
  <property fmtid="{D5CDD505-2E9C-101B-9397-08002B2CF9AE}" pid="9" name="aiplabel">
    <vt:lpwstr>Customer Communication</vt:lpwstr>
  </property>
</Properties>
</file>