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53dbe82a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53dbe82a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53dbe82a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53dbe82a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53dbe82a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53dbe82a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53e72c4e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53e72c4e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53dbe82a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53dbe82a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53dbe82a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53dbe82a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53dbe82a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53dbe82a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53dbe82a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53dbe82a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53dbe82a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53dbe82a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53dbe82a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53dbe82a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53e72c4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53e72c4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53e72c4e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53e72c4e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53dbe82a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53dbe82a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ffebd0d7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ffebd0d7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ffebd0d7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ffebd0d7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53517e99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53517e99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53517e99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53517e99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53517e99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53517e99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53dbe82a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53dbe82a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53dbe82a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53dbe82a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53dbe82a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53dbe82a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53dbe82a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53dbe82a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8625"/>
            <a:ext cx="85206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pt-BR" sz="3600"/>
              <a:t>Busca em Strings</a:t>
            </a:r>
            <a:endParaRPr sz="3600"/>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1351175"/>
            <a:ext cx="8520600" cy="3365700"/>
          </a:xfrm>
          <a:prstGeom prst="rect">
            <a:avLst/>
          </a:prstGeom>
        </p:spPr>
        <p:txBody>
          <a:bodyPr anchorCtr="0" anchor="t" bIns="91425" lIns="91425" spcFirstLastPara="1" rIns="91425" wrap="square" tIns="91425">
            <a:noAutofit/>
          </a:bodyPr>
          <a:lstStyle/>
          <a:p>
            <a:pPr indent="0" lvl="0" marL="0" rtl="0" algn="ctr">
              <a:lnSpc>
                <a:spcPct val="90000"/>
              </a:lnSpc>
              <a:spcBef>
                <a:spcPts val="1000"/>
              </a:spcBef>
              <a:spcAft>
                <a:spcPts val="0"/>
              </a:spcAft>
              <a:buClr>
                <a:schemeClr val="dk1"/>
              </a:buClr>
              <a:buSzPts val="1100"/>
              <a:buFont typeface="Arial"/>
              <a:buNone/>
            </a:pPr>
            <a:r>
              <a:rPr lang="pt-BR" sz="2400">
                <a:solidFill>
                  <a:schemeClr val="dk1"/>
                </a:solidFill>
              </a:rPr>
              <a:t>Método Rabin Karp</a:t>
            </a:r>
            <a:endParaRPr sz="2400">
              <a:solidFill>
                <a:schemeClr val="dk1"/>
              </a:solidFill>
            </a:endParaRPr>
          </a:p>
          <a:p>
            <a:pPr indent="0" lvl="0" marL="0" rtl="0" algn="ctr">
              <a:lnSpc>
                <a:spcPct val="90000"/>
              </a:lnSpc>
              <a:spcBef>
                <a:spcPts val="1000"/>
              </a:spcBef>
              <a:spcAft>
                <a:spcPts val="0"/>
              </a:spcAft>
              <a:buClr>
                <a:schemeClr val="dk1"/>
              </a:buClr>
              <a:buSzPts val="1100"/>
              <a:buFont typeface="Arial"/>
              <a:buNone/>
            </a:pPr>
            <a:r>
              <a:rPr lang="pt-BR" sz="1500">
                <a:solidFill>
                  <a:schemeClr val="dk1"/>
                </a:solidFill>
              </a:rPr>
              <a:t>O algoritmo Rabin Karp, também conhecido como Algoritmo impressão digital, Rabin Kart é o método de busca por (Strings)  palavras ou frases dentro de outra frase ou texto,  em que para cada conjunto de caracteres será atribuído um valor numérico baseado em  valores numéricos da tabela ASCII em conjunto com uma fórmula matemática </a:t>
            </a:r>
            <a:r>
              <a:rPr lang="pt-BR" sz="1500">
                <a:solidFill>
                  <a:schemeClr val="dk1"/>
                </a:solidFill>
              </a:rPr>
              <a:t>específica</a:t>
            </a:r>
            <a:r>
              <a:rPr lang="pt-BR" sz="1500">
                <a:solidFill>
                  <a:schemeClr val="dk1"/>
                </a:solidFill>
              </a:rPr>
              <a:t>, o valor gerado é conhecido como hash.</a:t>
            </a:r>
            <a:endParaRPr sz="1500">
              <a:solidFill>
                <a:schemeClr val="dk1"/>
              </a:solidFill>
            </a:endParaRPr>
          </a:p>
          <a:p>
            <a:pPr indent="0" lvl="0" marL="0" rtl="0" algn="ctr">
              <a:lnSpc>
                <a:spcPct val="90000"/>
              </a:lnSpc>
              <a:spcBef>
                <a:spcPts val="1000"/>
              </a:spcBef>
              <a:spcAft>
                <a:spcPts val="0"/>
              </a:spcAft>
              <a:buClr>
                <a:schemeClr val="dk1"/>
              </a:buClr>
              <a:buSzPts val="1100"/>
              <a:buFont typeface="Arial"/>
              <a:buNone/>
            </a:pPr>
            <a:r>
              <a:rPr lang="pt-BR" sz="1500">
                <a:solidFill>
                  <a:schemeClr val="dk1"/>
                </a:solidFill>
              </a:rPr>
              <a:t>O método foi batizado com nome de Rabin Karp , em homenagem ao seu criador </a:t>
            </a:r>
            <a:r>
              <a:rPr b="1" lang="pt-BR" sz="1500">
                <a:solidFill>
                  <a:schemeClr val="dk1"/>
                </a:solidFill>
              </a:rPr>
              <a:t>Richard Manning Karp.</a:t>
            </a:r>
            <a:endParaRPr b="1" sz="1500">
              <a:solidFill>
                <a:schemeClr val="dk1"/>
              </a:solidFill>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7" name="Google Shape;117;p22"/>
          <p:cNvPicPr preferRelativeResize="0"/>
          <p:nvPr/>
        </p:nvPicPr>
        <p:blipFill>
          <a:blip r:embed="rId3">
            <a:alphaModFix/>
          </a:blip>
          <a:stretch>
            <a:fillRect/>
          </a:stretch>
        </p:blipFill>
        <p:spPr>
          <a:xfrm>
            <a:off x="354275" y="445025"/>
            <a:ext cx="8520601" cy="416757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4" name="Google Shape;124;p23"/>
          <p:cNvPicPr preferRelativeResize="0"/>
          <p:nvPr/>
        </p:nvPicPr>
        <p:blipFill>
          <a:blip r:embed="rId3">
            <a:alphaModFix/>
          </a:blip>
          <a:stretch>
            <a:fillRect/>
          </a:stretch>
        </p:blipFill>
        <p:spPr>
          <a:xfrm>
            <a:off x="311700" y="438554"/>
            <a:ext cx="8520601" cy="416757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1" name="Google Shape;131;p24"/>
          <p:cNvPicPr preferRelativeResize="0"/>
          <p:nvPr/>
        </p:nvPicPr>
        <p:blipFill>
          <a:blip r:embed="rId3">
            <a:alphaModFix/>
          </a:blip>
          <a:stretch>
            <a:fillRect/>
          </a:stretch>
        </p:blipFill>
        <p:spPr>
          <a:xfrm>
            <a:off x="191950" y="392125"/>
            <a:ext cx="8843999" cy="4325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8" name="Google Shape;138;p25"/>
          <p:cNvPicPr preferRelativeResize="0"/>
          <p:nvPr/>
        </p:nvPicPr>
        <p:blipFill>
          <a:blip r:embed="rId3">
            <a:alphaModFix/>
          </a:blip>
          <a:stretch>
            <a:fillRect/>
          </a:stretch>
        </p:blipFill>
        <p:spPr>
          <a:xfrm>
            <a:off x="300125" y="445025"/>
            <a:ext cx="8520601" cy="416757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5" name="Google Shape;145;p26"/>
          <p:cNvPicPr preferRelativeResize="0"/>
          <p:nvPr/>
        </p:nvPicPr>
        <p:blipFill>
          <a:blip r:embed="rId3">
            <a:alphaModFix/>
          </a:blip>
          <a:stretch>
            <a:fillRect/>
          </a:stretch>
        </p:blipFill>
        <p:spPr>
          <a:xfrm>
            <a:off x="223925" y="445025"/>
            <a:ext cx="8687401" cy="4249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2" name="Google Shape;152;p27"/>
          <p:cNvPicPr preferRelativeResize="0"/>
          <p:nvPr/>
        </p:nvPicPr>
        <p:blipFill>
          <a:blip r:embed="rId3">
            <a:alphaModFix/>
          </a:blip>
          <a:stretch>
            <a:fillRect/>
          </a:stretch>
        </p:blipFill>
        <p:spPr>
          <a:xfrm>
            <a:off x="191950" y="392125"/>
            <a:ext cx="8795550" cy="4302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9" name="Google Shape;159;p28"/>
          <p:cNvPicPr preferRelativeResize="0"/>
          <p:nvPr/>
        </p:nvPicPr>
        <p:blipFill>
          <a:blip r:embed="rId3">
            <a:alphaModFix/>
          </a:blip>
          <a:stretch>
            <a:fillRect/>
          </a:stretch>
        </p:blipFill>
        <p:spPr>
          <a:xfrm>
            <a:off x="219700" y="368425"/>
            <a:ext cx="8765001" cy="428710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6" name="Google Shape;166;p29"/>
          <p:cNvPicPr preferRelativeResize="0"/>
          <p:nvPr/>
        </p:nvPicPr>
        <p:blipFill>
          <a:blip r:embed="rId3">
            <a:alphaModFix/>
          </a:blip>
          <a:stretch>
            <a:fillRect/>
          </a:stretch>
        </p:blipFill>
        <p:spPr>
          <a:xfrm>
            <a:off x="223926" y="445025"/>
            <a:ext cx="8735850" cy="4272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3" name="Google Shape;173;p30"/>
          <p:cNvPicPr preferRelativeResize="0"/>
          <p:nvPr/>
        </p:nvPicPr>
        <p:blipFill>
          <a:blip r:embed="rId3">
            <a:alphaModFix/>
          </a:blip>
          <a:stretch>
            <a:fillRect/>
          </a:stretch>
        </p:blipFill>
        <p:spPr>
          <a:xfrm>
            <a:off x="223425" y="423550"/>
            <a:ext cx="8610150" cy="4211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0" name="Google Shape;180;p31"/>
          <p:cNvPicPr preferRelativeResize="0"/>
          <p:nvPr/>
        </p:nvPicPr>
        <p:blipFill>
          <a:blip r:embed="rId3">
            <a:alphaModFix/>
          </a:blip>
          <a:stretch>
            <a:fillRect/>
          </a:stretch>
        </p:blipFill>
        <p:spPr>
          <a:xfrm>
            <a:off x="223926" y="445025"/>
            <a:ext cx="8784299" cy="4296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ctrTitle"/>
          </p:nvPr>
        </p:nvSpPr>
        <p:spPr>
          <a:xfrm>
            <a:off x="1695200" y="218550"/>
            <a:ext cx="6139200" cy="409800"/>
          </a:xfrm>
          <a:prstGeom prst="rect">
            <a:avLst/>
          </a:prstGeom>
        </p:spPr>
        <p:txBody>
          <a:bodyPr anchorCtr="0" anchor="b" bIns="91425" lIns="91425" spcFirstLastPara="1" rIns="91425" wrap="square" tIns="91425">
            <a:noAutofit/>
          </a:bodyPr>
          <a:lstStyle/>
          <a:p>
            <a:pPr indent="0" lvl="0" marL="0" rtl="0" algn="ctr">
              <a:lnSpc>
                <a:spcPct val="90000"/>
              </a:lnSpc>
              <a:spcBef>
                <a:spcPts val="1000"/>
              </a:spcBef>
              <a:spcAft>
                <a:spcPts val="0"/>
              </a:spcAft>
              <a:buClr>
                <a:schemeClr val="dk1"/>
              </a:buClr>
              <a:buSzPts val="1100"/>
              <a:buFont typeface="Arial"/>
              <a:buNone/>
            </a:pPr>
            <a:r>
              <a:rPr b="1" lang="pt-BR" sz="1800"/>
              <a:t>Richard Manning Karp.</a:t>
            </a:r>
            <a:endParaRPr b="1" sz="1800"/>
          </a:p>
          <a:p>
            <a:pPr indent="0" lvl="0" marL="0" rtl="0" algn="ctr">
              <a:spcBef>
                <a:spcPts val="0"/>
              </a:spcBef>
              <a:spcAft>
                <a:spcPts val="0"/>
              </a:spcAft>
              <a:buNone/>
            </a:pPr>
            <a:r>
              <a:t/>
            </a:r>
            <a:endParaRPr sz="600"/>
          </a:p>
        </p:txBody>
      </p:sp>
      <p:sp>
        <p:nvSpPr>
          <p:cNvPr id="61" name="Google Shape;61;p14"/>
          <p:cNvSpPr txBox="1"/>
          <p:nvPr>
            <p:ph idx="1" type="subTitle"/>
          </p:nvPr>
        </p:nvSpPr>
        <p:spPr>
          <a:xfrm>
            <a:off x="3271275" y="1423800"/>
            <a:ext cx="23940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62" name="Google Shape;62;p14"/>
          <p:cNvPicPr preferRelativeResize="0"/>
          <p:nvPr/>
        </p:nvPicPr>
        <p:blipFill>
          <a:blip r:embed="rId3">
            <a:alphaModFix/>
          </a:blip>
          <a:stretch>
            <a:fillRect/>
          </a:stretch>
        </p:blipFill>
        <p:spPr>
          <a:xfrm>
            <a:off x="2643310" y="640163"/>
            <a:ext cx="3857375" cy="38631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7" name="Google Shape;187;p32"/>
          <p:cNvPicPr preferRelativeResize="0"/>
          <p:nvPr/>
        </p:nvPicPr>
        <p:blipFill>
          <a:blip r:embed="rId3">
            <a:alphaModFix/>
          </a:blip>
          <a:stretch>
            <a:fillRect/>
          </a:stretch>
        </p:blipFill>
        <p:spPr>
          <a:xfrm>
            <a:off x="311700" y="301625"/>
            <a:ext cx="8520601" cy="416754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4" name="Google Shape;194;p33"/>
          <p:cNvPicPr preferRelativeResize="0"/>
          <p:nvPr/>
        </p:nvPicPr>
        <p:blipFill>
          <a:blip r:embed="rId3">
            <a:alphaModFix/>
          </a:blip>
          <a:stretch>
            <a:fillRect/>
          </a:stretch>
        </p:blipFill>
        <p:spPr>
          <a:xfrm>
            <a:off x="115750" y="392125"/>
            <a:ext cx="8868226" cy="4337600"/>
          </a:xfrm>
          <a:prstGeom prst="rect">
            <a:avLst/>
          </a:prstGeom>
          <a:noFill/>
          <a:ln>
            <a:noFill/>
          </a:ln>
        </p:spPr>
      </p:pic>
      <p:pic>
        <p:nvPicPr>
          <p:cNvPr id="195" name="Google Shape;195;p33"/>
          <p:cNvPicPr preferRelativeResize="0"/>
          <p:nvPr/>
        </p:nvPicPr>
        <p:blipFill>
          <a:blip r:embed="rId4">
            <a:alphaModFix/>
          </a:blip>
          <a:stretch>
            <a:fillRect/>
          </a:stretch>
        </p:blipFill>
        <p:spPr>
          <a:xfrm>
            <a:off x="387200" y="562160"/>
            <a:ext cx="8520601" cy="416756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2" name="Google Shape;202;p34"/>
          <p:cNvPicPr preferRelativeResize="0"/>
          <p:nvPr/>
        </p:nvPicPr>
        <p:blipFill>
          <a:blip r:embed="rId3">
            <a:alphaModFix/>
          </a:blip>
          <a:stretch>
            <a:fillRect/>
          </a:stretch>
        </p:blipFill>
        <p:spPr>
          <a:xfrm>
            <a:off x="279550" y="392125"/>
            <a:ext cx="8628951" cy="4220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Busca em String - Método força bruta</a:t>
            </a:r>
            <a:endParaRPr/>
          </a:p>
        </p:txBody>
      </p:sp>
      <p:sp>
        <p:nvSpPr>
          <p:cNvPr id="208" name="Google Shape;208;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Tabela ASCII - principais caracteres </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9" name="Google Shape;69;p15"/>
          <p:cNvPicPr preferRelativeResize="0"/>
          <p:nvPr/>
        </p:nvPicPr>
        <p:blipFill>
          <a:blip r:embed="rId3">
            <a:alphaModFix/>
          </a:blip>
          <a:stretch>
            <a:fillRect/>
          </a:stretch>
        </p:blipFill>
        <p:spPr>
          <a:xfrm>
            <a:off x="311700" y="1090325"/>
            <a:ext cx="8520600" cy="368056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252450" y="1381275"/>
            <a:ext cx="8520600" cy="225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 seguir veremos como é </a:t>
            </a:r>
            <a:r>
              <a:rPr lang="pt-BR"/>
              <a:t>atribuído</a:t>
            </a:r>
            <a:r>
              <a:rPr lang="pt-BR"/>
              <a:t> e comparado cada conjunto de caractere, lembrando que os valores </a:t>
            </a:r>
            <a:r>
              <a:rPr lang="pt-BR"/>
              <a:t>numéricos</a:t>
            </a:r>
            <a:r>
              <a:rPr lang="pt-BR"/>
              <a:t> foi </a:t>
            </a:r>
            <a:r>
              <a:rPr lang="pt-BR"/>
              <a:t>atribuído</a:t>
            </a:r>
            <a:r>
              <a:rPr lang="pt-BR"/>
              <a:t> </a:t>
            </a:r>
            <a:r>
              <a:rPr lang="pt-BR"/>
              <a:t>aleatoriamente</a:t>
            </a:r>
            <a:r>
              <a:rPr lang="pt-BR"/>
              <a:t> e não aplicado a </a:t>
            </a:r>
            <a:r>
              <a:rPr lang="pt-BR"/>
              <a:t>fórmula</a:t>
            </a:r>
            <a:r>
              <a:rPr lang="pt-BR"/>
              <a:t> padrão do método Rabin-Karp tendo apenas efeito explicativo</a:t>
            </a:r>
            <a:endParaRPr/>
          </a:p>
        </p:txBody>
      </p:sp>
      <p:sp>
        <p:nvSpPr>
          <p:cNvPr id="75" name="Google Shape;75;p16"/>
          <p:cNvSpPr txBox="1"/>
          <p:nvPr>
            <p:ph idx="1" type="body"/>
          </p:nvPr>
        </p:nvSpPr>
        <p:spPr>
          <a:xfrm>
            <a:off x="311700" y="131400"/>
            <a:ext cx="8520600" cy="82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81" name="Google Shape;81;p17"/>
          <p:cNvSpPr txBox="1"/>
          <p:nvPr>
            <p:ph idx="1" type="body"/>
          </p:nvPr>
        </p:nvSpPr>
        <p:spPr>
          <a:xfrm>
            <a:off x="2939600" y="1207800"/>
            <a:ext cx="5892600" cy="336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444444"/>
              </a:solidFill>
              <a:highlight>
                <a:srgbClr val="FFFFFF"/>
              </a:highlight>
            </a:endParaRPr>
          </a:p>
          <a:p>
            <a:pPr indent="0" lvl="0" marL="0" rtl="0" algn="l">
              <a:spcBef>
                <a:spcPts val="1600"/>
              </a:spcBef>
              <a:spcAft>
                <a:spcPts val="0"/>
              </a:spcAft>
              <a:buNone/>
            </a:pPr>
            <a:r>
              <a:rPr lang="pt-BR" sz="2200">
                <a:solidFill>
                  <a:srgbClr val="444444"/>
                </a:solidFill>
                <a:highlight>
                  <a:srgbClr val="FFFFFF"/>
                </a:highlight>
              </a:rPr>
              <a:t>“Maior que a tristeza de não haver vencido é  a vergonha de não ter lutado!”</a:t>
            </a:r>
            <a:endParaRPr sz="2200">
              <a:solidFill>
                <a:srgbClr val="444444"/>
              </a:solidFill>
              <a:highlight>
                <a:srgbClr val="FFFFFF"/>
              </a:highlight>
            </a:endParaRPr>
          </a:p>
          <a:p>
            <a:pPr indent="0" lvl="0" marL="0" rtl="0" algn="l">
              <a:spcBef>
                <a:spcPts val="1600"/>
              </a:spcBef>
              <a:spcAft>
                <a:spcPts val="0"/>
              </a:spcAft>
              <a:buNone/>
            </a:pPr>
            <a:r>
              <a:t/>
            </a:r>
            <a:endParaRPr/>
          </a:p>
          <a:p>
            <a:pPr indent="0" lvl="0" marL="0" rtl="0" algn="l">
              <a:spcBef>
                <a:spcPts val="1600"/>
              </a:spcBef>
              <a:spcAft>
                <a:spcPts val="0"/>
              </a:spcAft>
              <a:buNone/>
            </a:pPr>
            <a:r>
              <a:rPr lang="pt-BR"/>
              <a:t> </a:t>
            </a:r>
            <a:endParaRPr/>
          </a:p>
          <a:p>
            <a:pPr indent="0" lvl="0" marL="0" rtl="0" algn="l">
              <a:spcBef>
                <a:spcPts val="1600"/>
              </a:spcBef>
              <a:spcAft>
                <a:spcPts val="0"/>
              </a:spcAft>
              <a:buNone/>
            </a:pPr>
            <a:r>
              <a:rPr lang="pt-BR"/>
              <a:t>                                                           </a:t>
            </a:r>
            <a:r>
              <a:rPr lang="pt-BR" sz="1200">
                <a:solidFill>
                  <a:srgbClr val="DA7517"/>
                </a:solidFill>
                <a:highlight>
                  <a:srgbClr val="FFFFFF"/>
                </a:highlight>
              </a:rPr>
              <a:t>RUY BARBOSA</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82" name="Google Shape;82;p17"/>
          <p:cNvPicPr preferRelativeResize="0"/>
          <p:nvPr/>
        </p:nvPicPr>
        <p:blipFill>
          <a:blip r:embed="rId3">
            <a:alphaModFix/>
          </a:blip>
          <a:stretch>
            <a:fillRect/>
          </a:stretch>
        </p:blipFill>
        <p:spPr>
          <a:xfrm>
            <a:off x="418354" y="1207788"/>
            <a:ext cx="2431687" cy="3361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216875" y="148750"/>
            <a:ext cx="8520600" cy="62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cada palavra recebeu um valor hash  #</a:t>
            </a:r>
            <a:endParaRPr/>
          </a:p>
        </p:txBody>
      </p:sp>
      <p:sp>
        <p:nvSpPr>
          <p:cNvPr id="88" name="Google Shape;88;p18"/>
          <p:cNvSpPr txBox="1"/>
          <p:nvPr>
            <p:ph idx="1" type="body"/>
          </p:nvPr>
        </p:nvSpPr>
        <p:spPr>
          <a:xfrm>
            <a:off x="311700" y="2571750"/>
            <a:ext cx="7596300" cy="155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t/>
            </a:r>
            <a:endParaRPr sz="3600"/>
          </a:p>
        </p:txBody>
      </p:sp>
      <p:pic>
        <p:nvPicPr>
          <p:cNvPr id="89" name="Google Shape;89;p18"/>
          <p:cNvPicPr preferRelativeResize="0"/>
          <p:nvPr/>
        </p:nvPicPr>
        <p:blipFill>
          <a:blip r:embed="rId3">
            <a:alphaModFix/>
          </a:blip>
          <a:stretch>
            <a:fillRect/>
          </a:stretch>
        </p:blipFill>
        <p:spPr>
          <a:xfrm>
            <a:off x="216877" y="682038"/>
            <a:ext cx="8520601" cy="416756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6" name="Google Shape;96;p19"/>
          <p:cNvPicPr preferRelativeResize="0"/>
          <p:nvPr/>
        </p:nvPicPr>
        <p:blipFill>
          <a:blip r:embed="rId3">
            <a:alphaModFix/>
          </a:blip>
          <a:stretch>
            <a:fillRect/>
          </a:stretch>
        </p:blipFill>
        <p:spPr>
          <a:xfrm>
            <a:off x="223925" y="445025"/>
            <a:ext cx="8608375" cy="42105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3" name="Google Shape;103;p20"/>
          <p:cNvPicPr preferRelativeResize="0"/>
          <p:nvPr/>
        </p:nvPicPr>
        <p:blipFill>
          <a:blip r:embed="rId3">
            <a:alphaModFix/>
          </a:blip>
          <a:stretch>
            <a:fillRect/>
          </a:stretch>
        </p:blipFill>
        <p:spPr>
          <a:xfrm>
            <a:off x="311701" y="445025"/>
            <a:ext cx="8267699" cy="4043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0" name="Google Shape;110;p21"/>
          <p:cNvPicPr preferRelativeResize="0"/>
          <p:nvPr/>
        </p:nvPicPr>
        <p:blipFill>
          <a:blip r:embed="rId3">
            <a:alphaModFix/>
          </a:blip>
          <a:stretch>
            <a:fillRect/>
          </a:stretch>
        </p:blipFill>
        <p:spPr>
          <a:xfrm>
            <a:off x="223926" y="445025"/>
            <a:ext cx="8760075" cy="4284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