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53dbe82a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53dbe82a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53dbe82a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53dbe82a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53dbe82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53dbe82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53e72c4e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53e72c4e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53dbe82a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53dbe82a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53dbe82a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53dbe82a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53dbe82a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53dbe82a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53dbe82a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53dbe82a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53dbe82a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53dbe82a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53dbe82a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53dbe82a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53e72c4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53e72c4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53e72c4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53e72c4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53dbe82a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53dbe82a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ffebd0d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ffebd0d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ffebd0d7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ffebd0d7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72d3554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72d3554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72d3554b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72d3554b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72d3554b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72d3554b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ffa8179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ffa8179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ffa8179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ffa8179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ffa81794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ffa81794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53517e99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53517e99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ffa81794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ffa81794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ffa81794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ffa81794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ffa81794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ffa81794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ffa81794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ffa81794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4ac3e44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4ac3e44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ffa81794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ffa81794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ffa81794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ffa81794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ffa81794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ffa81794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72d3554b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72d3554b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53517e99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53517e99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53517e99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53517e9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53dbe82a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53dbe82a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53dbe82a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53dbe82a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53dbe82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53dbe82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53dbe82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53dbe82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8625"/>
            <a:ext cx="85206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BR" sz="3600"/>
              <a:t>Busca em Strings</a:t>
            </a:r>
            <a:endParaRPr sz="3600"/>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1351175"/>
            <a:ext cx="8520600" cy="3365700"/>
          </a:xfrm>
          <a:prstGeom prst="rect">
            <a:avLst/>
          </a:prstGeom>
        </p:spPr>
        <p:txBody>
          <a:bodyPr anchorCtr="0" anchor="t" bIns="91425" lIns="91425" spcFirstLastPara="1" rIns="91425" wrap="square" tIns="91425">
            <a:noAutofit/>
          </a:bodyPr>
          <a:lstStyle/>
          <a:p>
            <a:pPr indent="0" lvl="0" marL="0" rtl="0" algn="ctr">
              <a:lnSpc>
                <a:spcPct val="90000"/>
              </a:lnSpc>
              <a:spcBef>
                <a:spcPts val="1000"/>
              </a:spcBef>
              <a:spcAft>
                <a:spcPts val="0"/>
              </a:spcAft>
              <a:buClr>
                <a:schemeClr val="dk1"/>
              </a:buClr>
              <a:buSzPts val="1100"/>
              <a:buFont typeface="Arial"/>
              <a:buNone/>
            </a:pPr>
            <a:r>
              <a:rPr lang="pt-BR" sz="2400">
                <a:solidFill>
                  <a:schemeClr val="dk1"/>
                </a:solidFill>
              </a:rPr>
              <a:t>Método Rabin Karp</a:t>
            </a:r>
            <a:endParaRPr sz="2400">
              <a:solidFill>
                <a:schemeClr val="dk1"/>
              </a:solidFill>
            </a:endParaRPr>
          </a:p>
          <a:p>
            <a:pPr indent="0" lvl="0" marL="0" rtl="0" algn="ctr">
              <a:lnSpc>
                <a:spcPct val="90000"/>
              </a:lnSpc>
              <a:spcBef>
                <a:spcPts val="1000"/>
              </a:spcBef>
              <a:spcAft>
                <a:spcPts val="0"/>
              </a:spcAft>
              <a:buClr>
                <a:schemeClr val="dk1"/>
              </a:buClr>
              <a:buSzPts val="1100"/>
              <a:buFont typeface="Arial"/>
              <a:buNone/>
            </a:pPr>
            <a:r>
              <a:rPr lang="pt-BR" sz="1500">
                <a:solidFill>
                  <a:schemeClr val="dk1"/>
                </a:solidFill>
              </a:rPr>
              <a:t>O algoritmo Rabin Karp, também conhecido como Algoritmo impressão digital, Rabin Kart é o método de busca por (Strings)  palavras ou frases dentro de outra frase ou texto,  em que para cada conjunto de caracteres será atribuído um valor numérico baseado em  valores numéricos da tabela ASCII em conjunto com uma fórmula matemática </a:t>
            </a:r>
            <a:r>
              <a:rPr lang="pt-BR" sz="1500">
                <a:solidFill>
                  <a:schemeClr val="dk1"/>
                </a:solidFill>
              </a:rPr>
              <a:t>específica</a:t>
            </a:r>
            <a:r>
              <a:rPr lang="pt-BR" sz="1500">
                <a:solidFill>
                  <a:schemeClr val="dk1"/>
                </a:solidFill>
              </a:rPr>
              <a:t>, o valor gerado é conhecido como hash.</a:t>
            </a:r>
            <a:endParaRPr sz="1500">
              <a:solidFill>
                <a:schemeClr val="dk1"/>
              </a:solidFill>
            </a:endParaRPr>
          </a:p>
          <a:p>
            <a:pPr indent="0" lvl="0" marL="0" rtl="0" algn="ctr">
              <a:lnSpc>
                <a:spcPct val="90000"/>
              </a:lnSpc>
              <a:spcBef>
                <a:spcPts val="1000"/>
              </a:spcBef>
              <a:spcAft>
                <a:spcPts val="0"/>
              </a:spcAft>
              <a:buClr>
                <a:schemeClr val="dk1"/>
              </a:buClr>
              <a:buSzPts val="1100"/>
              <a:buFont typeface="Arial"/>
              <a:buNone/>
            </a:pPr>
            <a:r>
              <a:rPr lang="pt-BR" sz="1500">
                <a:solidFill>
                  <a:schemeClr val="dk1"/>
                </a:solidFill>
              </a:rPr>
              <a:t>O método foi batizado com nome de Rabin Karp , em homenagem ao seu criador </a:t>
            </a:r>
            <a:r>
              <a:rPr b="1" lang="pt-BR" sz="1500">
                <a:solidFill>
                  <a:schemeClr val="dk1"/>
                </a:solidFill>
              </a:rPr>
              <a:t>Richard Manning Karp.</a:t>
            </a:r>
            <a:endParaRPr b="1" sz="15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354275" y="445025"/>
            <a:ext cx="8520601" cy="41675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23"/>
          <p:cNvPicPr preferRelativeResize="0"/>
          <p:nvPr/>
        </p:nvPicPr>
        <p:blipFill>
          <a:blip r:embed="rId3">
            <a:alphaModFix/>
          </a:blip>
          <a:stretch>
            <a:fillRect/>
          </a:stretch>
        </p:blipFill>
        <p:spPr>
          <a:xfrm>
            <a:off x="311700" y="540666"/>
            <a:ext cx="8520601" cy="41675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24"/>
          <p:cNvPicPr preferRelativeResize="0"/>
          <p:nvPr/>
        </p:nvPicPr>
        <p:blipFill>
          <a:blip r:embed="rId3">
            <a:alphaModFix/>
          </a:blip>
          <a:stretch>
            <a:fillRect/>
          </a:stretch>
        </p:blipFill>
        <p:spPr>
          <a:xfrm>
            <a:off x="191950" y="392125"/>
            <a:ext cx="8843999" cy="4325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25"/>
          <p:cNvPicPr preferRelativeResize="0"/>
          <p:nvPr/>
        </p:nvPicPr>
        <p:blipFill>
          <a:blip r:embed="rId3">
            <a:alphaModFix/>
          </a:blip>
          <a:stretch>
            <a:fillRect/>
          </a:stretch>
        </p:blipFill>
        <p:spPr>
          <a:xfrm>
            <a:off x="376325" y="445025"/>
            <a:ext cx="8520601" cy="41675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26"/>
          <p:cNvPicPr preferRelativeResize="0"/>
          <p:nvPr/>
        </p:nvPicPr>
        <p:blipFill>
          <a:blip r:embed="rId3">
            <a:alphaModFix/>
          </a:blip>
          <a:stretch>
            <a:fillRect/>
          </a:stretch>
        </p:blipFill>
        <p:spPr>
          <a:xfrm>
            <a:off x="223925" y="445025"/>
            <a:ext cx="8687401" cy="4249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7"/>
          <p:cNvPicPr preferRelativeResize="0"/>
          <p:nvPr/>
        </p:nvPicPr>
        <p:blipFill>
          <a:blip r:embed="rId3">
            <a:alphaModFix/>
          </a:blip>
          <a:stretch>
            <a:fillRect/>
          </a:stretch>
        </p:blipFill>
        <p:spPr>
          <a:xfrm>
            <a:off x="191950" y="392125"/>
            <a:ext cx="8795550" cy="4302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5" name="Google Shape;145;p28"/>
          <p:cNvPicPr preferRelativeResize="0"/>
          <p:nvPr/>
        </p:nvPicPr>
        <p:blipFill>
          <a:blip r:embed="rId3">
            <a:alphaModFix/>
          </a:blip>
          <a:stretch>
            <a:fillRect/>
          </a:stretch>
        </p:blipFill>
        <p:spPr>
          <a:xfrm>
            <a:off x="219700" y="368425"/>
            <a:ext cx="8765001" cy="42871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29"/>
          <p:cNvPicPr preferRelativeResize="0"/>
          <p:nvPr/>
        </p:nvPicPr>
        <p:blipFill>
          <a:blip r:embed="rId3">
            <a:alphaModFix/>
          </a:blip>
          <a:stretch>
            <a:fillRect/>
          </a:stretch>
        </p:blipFill>
        <p:spPr>
          <a:xfrm>
            <a:off x="223926" y="445025"/>
            <a:ext cx="8735850" cy="4272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7" name="Google Shape;157;p30"/>
          <p:cNvPicPr preferRelativeResize="0"/>
          <p:nvPr/>
        </p:nvPicPr>
        <p:blipFill>
          <a:blip r:embed="rId3">
            <a:alphaModFix/>
          </a:blip>
          <a:stretch>
            <a:fillRect/>
          </a:stretch>
        </p:blipFill>
        <p:spPr>
          <a:xfrm>
            <a:off x="223425" y="423550"/>
            <a:ext cx="8610150" cy="4211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31"/>
          <p:cNvPicPr preferRelativeResize="0"/>
          <p:nvPr/>
        </p:nvPicPr>
        <p:blipFill>
          <a:blip r:embed="rId3">
            <a:alphaModFix/>
          </a:blip>
          <a:stretch>
            <a:fillRect/>
          </a:stretch>
        </p:blipFill>
        <p:spPr>
          <a:xfrm>
            <a:off x="223926" y="445025"/>
            <a:ext cx="8784299" cy="429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450800" y="4301875"/>
            <a:ext cx="8379000" cy="409800"/>
          </a:xfrm>
          <a:prstGeom prst="rect">
            <a:avLst/>
          </a:prstGeom>
        </p:spPr>
        <p:txBody>
          <a:bodyPr anchorCtr="0" anchor="b" bIns="91425" lIns="91425" spcFirstLastPara="1" rIns="91425" wrap="square" tIns="91425">
            <a:noAutofit/>
          </a:bodyPr>
          <a:lstStyle/>
          <a:p>
            <a:pPr indent="0" lvl="0" marL="0" rtl="0" algn="ctr">
              <a:lnSpc>
                <a:spcPct val="90000"/>
              </a:lnSpc>
              <a:spcBef>
                <a:spcPts val="1000"/>
              </a:spcBef>
              <a:spcAft>
                <a:spcPts val="0"/>
              </a:spcAft>
              <a:buClr>
                <a:schemeClr val="dk1"/>
              </a:buClr>
              <a:buSzPts val="1100"/>
              <a:buFont typeface="Arial"/>
              <a:buNone/>
            </a:pPr>
            <a:r>
              <a:rPr b="1" lang="pt-BR" sz="1800"/>
              <a:t>                                                        </a:t>
            </a:r>
            <a:r>
              <a:rPr b="1" lang="pt-BR" sz="1800"/>
              <a:t>Richard Manning Karp.</a:t>
            </a:r>
            <a:endParaRPr b="1" sz="1800"/>
          </a:p>
          <a:p>
            <a:pPr indent="0" lvl="0" marL="0" rtl="0" algn="ctr">
              <a:spcBef>
                <a:spcPts val="0"/>
              </a:spcBef>
              <a:spcAft>
                <a:spcPts val="0"/>
              </a:spcAft>
              <a:buNone/>
            </a:pPr>
            <a:r>
              <a:t/>
            </a:r>
            <a:endParaRPr sz="600"/>
          </a:p>
        </p:txBody>
      </p:sp>
      <p:sp>
        <p:nvSpPr>
          <p:cNvPr id="61" name="Google Shape;61;p14"/>
          <p:cNvSpPr txBox="1"/>
          <p:nvPr>
            <p:ph idx="1" type="subTitle"/>
          </p:nvPr>
        </p:nvSpPr>
        <p:spPr>
          <a:xfrm>
            <a:off x="3271275" y="1423800"/>
            <a:ext cx="2394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2643323" y="249063"/>
            <a:ext cx="3857375" cy="38631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32"/>
          <p:cNvPicPr preferRelativeResize="0"/>
          <p:nvPr/>
        </p:nvPicPr>
        <p:blipFill>
          <a:blip r:embed="rId3">
            <a:alphaModFix/>
          </a:blip>
          <a:stretch>
            <a:fillRect/>
          </a:stretch>
        </p:blipFill>
        <p:spPr>
          <a:xfrm>
            <a:off x="387900" y="301625"/>
            <a:ext cx="8520601" cy="41675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33"/>
          <p:cNvPicPr preferRelativeResize="0"/>
          <p:nvPr/>
        </p:nvPicPr>
        <p:blipFill>
          <a:blip r:embed="rId3">
            <a:alphaModFix/>
          </a:blip>
          <a:stretch>
            <a:fillRect/>
          </a:stretch>
        </p:blipFill>
        <p:spPr>
          <a:xfrm>
            <a:off x="321525" y="638360"/>
            <a:ext cx="8520601" cy="416756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9" name="Google Shape;179;p34"/>
          <p:cNvPicPr preferRelativeResize="0"/>
          <p:nvPr/>
        </p:nvPicPr>
        <p:blipFill>
          <a:blip r:embed="rId3">
            <a:alphaModFix/>
          </a:blip>
          <a:stretch>
            <a:fillRect/>
          </a:stretch>
        </p:blipFill>
        <p:spPr>
          <a:xfrm>
            <a:off x="279550" y="392125"/>
            <a:ext cx="8628951" cy="4220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1112725" y="529325"/>
            <a:ext cx="622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0000FF"/>
                </a:solidFill>
              </a:rPr>
              <a:t>Busca em String - Método força bruta</a:t>
            </a:r>
            <a:endParaRPr>
              <a:solidFill>
                <a:srgbClr val="0000FF"/>
              </a:solidFill>
            </a:endParaRPr>
          </a:p>
        </p:txBody>
      </p:sp>
      <p:sp>
        <p:nvSpPr>
          <p:cNvPr id="185" name="Google Shape;185;p35"/>
          <p:cNvSpPr txBox="1"/>
          <p:nvPr/>
        </p:nvSpPr>
        <p:spPr>
          <a:xfrm>
            <a:off x="1178275" y="1638900"/>
            <a:ext cx="6324000" cy="18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600"/>
              <a:t>Método</a:t>
            </a:r>
            <a:r>
              <a:rPr lang="pt-BR" sz="2600"/>
              <a:t> força bruta, também conhecido como </a:t>
            </a:r>
            <a:r>
              <a:rPr lang="pt-BR" sz="2600"/>
              <a:t>ingênuo</a:t>
            </a:r>
            <a:r>
              <a:rPr lang="pt-BR" sz="2600"/>
              <a:t> ou do inglês - Naive.</a:t>
            </a:r>
            <a:endParaRPr sz="2600"/>
          </a:p>
          <a:p>
            <a:pPr indent="0" lvl="0" marL="0" rtl="0" algn="l">
              <a:spcBef>
                <a:spcPts val="0"/>
              </a:spcBef>
              <a:spcAft>
                <a:spcPts val="0"/>
              </a:spcAft>
              <a:buNone/>
            </a:pPr>
            <a:r>
              <a:rPr lang="pt-BR" sz="2600"/>
              <a:t> O seu funcionamento se </a:t>
            </a:r>
            <a:r>
              <a:rPr lang="pt-BR" sz="2600"/>
              <a:t>dá</a:t>
            </a:r>
            <a:r>
              <a:rPr lang="pt-BR" sz="2600"/>
              <a:t> pela comparação de caractere a caractere</a:t>
            </a:r>
            <a:endParaRPr sz="2600"/>
          </a:p>
          <a:p>
            <a:pPr indent="0" lvl="0" marL="0" rtl="0" algn="l">
              <a:spcBef>
                <a:spcPts val="0"/>
              </a:spcBef>
              <a:spcAft>
                <a:spcPts val="0"/>
              </a:spcAft>
              <a:buNone/>
            </a:pPr>
            <a:r>
              <a:t/>
            </a:r>
            <a:endParaRPr sz="2600"/>
          </a:p>
        </p:txBody>
      </p:sp>
      <p:sp>
        <p:nvSpPr>
          <p:cNvPr id="186" name="Google Shape;186;p35"/>
          <p:cNvSpPr txBox="1"/>
          <p:nvPr/>
        </p:nvSpPr>
        <p:spPr>
          <a:xfrm>
            <a:off x="1652550" y="3900725"/>
            <a:ext cx="49458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t>Veja como isso é feito nas ilustrações a seguir!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311700" y="856100"/>
            <a:ext cx="8520600" cy="16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 </a:t>
            </a:r>
            <a:r>
              <a:rPr lang="pt-BR" sz="2200"/>
              <a:t>if(strlen(stringDesejada) &gt; strlen(textoAux ) )</a:t>
            </a:r>
            <a:endParaRPr sz="2200"/>
          </a:p>
          <a:p>
            <a:pPr indent="0" lvl="0" marL="0" rtl="0" algn="l">
              <a:spcBef>
                <a:spcPts val="0"/>
              </a:spcBef>
              <a:spcAft>
                <a:spcPts val="0"/>
              </a:spcAft>
              <a:buClr>
                <a:schemeClr val="dk1"/>
              </a:buClr>
              <a:buSzPts val="1100"/>
              <a:buFont typeface="Arial"/>
              <a:buNone/>
            </a:pPr>
            <a:r>
              <a:rPr lang="pt-BR" sz="2200"/>
              <a:t>    {</a:t>
            </a:r>
            <a:endParaRPr sz="2200"/>
          </a:p>
          <a:p>
            <a:pPr indent="0" lvl="0" marL="0" rtl="0" algn="l">
              <a:spcBef>
                <a:spcPts val="0"/>
              </a:spcBef>
              <a:spcAft>
                <a:spcPts val="0"/>
              </a:spcAft>
              <a:buClr>
                <a:schemeClr val="dk1"/>
              </a:buClr>
              <a:buSzPts val="1100"/>
              <a:buFont typeface="Arial"/>
              <a:buNone/>
            </a:pPr>
            <a:r>
              <a:rPr lang="pt-BR" sz="2200"/>
              <a:t>        return false;</a:t>
            </a:r>
            <a:endParaRPr sz="2200"/>
          </a:p>
          <a:p>
            <a:pPr indent="0" lvl="0" marL="0" rtl="0" algn="l">
              <a:spcBef>
                <a:spcPts val="0"/>
              </a:spcBef>
              <a:spcAft>
                <a:spcPts val="0"/>
              </a:spcAft>
              <a:buClr>
                <a:schemeClr val="dk1"/>
              </a:buClr>
              <a:buSzPts val="1100"/>
              <a:buFont typeface="Arial"/>
              <a:buNone/>
            </a:pPr>
            <a:r>
              <a:rPr lang="pt-BR" sz="2200"/>
              <a:t>    }</a:t>
            </a:r>
            <a:endParaRPr sz="2200"/>
          </a:p>
          <a:p>
            <a:pPr indent="0" lvl="0" marL="0" rtl="0" algn="l">
              <a:spcBef>
                <a:spcPts val="0"/>
              </a:spcBef>
              <a:spcAft>
                <a:spcPts val="0"/>
              </a:spcAft>
              <a:buNone/>
            </a:pPr>
            <a:r>
              <a:t/>
            </a:r>
            <a:endParaRPr/>
          </a:p>
        </p:txBody>
      </p:sp>
      <p:pic>
        <p:nvPicPr>
          <p:cNvPr id="192" name="Google Shape;192;p36"/>
          <p:cNvPicPr preferRelativeResize="0"/>
          <p:nvPr/>
        </p:nvPicPr>
        <p:blipFill>
          <a:blip r:embed="rId3">
            <a:alphaModFix/>
          </a:blip>
          <a:stretch>
            <a:fillRect/>
          </a:stretch>
        </p:blipFill>
        <p:spPr>
          <a:xfrm>
            <a:off x="869925" y="2031300"/>
            <a:ext cx="6824500" cy="3038425"/>
          </a:xfrm>
          <a:prstGeom prst="rect">
            <a:avLst/>
          </a:prstGeom>
          <a:noFill/>
          <a:ln>
            <a:noFill/>
          </a:ln>
        </p:spPr>
      </p:pic>
      <p:sp>
        <p:nvSpPr>
          <p:cNvPr id="193" name="Google Shape;193;p36"/>
          <p:cNvSpPr txBox="1"/>
          <p:nvPr/>
        </p:nvSpPr>
        <p:spPr>
          <a:xfrm>
            <a:off x="1683400" y="3691775"/>
            <a:ext cx="5544000" cy="1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0000"/>
                </a:solidFill>
              </a:rPr>
              <a:t>____________________________________________________</a:t>
            </a:r>
            <a:endParaRPr>
              <a:solidFill>
                <a:srgbClr val="FF0000"/>
              </a:solidFill>
            </a:endParaRPr>
          </a:p>
        </p:txBody>
      </p:sp>
      <p:sp>
        <p:nvSpPr>
          <p:cNvPr id="194" name="Google Shape;194;p36"/>
          <p:cNvSpPr txBox="1"/>
          <p:nvPr/>
        </p:nvSpPr>
        <p:spPr>
          <a:xfrm>
            <a:off x="3149350" y="3907275"/>
            <a:ext cx="15072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0000"/>
                </a:solidFill>
              </a:rPr>
              <a:t>StringDesejada</a:t>
            </a:r>
            <a:endParaRPr>
              <a:solidFill>
                <a:srgbClr val="FF0000"/>
              </a:solidFill>
            </a:endParaRPr>
          </a:p>
        </p:txBody>
      </p:sp>
      <p:sp>
        <p:nvSpPr>
          <p:cNvPr id="195" name="Google Shape;195;p36"/>
          <p:cNvSpPr txBox="1"/>
          <p:nvPr/>
        </p:nvSpPr>
        <p:spPr>
          <a:xfrm>
            <a:off x="527250" y="348725"/>
            <a:ext cx="7409700" cy="6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Aqui temos um trecho do programa, que verifica se a string desejada é maior que o texto da base;  se for já retorna um </a:t>
            </a:r>
            <a:r>
              <a:rPr b="1" lang="pt-BR"/>
              <a:t>false.</a:t>
            </a:r>
            <a:r>
              <a:rPr lang="pt-B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37"/>
          <p:cNvPicPr preferRelativeResize="0"/>
          <p:nvPr/>
        </p:nvPicPr>
        <p:blipFill>
          <a:blip r:embed="rId3">
            <a:alphaModFix/>
          </a:blip>
          <a:stretch>
            <a:fillRect/>
          </a:stretch>
        </p:blipFill>
        <p:spPr>
          <a:xfrm>
            <a:off x="838200" y="1447800"/>
            <a:ext cx="7448550" cy="3638550"/>
          </a:xfrm>
          <a:prstGeom prst="rect">
            <a:avLst/>
          </a:prstGeom>
          <a:noFill/>
          <a:ln>
            <a:noFill/>
          </a:ln>
        </p:spPr>
      </p:pic>
      <p:sp>
        <p:nvSpPr>
          <p:cNvPr id="201" name="Google Shape;201;p37"/>
          <p:cNvSpPr txBox="1"/>
          <p:nvPr/>
        </p:nvSpPr>
        <p:spPr>
          <a:xfrm>
            <a:off x="664125" y="1018675"/>
            <a:ext cx="7869300" cy="14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100"/>
              <a:t>if(strcmp(stringDesejada, textoAux)==0)</a:t>
            </a:r>
            <a:endParaRPr sz="2100"/>
          </a:p>
          <a:p>
            <a:pPr indent="0" lvl="0" marL="0" rtl="0" algn="l">
              <a:spcBef>
                <a:spcPts val="0"/>
              </a:spcBef>
              <a:spcAft>
                <a:spcPts val="0"/>
              </a:spcAft>
              <a:buClr>
                <a:schemeClr val="dk1"/>
              </a:buClr>
              <a:buSzPts val="1100"/>
              <a:buFont typeface="Arial"/>
              <a:buNone/>
            </a:pPr>
            <a:r>
              <a:rPr lang="pt-BR" sz="2100"/>
              <a:t>    {</a:t>
            </a:r>
            <a:endParaRPr sz="2100"/>
          </a:p>
          <a:p>
            <a:pPr indent="0" lvl="0" marL="0" rtl="0" algn="l">
              <a:spcBef>
                <a:spcPts val="0"/>
              </a:spcBef>
              <a:spcAft>
                <a:spcPts val="0"/>
              </a:spcAft>
              <a:buClr>
                <a:schemeClr val="dk1"/>
              </a:buClr>
              <a:buSzPts val="1100"/>
              <a:buFont typeface="Arial"/>
              <a:buNone/>
            </a:pPr>
            <a:r>
              <a:rPr lang="pt-BR" sz="2100"/>
              <a:t>        return true;</a:t>
            </a:r>
            <a:endParaRPr sz="2100"/>
          </a:p>
          <a:p>
            <a:pPr indent="0" lvl="0" marL="0" rtl="0" algn="l">
              <a:spcBef>
                <a:spcPts val="0"/>
              </a:spcBef>
              <a:spcAft>
                <a:spcPts val="0"/>
              </a:spcAft>
              <a:buClr>
                <a:schemeClr val="dk1"/>
              </a:buClr>
              <a:buSzPts val="1100"/>
              <a:buFont typeface="Arial"/>
              <a:buNone/>
            </a:pPr>
            <a:r>
              <a:rPr lang="pt-BR" sz="2100"/>
              <a:t>    }</a:t>
            </a:r>
            <a:endParaRPr sz="2100"/>
          </a:p>
        </p:txBody>
      </p:sp>
      <p:sp>
        <p:nvSpPr>
          <p:cNvPr id="202" name="Google Shape;202;p37"/>
          <p:cNvSpPr txBox="1"/>
          <p:nvPr/>
        </p:nvSpPr>
        <p:spPr>
          <a:xfrm>
            <a:off x="1434475" y="1375800"/>
            <a:ext cx="6826500" cy="7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7"/>
          <p:cNvSpPr txBox="1"/>
          <p:nvPr/>
        </p:nvSpPr>
        <p:spPr>
          <a:xfrm>
            <a:off x="1055225" y="248150"/>
            <a:ext cx="6826500" cy="7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700"/>
              <a:t>Função nativa do C string compare (strcmp) compara a string desejada com o texto base, e se forem iguais retorna</a:t>
            </a:r>
            <a:r>
              <a:rPr b="1" lang="pt-BR" sz="1700"/>
              <a:t> true;</a:t>
            </a:r>
            <a:endParaRPr b="1"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38"/>
          <p:cNvPicPr preferRelativeResize="0"/>
          <p:nvPr/>
        </p:nvPicPr>
        <p:blipFill>
          <a:blip r:embed="rId3">
            <a:alphaModFix/>
          </a:blip>
          <a:stretch>
            <a:fillRect/>
          </a:stretch>
        </p:blipFill>
        <p:spPr>
          <a:xfrm>
            <a:off x="847725" y="752475"/>
            <a:ext cx="7448550" cy="3638550"/>
          </a:xfrm>
          <a:prstGeom prst="rect">
            <a:avLst/>
          </a:prstGeom>
          <a:noFill/>
          <a:ln>
            <a:noFill/>
          </a:ln>
        </p:spPr>
      </p:pic>
      <p:sp>
        <p:nvSpPr>
          <p:cNvPr id="209" name="Google Shape;209;p38"/>
          <p:cNvSpPr txBox="1"/>
          <p:nvPr/>
        </p:nvSpPr>
        <p:spPr>
          <a:xfrm>
            <a:off x="1055225" y="238050"/>
            <a:ext cx="6826500" cy="7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100"/>
              <a:t>O melhor caso! a palavra desejada existir e estar no </a:t>
            </a:r>
            <a:r>
              <a:rPr lang="pt-BR" sz="3100"/>
              <a:t>início</a:t>
            </a:r>
            <a:r>
              <a:rPr lang="pt-BR" sz="3100"/>
              <a:t> do texto </a:t>
            </a:r>
            <a:r>
              <a:rPr lang="pt-BR" sz="3100"/>
              <a:t>base.</a:t>
            </a:r>
            <a:endParaRPr sz="3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t>Aqui iniciamos uma nova busca! desta vez a palavra </a:t>
            </a:r>
            <a:r>
              <a:rPr b="1" lang="pt-BR" sz="2400"/>
              <a:t>car</a:t>
            </a:r>
            <a:endParaRPr b="1" sz="1400"/>
          </a:p>
        </p:txBody>
      </p:sp>
      <p:pic>
        <p:nvPicPr>
          <p:cNvPr id="215" name="Google Shape;215;p39"/>
          <p:cNvPicPr preferRelativeResize="0"/>
          <p:nvPr/>
        </p:nvPicPr>
        <p:blipFill>
          <a:blip r:embed="rId3">
            <a:alphaModFix/>
          </a:blip>
          <a:stretch>
            <a:fillRect/>
          </a:stretch>
        </p:blipFill>
        <p:spPr>
          <a:xfrm>
            <a:off x="771525" y="1237325"/>
            <a:ext cx="7600950" cy="3638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id="220" name="Google Shape;220;p40"/>
          <p:cNvPicPr preferRelativeResize="0"/>
          <p:nvPr/>
        </p:nvPicPr>
        <p:blipFill>
          <a:blip r:embed="rId3">
            <a:alphaModFix/>
          </a:blip>
          <a:stretch>
            <a:fillRect/>
          </a:stretch>
        </p:blipFill>
        <p:spPr>
          <a:xfrm>
            <a:off x="942600" y="836775"/>
            <a:ext cx="7448550" cy="3638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id="225" name="Google Shape;225;p41"/>
          <p:cNvPicPr preferRelativeResize="0"/>
          <p:nvPr/>
        </p:nvPicPr>
        <p:blipFill>
          <a:blip r:embed="rId3">
            <a:alphaModFix/>
          </a:blip>
          <a:stretch>
            <a:fillRect/>
          </a:stretch>
        </p:blipFill>
        <p:spPr>
          <a:xfrm>
            <a:off x="847725" y="752475"/>
            <a:ext cx="7448550" cy="3638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Tabela ASCII - principais caracteres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311700" y="1090325"/>
            <a:ext cx="8520600" cy="368056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2"/>
          <p:cNvSpPr/>
          <p:nvPr/>
        </p:nvSpPr>
        <p:spPr>
          <a:xfrm>
            <a:off x="847725" y="752475"/>
            <a:ext cx="7448550" cy="3638550"/>
          </a:xfrm>
          <a:prstGeom prst="rect">
            <a:avLst/>
          </a:prstGeom>
          <a:noFill/>
          <a:ln>
            <a:noFill/>
          </a:ln>
        </p:spPr>
      </p:sp>
      <p:pic>
        <p:nvPicPr>
          <p:cNvPr id="231" name="Google Shape;231;p42"/>
          <p:cNvPicPr preferRelativeResize="0"/>
          <p:nvPr/>
        </p:nvPicPr>
        <p:blipFill>
          <a:blip r:embed="rId3">
            <a:alphaModFix/>
          </a:blip>
          <a:stretch>
            <a:fillRect/>
          </a:stretch>
        </p:blipFill>
        <p:spPr>
          <a:xfrm>
            <a:off x="847725" y="752475"/>
            <a:ext cx="7448550" cy="3638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43"/>
          <p:cNvPicPr preferRelativeResize="0"/>
          <p:nvPr/>
        </p:nvPicPr>
        <p:blipFill>
          <a:blip r:embed="rId3">
            <a:alphaModFix/>
          </a:blip>
          <a:stretch>
            <a:fillRect/>
          </a:stretch>
        </p:blipFill>
        <p:spPr>
          <a:xfrm>
            <a:off x="847725" y="752475"/>
            <a:ext cx="7448550" cy="3638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Google Shape;241;p44"/>
          <p:cNvPicPr preferRelativeResize="0"/>
          <p:nvPr/>
        </p:nvPicPr>
        <p:blipFill>
          <a:blip r:embed="rId3">
            <a:alphaModFix/>
          </a:blip>
          <a:stretch>
            <a:fillRect/>
          </a:stretch>
        </p:blipFill>
        <p:spPr>
          <a:xfrm>
            <a:off x="847725" y="752475"/>
            <a:ext cx="7448550" cy="3638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Google Shape;246;p45"/>
          <p:cNvPicPr preferRelativeResize="0"/>
          <p:nvPr/>
        </p:nvPicPr>
        <p:blipFill>
          <a:blip r:embed="rId3">
            <a:alphaModFix/>
          </a:blip>
          <a:stretch>
            <a:fillRect/>
          </a:stretch>
        </p:blipFill>
        <p:spPr>
          <a:xfrm>
            <a:off x="847725" y="752475"/>
            <a:ext cx="7448550" cy="3638550"/>
          </a:xfrm>
          <a:prstGeom prst="rect">
            <a:avLst/>
          </a:prstGeom>
          <a:noFill/>
          <a:ln>
            <a:noFill/>
          </a:ln>
        </p:spPr>
      </p:pic>
      <p:sp>
        <p:nvSpPr>
          <p:cNvPr id="247" name="Google Shape;247;p45"/>
          <p:cNvSpPr txBox="1"/>
          <p:nvPr/>
        </p:nvSpPr>
        <p:spPr>
          <a:xfrm>
            <a:off x="3186000" y="3073750"/>
            <a:ext cx="2772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String encontrada com sucesso!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pic>
        <p:nvPicPr>
          <p:cNvPr id="252" name="Google Shape;252;p46"/>
          <p:cNvPicPr preferRelativeResize="0"/>
          <p:nvPr/>
        </p:nvPicPr>
        <p:blipFill>
          <a:blip r:embed="rId3">
            <a:alphaModFix/>
          </a:blip>
          <a:stretch>
            <a:fillRect/>
          </a:stretch>
        </p:blipFill>
        <p:spPr>
          <a:xfrm>
            <a:off x="1027200" y="1280350"/>
            <a:ext cx="7439025" cy="3629025"/>
          </a:xfrm>
          <a:prstGeom prst="rect">
            <a:avLst/>
          </a:prstGeom>
          <a:noFill/>
          <a:ln>
            <a:noFill/>
          </a:ln>
        </p:spPr>
      </p:pic>
      <p:sp>
        <p:nvSpPr>
          <p:cNvPr id="253" name="Google Shape;253;p46"/>
          <p:cNvSpPr txBox="1"/>
          <p:nvPr/>
        </p:nvSpPr>
        <p:spPr>
          <a:xfrm>
            <a:off x="6433925" y="708300"/>
            <a:ext cx="2407200" cy="24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rgbClr val="0000FF"/>
                </a:solidFill>
              </a:rPr>
              <a:t>bool </a:t>
            </a:r>
            <a:r>
              <a:rPr lang="pt-BR"/>
              <a:t>testar</a:t>
            </a:r>
            <a:r>
              <a:rPr lang="pt-BR">
                <a:solidFill>
                  <a:srgbClr val="FF0000"/>
                </a:solidFill>
              </a:rPr>
              <a:t>(</a:t>
            </a:r>
            <a:r>
              <a:rPr lang="pt-BR">
                <a:solidFill>
                  <a:srgbClr val="0000FF"/>
                </a:solidFill>
              </a:rPr>
              <a:t>int</a:t>
            </a:r>
            <a:r>
              <a:rPr lang="pt-BR"/>
              <a:t> teste</a:t>
            </a:r>
            <a:r>
              <a:rPr lang="pt-BR">
                <a:solidFill>
                  <a:srgbClr val="FF0000"/>
                </a:solidFill>
              </a:rPr>
              <a:t>[],</a:t>
            </a:r>
            <a:r>
              <a:rPr lang="pt-BR"/>
              <a:t> </a:t>
            </a:r>
            <a:r>
              <a:rPr lang="pt-BR">
                <a:solidFill>
                  <a:srgbClr val="0000FF"/>
                </a:solidFill>
              </a:rPr>
              <a:t>int </a:t>
            </a:r>
            <a:r>
              <a:rPr lang="pt-BR"/>
              <a:t>tam</a:t>
            </a:r>
            <a:r>
              <a:rPr lang="pt-BR">
                <a:solidFill>
                  <a:srgbClr val="FF0000"/>
                </a:solidFill>
              </a:rPr>
              <a:t>)</a:t>
            </a:r>
            <a:endParaRPr>
              <a:solidFill>
                <a:srgbClr val="FF0000"/>
              </a:solidFill>
            </a:endParaRPr>
          </a:p>
          <a:p>
            <a:pPr indent="0" lvl="0" marL="0" rtl="0" algn="l">
              <a:spcBef>
                <a:spcPts val="0"/>
              </a:spcBef>
              <a:spcAft>
                <a:spcPts val="0"/>
              </a:spcAft>
              <a:buClr>
                <a:schemeClr val="dk1"/>
              </a:buClr>
              <a:buSzPts val="1100"/>
              <a:buFont typeface="Arial"/>
              <a:buNone/>
            </a:pPr>
            <a:r>
              <a:rPr lang="pt-BR">
                <a:solidFill>
                  <a:srgbClr val="FF0000"/>
                </a:solidFill>
              </a:rPr>
              <a:t>{</a:t>
            </a:r>
            <a:endParaRPr>
              <a:solidFill>
                <a:srgbClr val="FF0000"/>
              </a:solidFill>
            </a:endParaRPr>
          </a:p>
          <a:p>
            <a:pPr indent="0" lvl="0" marL="0" rtl="0" algn="l">
              <a:spcBef>
                <a:spcPts val="0"/>
              </a:spcBef>
              <a:spcAft>
                <a:spcPts val="0"/>
              </a:spcAft>
              <a:buClr>
                <a:schemeClr val="dk1"/>
              </a:buClr>
              <a:buSzPts val="1100"/>
              <a:buFont typeface="Arial"/>
              <a:buNone/>
            </a:pPr>
            <a:r>
              <a:rPr lang="pt-BR"/>
              <a:t>    </a:t>
            </a:r>
            <a:r>
              <a:rPr lang="pt-BR">
                <a:solidFill>
                  <a:srgbClr val="0000FF"/>
                </a:solidFill>
              </a:rPr>
              <a:t>for</a:t>
            </a:r>
            <a:r>
              <a:rPr lang="pt-BR">
                <a:solidFill>
                  <a:srgbClr val="FF0000"/>
                </a:solidFill>
              </a:rPr>
              <a:t>(</a:t>
            </a:r>
            <a:r>
              <a:rPr lang="pt-BR">
                <a:solidFill>
                  <a:srgbClr val="0000FF"/>
                </a:solidFill>
              </a:rPr>
              <a:t>int</a:t>
            </a:r>
            <a:r>
              <a:rPr lang="pt-BR"/>
              <a:t> i</a:t>
            </a:r>
            <a:r>
              <a:rPr lang="pt-BR">
                <a:solidFill>
                  <a:srgbClr val="FF0000"/>
                </a:solidFill>
              </a:rPr>
              <a:t>=0;</a:t>
            </a:r>
            <a:r>
              <a:rPr lang="pt-BR"/>
              <a:t> i</a:t>
            </a:r>
            <a:r>
              <a:rPr lang="pt-BR">
                <a:solidFill>
                  <a:srgbClr val="FF0000"/>
                </a:solidFill>
              </a:rPr>
              <a:t>&lt;</a:t>
            </a:r>
            <a:r>
              <a:rPr lang="pt-BR"/>
              <a:t>tam</a:t>
            </a:r>
            <a:r>
              <a:rPr lang="pt-BR">
                <a:solidFill>
                  <a:srgbClr val="FF0000"/>
                </a:solidFill>
              </a:rPr>
              <a:t>;</a:t>
            </a:r>
            <a:r>
              <a:rPr lang="pt-BR"/>
              <a:t> i</a:t>
            </a:r>
            <a:r>
              <a:rPr lang="pt-BR">
                <a:solidFill>
                  <a:srgbClr val="FF0000"/>
                </a:solidFill>
              </a:rPr>
              <a:t>++)</a:t>
            </a:r>
            <a:endParaRPr>
              <a:solidFill>
                <a:srgbClr val="FF0000"/>
              </a:solidFill>
            </a:endParaRPr>
          </a:p>
          <a:p>
            <a:pPr indent="0" lvl="0" marL="0" rtl="0" algn="l">
              <a:spcBef>
                <a:spcPts val="0"/>
              </a:spcBef>
              <a:spcAft>
                <a:spcPts val="0"/>
              </a:spcAft>
              <a:buClr>
                <a:schemeClr val="dk1"/>
              </a:buClr>
              <a:buSzPts val="1100"/>
              <a:buFont typeface="Arial"/>
              <a:buNone/>
            </a:pPr>
            <a:r>
              <a:rPr lang="pt-BR"/>
              <a:t>    </a:t>
            </a:r>
            <a:r>
              <a:rPr lang="pt-BR">
                <a:solidFill>
                  <a:srgbClr val="FF0000"/>
                </a:solidFill>
              </a:rPr>
              <a:t>{</a:t>
            </a:r>
            <a:endParaRPr>
              <a:solidFill>
                <a:srgbClr val="FF0000"/>
              </a:solidFill>
            </a:endParaRPr>
          </a:p>
          <a:p>
            <a:pPr indent="0" lvl="0" marL="0" rtl="0" algn="l">
              <a:spcBef>
                <a:spcPts val="0"/>
              </a:spcBef>
              <a:spcAft>
                <a:spcPts val="0"/>
              </a:spcAft>
              <a:buClr>
                <a:schemeClr val="dk1"/>
              </a:buClr>
              <a:buSzPts val="1100"/>
              <a:buFont typeface="Arial"/>
              <a:buNone/>
            </a:pPr>
            <a:r>
              <a:rPr lang="pt-BR"/>
              <a:t>        </a:t>
            </a:r>
            <a:r>
              <a:rPr lang="pt-BR">
                <a:solidFill>
                  <a:srgbClr val="0000FF"/>
                </a:solidFill>
              </a:rPr>
              <a:t>if</a:t>
            </a:r>
            <a:r>
              <a:rPr lang="pt-BR">
                <a:solidFill>
                  <a:srgbClr val="FF0000"/>
                </a:solidFill>
              </a:rPr>
              <a:t>(</a:t>
            </a:r>
            <a:r>
              <a:rPr lang="pt-BR"/>
              <a:t>teste</a:t>
            </a:r>
            <a:r>
              <a:rPr lang="pt-BR">
                <a:solidFill>
                  <a:srgbClr val="FF0000"/>
                </a:solidFill>
              </a:rPr>
              <a:t>[</a:t>
            </a:r>
            <a:r>
              <a:rPr lang="pt-BR"/>
              <a:t>i</a:t>
            </a:r>
            <a:r>
              <a:rPr lang="pt-BR">
                <a:solidFill>
                  <a:srgbClr val="FF0000"/>
                </a:solidFill>
              </a:rPr>
              <a:t>]==0)</a:t>
            </a:r>
            <a:endParaRPr>
              <a:solidFill>
                <a:srgbClr val="FF0000"/>
              </a:solidFill>
            </a:endParaRPr>
          </a:p>
          <a:p>
            <a:pPr indent="0" lvl="0" marL="0" rtl="0" algn="l">
              <a:spcBef>
                <a:spcPts val="0"/>
              </a:spcBef>
              <a:spcAft>
                <a:spcPts val="0"/>
              </a:spcAft>
              <a:buClr>
                <a:schemeClr val="dk1"/>
              </a:buClr>
              <a:buSzPts val="1100"/>
              <a:buFont typeface="Arial"/>
              <a:buNone/>
            </a:pPr>
            <a:r>
              <a:rPr lang="pt-BR"/>
              <a:t>        </a:t>
            </a:r>
            <a:r>
              <a:rPr lang="pt-BR">
                <a:solidFill>
                  <a:srgbClr val="FF0000"/>
                </a:solidFill>
              </a:rPr>
              <a:t>{</a:t>
            </a:r>
            <a:endParaRPr>
              <a:solidFill>
                <a:srgbClr val="FF0000"/>
              </a:solidFill>
            </a:endParaRPr>
          </a:p>
          <a:p>
            <a:pPr indent="0" lvl="0" marL="0" rtl="0" algn="l">
              <a:spcBef>
                <a:spcPts val="0"/>
              </a:spcBef>
              <a:spcAft>
                <a:spcPts val="0"/>
              </a:spcAft>
              <a:buClr>
                <a:schemeClr val="dk1"/>
              </a:buClr>
              <a:buSzPts val="1100"/>
              <a:buFont typeface="Arial"/>
              <a:buNone/>
            </a:pPr>
            <a:r>
              <a:rPr lang="pt-BR"/>
              <a:t>            </a:t>
            </a:r>
            <a:r>
              <a:rPr lang="pt-BR">
                <a:solidFill>
                  <a:srgbClr val="0000FF"/>
                </a:solidFill>
              </a:rPr>
              <a:t>return false</a:t>
            </a:r>
            <a:r>
              <a:rPr lang="pt-BR">
                <a:solidFill>
                  <a:srgbClr val="FF0000"/>
                </a:solidFill>
              </a:rPr>
              <a:t>;</a:t>
            </a:r>
            <a:endParaRPr>
              <a:solidFill>
                <a:srgbClr val="FF0000"/>
              </a:solidFill>
            </a:endParaRPr>
          </a:p>
          <a:p>
            <a:pPr indent="0" lvl="0" marL="0" rtl="0" algn="l">
              <a:spcBef>
                <a:spcPts val="0"/>
              </a:spcBef>
              <a:spcAft>
                <a:spcPts val="0"/>
              </a:spcAft>
              <a:buClr>
                <a:schemeClr val="dk1"/>
              </a:buClr>
              <a:buSzPts val="1100"/>
              <a:buFont typeface="Arial"/>
              <a:buNone/>
            </a:pPr>
            <a:r>
              <a:rPr lang="pt-BR"/>
              <a:t>        </a:t>
            </a:r>
            <a:r>
              <a:rPr lang="pt-BR">
                <a:solidFill>
                  <a:srgbClr val="FF0000"/>
                </a:solidFill>
              </a:rPr>
              <a:t>}</a:t>
            </a:r>
            <a:endParaRPr>
              <a:solidFill>
                <a:srgbClr val="FF0000"/>
              </a:solidFill>
            </a:endParaRPr>
          </a:p>
          <a:p>
            <a:pPr indent="0" lvl="0" marL="0" rtl="0" algn="l">
              <a:spcBef>
                <a:spcPts val="0"/>
              </a:spcBef>
              <a:spcAft>
                <a:spcPts val="0"/>
              </a:spcAft>
              <a:buClr>
                <a:schemeClr val="dk1"/>
              </a:buClr>
              <a:buSzPts val="1100"/>
              <a:buFont typeface="Arial"/>
              <a:buNone/>
            </a:pPr>
            <a:r>
              <a:rPr lang="pt-BR"/>
              <a:t>    </a:t>
            </a:r>
            <a:r>
              <a:rPr lang="pt-BR">
                <a:solidFill>
                  <a:srgbClr val="FF0000"/>
                </a:solidFill>
              </a:rPr>
              <a:t>}</a:t>
            </a:r>
            <a:endParaRPr>
              <a:solidFill>
                <a:srgbClr val="FF0000"/>
              </a:solidFill>
            </a:endParaRPr>
          </a:p>
          <a:p>
            <a:pPr indent="0" lvl="0" marL="0" rtl="0" algn="l">
              <a:spcBef>
                <a:spcPts val="0"/>
              </a:spcBef>
              <a:spcAft>
                <a:spcPts val="0"/>
              </a:spcAft>
              <a:buClr>
                <a:schemeClr val="dk1"/>
              </a:buClr>
              <a:buSzPts val="1100"/>
              <a:buFont typeface="Arial"/>
              <a:buNone/>
            </a:pPr>
            <a:r>
              <a:rPr lang="pt-BR"/>
              <a:t>    </a:t>
            </a:r>
            <a:r>
              <a:rPr lang="pt-BR">
                <a:solidFill>
                  <a:srgbClr val="0000FF"/>
                </a:solidFill>
              </a:rPr>
              <a:t>return true</a:t>
            </a:r>
            <a:r>
              <a:rPr lang="pt-BR">
                <a:solidFill>
                  <a:srgbClr val="FF0000"/>
                </a:solidFill>
              </a:rPr>
              <a:t>;</a:t>
            </a:r>
            <a:endParaRPr>
              <a:solidFill>
                <a:srgbClr val="FF0000"/>
              </a:solidFill>
            </a:endParaRPr>
          </a:p>
          <a:p>
            <a:pPr indent="0" lvl="0" marL="0" rtl="0" algn="l">
              <a:spcBef>
                <a:spcPts val="0"/>
              </a:spcBef>
              <a:spcAft>
                <a:spcPts val="0"/>
              </a:spcAft>
              <a:buClr>
                <a:schemeClr val="dk1"/>
              </a:buClr>
              <a:buSzPts val="1100"/>
              <a:buFont typeface="Arial"/>
              <a:buNone/>
            </a:pPr>
            <a:r>
              <a:rPr lang="pt-BR">
                <a:solidFill>
                  <a:srgbClr val="FF0000"/>
                </a:solidFill>
              </a:rPr>
              <a:t>}</a:t>
            </a:r>
            <a:endParaRPr>
              <a:solidFill>
                <a:srgbClr val="FF0000"/>
              </a:solidFill>
            </a:endParaRPr>
          </a:p>
          <a:p>
            <a:pPr indent="0" lvl="0" marL="0" rtl="0" algn="l">
              <a:spcBef>
                <a:spcPts val="0"/>
              </a:spcBef>
              <a:spcAft>
                <a:spcPts val="0"/>
              </a:spcAft>
              <a:buNone/>
            </a:pPr>
            <a:r>
              <a:t/>
            </a:r>
            <a:endParaRPr/>
          </a:p>
        </p:txBody>
      </p:sp>
      <p:sp>
        <p:nvSpPr>
          <p:cNvPr id="254" name="Google Shape;254;p46"/>
          <p:cNvSpPr txBox="1"/>
          <p:nvPr/>
        </p:nvSpPr>
        <p:spPr>
          <a:xfrm>
            <a:off x="243525" y="0"/>
            <a:ext cx="8852700" cy="7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700"/>
              <a:t>Para indicar o tamanho do meu vetor teste da vez</a:t>
            </a:r>
            <a:r>
              <a:rPr lang="pt-BR"/>
              <a:t> ⇒     </a:t>
            </a:r>
            <a:r>
              <a:rPr lang="pt-BR">
                <a:solidFill>
                  <a:srgbClr val="0000FF"/>
                </a:solidFill>
              </a:rPr>
              <a:t>int </a:t>
            </a:r>
            <a:r>
              <a:rPr lang="pt-BR"/>
              <a:t>teste</a:t>
            </a:r>
            <a:r>
              <a:rPr lang="pt-BR">
                <a:solidFill>
                  <a:srgbClr val="FF0000"/>
                </a:solidFill>
              </a:rPr>
              <a:t>[</a:t>
            </a:r>
            <a:r>
              <a:rPr lang="pt-BR">
                <a:solidFill>
                  <a:srgbClr val="0000FF"/>
                </a:solidFill>
              </a:rPr>
              <a:t>strlen</a:t>
            </a:r>
            <a:r>
              <a:rPr lang="pt-BR">
                <a:solidFill>
                  <a:srgbClr val="FF0000"/>
                </a:solidFill>
              </a:rPr>
              <a:t>(</a:t>
            </a:r>
            <a:r>
              <a:rPr lang="pt-BR"/>
              <a:t>stringDesejada</a:t>
            </a:r>
            <a:r>
              <a:rPr lang="pt-BR">
                <a:solidFill>
                  <a:srgbClr val="FF0000"/>
                </a:solidFill>
              </a:rPr>
              <a:t>)];</a:t>
            </a:r>
            <a:endParaRPr>
              <a:solidFill>
                <a:srgbClr val="FF0000"/>
              </a:solidFill>
            </a:endParaRPr>
          </a:p>
        </p:txBody>
      </p:sp>
      <p:sp>
        <p:nvSpPr>
          <p:cNvPr id="255" name="Google Shape;255;p46"/>
          <p:cNvSpPr txBox="1"/>
          <p:nvPr/>
        </p:nvSpPr>
        <p:spPr>
          <a:xfrm>
            <a:off x="322900" y="895950"/>
            <a:ext cx="3567300" cy="23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for(int j=0; j&lt;strlen(stringDesejada); j++)</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if(stringDesejada[j]== textoAux[aux])</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teste[j] = 1;</a:t>
            </a:r>
            <a:endParaRPr/>
          </a:p>
          <a:p>
            <a:pPr indent="0" lvl="0" marL="0" rtl="0" algn="l">
              <a:spcBef>
                <a:spcPts val="0"/>
              </a:spcBef>
              <a:spcAft>
                <a:spcPts val="0"/>
              </a:spcAft>
              <a:buClr>
                <a:schemeClr val="dk1"/>
              </a:buClr>
              <a:buSzPts val="1100"/>
              <a:buFont typeface="Arial"/>
              <a:buNone/>
            </a:pPr>
            <a:r>
              <a:rPr lang="pt-BR"/>
              <a:t>                    aux++;</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a:t>
            </a:r>
            <a:endParaRPr/>
          </a:p>
        </p:txBody>
      </p:sp>
      <p:sp>
        <p:nvSpPr>
          <p:cNvPr id="256" name="Google Shape;256;p46"/>
          <p:cNvSpPr txBox="1"/>
          <p:nvPr/>
        </p:nvSpPr>
        <p:spPr>
          <a:xfrm>
            <a:off x="1275600" y="3458025"/>
            <a:ext cx="2297700" cy="305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id="261" name="Google Shape;261;p47"/>
          <p:cNvPicPr preferRelativeResize="0"/>
          <p:nvPr/>
        </p:nvPicPr>
        <p:blipFill>
          <a:blip r:embed="rId3">
            <a:alphaModFix/>
          </a:blip>
          <a:stretch>
            <a:fillRect/>
          </a:stretch>
        </p:blipFill>
        <p:spPr>
          <a:xfrm>
            <a:off x="1105525" y="1434900"/>
            <a:ext cx="7163744" cy="3499425"/>
          </a:xfrm>
          <a:prstGeom prst="rect">
            <a:avLst/>
          </a:prstGeom>
          <a:noFill/>
          <a:ln>
            <a:noFill/>
          </a:ln>
        </p:spPr>
      </p:pic>
      <p:sp>
        <p:nvSpPr>
          <p:cNvPr id="262" name="Google Shape;262;p47"/>
          <p:cNvSpPr txBox="1"/>
          <p:nvPr/>
        </p:nvSpPr>
        <p:spPr>
          <a:xfrm>
            <a:off x="1918525" y="190625"/>
            <a:ext cx="5069700" cy="5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t>Hipótese em que que o programa continuaria a busca</a:t>
            </a:r>
            <a:endParaRPr b="1"/>
          </a:p>
        </p:txBody>
      </p:sp>
      <p:sp>
        <p:nvSpPr>
          <p:cNvPr id="263" name="Google Shape;263;p47"/>
          <p:cNvSpPr txBox="1"/>
          <p:nvPr/>
        </p:nvSpPr>
        <p:spPr>
          <a:xfrm>
            <a:off x="1410325" y="664925"/>
            <a:ext cx="6071100" cy="7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Obs: não é o caso do programa que será apresentado a seguir, este por sua vez encontra a string desejada  já retorna um true, e não continua fazendo busca procurando repetições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pic>
        <p:nvPicPr>
          <p:cNvPr id="268" name="Google Shape;268;p48"/>
          <p:cNvPicPr preferRelativeResize="0"/>
          <p:nvPr/>
        </p:nvPicPr>
        <p:blipFill>
          <a:blip r:embed="rId3">
            <a:alphaModFix/>
          </a:blip>
          <a:stretch>
            <a:fillRect/>
          </a:stretch>
        </p:blipFill>
        <p:spPr>
          <a:xfrm>
            <a:off x="847725" y="1214675"/>
            <a:ext cx="7448550" cy="3638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100"/>
              <a:t>O programa faria a busca até aqui e abortaria devido o restante da string ser menor que a palavra desejada! </a:t>
            </a:r>
            <a:r>
              <a:rPr lang="pt-BR" sz="1300"/>
              <a:t>aplicando o conceito do código apresentado no </a:t>
            </a:r>
            <a:r>
              <a:rPr lang="pt-BR" sz="1300"/>
              <a:t>início</a:t>
            </a:r>
            <a:r>
              <a:rPr lang="pt-BR" sz="1300"/>
              <a:t> da apresentação - NAIVE</a:t>
            </a:r>
            <a:endParaRPr sz="1300"/>
          </a:p>
        </p:txBody>
      </p:sp>
      <p:pic>
        <p:nvPicPr>
          <p:cNvPr id="274" name="Google Shape;274;p49"/>
          <p:cNvPicPr preferRelativeResize="0"/>
          <p:nvPr/>
        </p:nvPicPr>
        <p:blipFill>
          <a:blip r:embed="rId3">
            <a:alphaModFix/>
          </a:blip>
          <a:stretch>
            <a:fillRect/>
          </a:stretch>
        </p:blipFill>
        <p:spPr>
          <a:xfrm>
            <a:off x="681800" y="1381075"/>
            <a:ext cx="7448550" cy="3638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50"/>
          <p:cNvSpPr txBox="1"/>
          <p:nvPr>
            <p:ph type="title"/>
          </p:nvPr>
        </p:nvSpPr>
        <p:spPr>
          <a:xfrm>
            <a:off x="3842600" y="497725"/>
            <a:ext cx="135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FIM!</a:t>
            </a:r>
            <a:endParaRPr/>
          </a:p>
        </p:txBody>
      </p:sp>
      <p:sp>
        <p:nvSpPr>
          <p:cNvPr id="280" name="Google Shape;280;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000000"/>
                </a:solidFill>
              </a:rPr>
              <a:t>Esta foi uma apresentação, Busca em Strings - Estrutura de dados</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pt-BR">
                <a:solidFill>
                  <a:srgbClr val="000000"/>
                </a:solidFill>
              </a:rPr>
              <a:t>Dupla Ezio Alves, Ronaldo France</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pt-BR">
                <a:solidFill>
                  <a:srgbClr val="000000"/>
                </a:solidFill>
              </a:rPr>
              <a:t> Engenharia de Software 3ª fase - Universidade Católica - Joinville - SC</a:t>
            </a:r>
            <a:r>
              <a:rPr lang="pt-BR"/>
              <a:t>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252450" y="1381275"/>
            <a:ext cx="8520600" cy="22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 seguir veremos como é </a:t>
            </a:r>
            <a:r>
              <a:rPr lang="pt-BR"/>
              <a:t>atribuído</a:t>
            </a:r>
            <a:r>
              <a:rPr lang="pt-BR"/>
              <a:t> e comparado cada conjunto de caractere, lembrando que os valores </a:t>
            </a:r>
            <a:r>
              <a:rPr lang="pt-BR"/>
              <a:t>numéricos</a:t>
            </a:r>
            <a:r>
              <a:rPr lang="pt-BR"/>
              <a:t> foi </a:t>
            </a:r>
            <a:r>
              <a:rPr lang="pt-BR"/>
              <a:t>atribuído</a:t>
            </a:r>
            <a:r>
              <a:rPr lang="pt-BR"/>
              <a:t> </a:t>
            </a:r>
            <a:r>
              <a:rPr lang="pt-BR"/>
              <a:t>aleatoriamente</a:t>
            </a:r>
            <a:r>
              <a:rPr lang="pt-BR"/>
              <a:t> e não aplicado a </a:t>
            </a:r>
            <a:r>
              <a:rPr lang="pt-BR"/>
              <a:t>fórmula</a:t>
            </a:r>
            <a:r>
              <a:rPr lang="pt-BR"/>
              <a:t> padrão do método Rabin-Karp tendo apenas efeito explicativo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2939600" y="1207800"/>
            <a:ext cx="5892600" cy="336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444444"/>
              </a:solidFill>
              <a:highlight>
                <a:srgbClr val="FFFFFF"/>
              </a:highlight>
            </a:endParaRPr>
          </a:p>
          <a:p>
            <a:pPr indent="0" lvl="0" marL="0" rtl="0" algn="l">
              <a:spcBef>
                <a:spcPts val="1600"/>
              </a:spcBef>
              <a:spcAft>
                <a:spcPts val="0"/>
              </a:spcAft>
              <a:buNone/>
            </a:pPr>
            <a:r>
              <a:rPr lang="pt-BR" sz="2200">
                <a:solidFill>
                  <a:srgbClr val="444444"/>
                </a:solidFill>
                <a:highlight>
                  <a:srgbClr val="FFFFFF"/>
                </a:highlight>
              </a:rPr>
              <a:t>“Maior que a tristeza de não haver vencido é  a vergonha de não ter lutado!”</a:t>
            </a:r>
            <a:endParaRPr sz="2200">
              <a:solidFill>
                <a:srgbClr val="444444"/>
              </a:solidFill>
              <a:highlight>
                <a:srgbClr val="FFFFFF"/>
              </a:highlight>
            </a:endParaRPr>
          </a:p>
          <a:p>
            <a:pPr indent="0" lvl="0" marL="0" rtl="0" algn="l">
              <a:spcBef>
                <a:spcPts val="1600"/>
              </a:spcBef>
              <a:spcAft>
                <a:spcPts val="0"/>
              </a:spcAft>
              <a:buNone/>
            </a:pPr>
            <a:r>
              <a:t/>
            </a:r>
            <a:endParaRPr/>
          </a:p>
          <a:p>
            <a:pPr indent="0" lvl="0" marL="0" rtl="0" algn="l">
              <a:spcBef>
                <a:spcPts val="1600"/>
              </a:spcBef>
              <a:spcAft>
                <a:spcPts val="0"/>
              </a:spcAft>
              <a:buNone/>
            </a:pPr>
            <a:r>
              <a:rPr lang="pt-BR"/>
              <a:t> </a:t>
            </a:r>
            <a:endParaRPr/>
          </a:p>
          <a:p>
            <a:pPr indent="0" lvl="0" marL="0" rtl="0" algn="l">
              <a:spcBef>
                <a:spcPts val="1600"/>
              </a:spcBef>
              <a:spcAft>
                <a:spcPts val="0"/>
              </a:spcAft>
              <a:buNone/>
            </a:pPr>
            <a:r>
              <a:rPr lang="pt-BR"/>
              <a:t>                                                           </a:t>
            </a:r>
            <a:r>
              <a:rPr lang="pt-BR" sz="1200">
                <a:solidFill>
                  <a:srgbClr val="DA7517"/>
                </a:solidFill>
                <a:highlight>
                  <a:srgbClr val="FFFFFF"/>
                </a:highlight>
              </a:rPr>
              <a:t>RUY BARBOSA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0" name="Google Shape;80;p17"/>
          <p:cNvPicPr preferRelativeResize="0"/>
          <p:nvPr/>
        </p:nvPicPr>
        <p:blipFill>
          <a:blip r:embed="rId3">
            <a:alphaModFix/>
          </a:blip>
          <a:stretch>
            <a:fillRect/>
          </a:stretch>
        </p:blipFill>
        <p:spPr>
          <a:xfrm>
            <a:off x="418354" y="1207788"/>
            <a:ext cx="2431687" cy="3361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216875" y="148750"/>
            <a:ext cx="8520600" cy="6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cada palavra recebeu um valor hash  #</a:t>
            </a:r>
            <a:endParaRPr/>
          </a:p>
        </p:txBody>
      </p:sp>
      <p:sp>
        <p:nvSpPr>
          <p:cNvPr id="86" name="Google Shape;86;p18"/>
          <p:cNvSpPr txBox="1"/>
          <p:nvPr>
            <p:ph idx="1" type="body"/>
          </p:nvPr>
        </p:nvSpPr>
        <p:spPr>
          <a:xfrm>
            <a:off x="311700" y="2571750"/>
            <a:ext cx="7596300" cy="155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t/>
            </a:r>
            <a:endParaRPr sz="3600"/>
          </a:p>
        </p:txBody>
      </p:sp>
      <p:pic>
        <p:nvPicPr>
          <p:cNvPr id="87" name="Google Shape;87;p18"/>
          <p:cNvPicPr preferRelativeResize="0"/>
          <p:nvPr/>
        </p:nvPicPr>
        <p:blipFill>
          <a:blip r:embed="rId3">
            <a:alphaModFix/>
          </a:blip>
          <a:stretch>
            <a:fillRect/>
          </a:stretch>
        </p:blipFill>
        <p:spPr>
          <a:xfrm>
            <a:off x="216877" y="682038"/>
            <a:ext cx="8520601" cy="41675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9"/>
          <p:cNvPicPr preferRelativeResize="0"/>
          <p:nvPr/>
        </p:nvPicPr>
        <p:blipFill>
          <a:blip r:embed="rId3">
            <a:alphaModFix/>
          </a:blip>
          <a:stretch>
            <a:fillRect/>
          </a:stretch>
        </p:blipFill>
        <p:spPr>
          <a:xfrm>
            <a:off x="223925" y="445025"/>
            <a:ext cx="8608375" cy="42105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311701" y="445025"/>
            <a:ext cx="8267699" cy="4043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21"/>
          <p:cNvPicPr preferRelativeResize="0"/>
          <p:nvPr/>
        </p:nvPicPr>
        <p:blipFill>
          <a:blip r:embed="rId3">
            <a:alphaModFix/>
          </a:blip>
          <a:stretch>
            <a:fillRect/>
          </a:stretch>
        </p:blipFill>
        <p:spPr>
          <a:xfrm>
            <a:off x="223926" y="445025"/>
            <a:ext cx="8760075" cy="428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