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9" r:id="rId4"/>
    <p:sldId id="274" r:id="rId5"/>
    <p:sldId id="275" r:id="rId6"/>
    <p:sldId id="262" r:id="rId7"/>
    <p:sldId id="264" r:id="rId8"/>
    <p:sldId id="263" r:id="rId9"/>
    <p:sldId id="272" r:id="rId10"/>
    <p:sldId id="276" r:id="rId11"/>
    <p:sldId id="265" r:id="rId12"/>
    <p:sldId id="266" r:id="rId13"/>
    <p:sldId id="267" r:id="rId14"/>
    <p:sldId id="268" r:id="rId15"/>
    <p:sldId id="277" r:id="rId16"/>
    <p:sldId id="273" r:id="rId17"/>
    <p:sldId id="269" r:id="rId18"/>
    <p:sldId id="270" r:id="rId19"/>
    <p:sldId id="271"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DDC0-D530-4BC4-8AAD-96B553814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26510EE-AC05-4988-8135-B58C1E6556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ADD7CA0D-9C4D-46F2-B133-7E12C3734188}"/>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C527C889-BA2E-4B89-9E5F-65CC54559EC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5F2CC06-77DE-4651-B6DE-3A8A7F6FB83F}"/>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91915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9499-DFBB-4897-9AD8-1CC5C783B9C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3F08B316-74B4-411A-9C24-4C06543309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097CB30-08D5-4790-AF61-C082256906E1}"/>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728F05E2-A3B2-48C4-A694-2EDB81F48F1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D92650A-D478-4104-8421-C40BD0EB04BB}"/>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398444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070FC-E61C-4A45-B0B9-226914943B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C2E635-CC26-4996-9FC9-4BBFA896C3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BB3D16C-13B8-477A-A3CE-E4CEB087DCE7}"/>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85ECC1D4-5B3C-462A-9D72-A1204CCD378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F38CF4D-DB9F-4C4D-ABA8-94B0FD7BD7DC}"/>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268788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2493-1D2A-4DCA-A19D-32A7090EFA2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1610B9A-2FD1-48DD-A5BD-D77C08FA0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A5FDBA4-9F48-47C2-9A52-5BDB5055FBB8}"/>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A03F3EA3-AE12-424C-8A16-E8176036241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E8FF89-6B72-477D-8D69-8CC9AEF2419F}"/>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266355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7E16-9A7F-43B2-B3B6-9054C8E9D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0A3CF639-E05A-4263-B65A-FAE2ABED2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5C1F0-2100-4C5C-B5A4-2E11970D038A}"/>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B63B14BA-461A-46B8-AA3C-587CE560A3C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0056575-36B8-433B-82FC-1CA17372E5BD}"/>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22293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9FEB-1C99-4D6D-9C17-4BE03AB385A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7AC97A1-7EEB-4E82-B7CF-84F5BD73C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938D2394-1081-4AB1-8C3D-0BBB1BAE6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2DBE8DE-0D21-409D-9DA0-A974339AA763}"/>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6" name="Footer Placeholder 5">
            <a:extLst>
              <a:ext uri="{FF2B5EF4-FFF2-40B4-BE49-F238E27FC236}">
                <a16:creationId xmlns:a16="http://schemas.microsoft.com/office/drawing/2014/main" id="{C3737875-1C9B-4E15-8E81-33FD7886A23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4D14FD7-E6C9-4446-A56A-F48FB5E465B4}"/>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191811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2793-69E7-40A9-BC21-B4472468345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B34FAF60-3013-4D24-B215-C0568AE42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860D7-FC01-4393-99B5-C7E005149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BB0457FD-B04D-4618-BAD0-FE848CD81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6E385-5398-4A0D-868A-B040351C1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46068DB-2F91-4FAC-A155-7303E7DFB84A}"/>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8" name="Footer Placeholder 7">
            <a:extLst>
              <a:ext uri="{FF2B5EF4-FFF2-40B4-BE49-F238E27FC236}">
                <a16:creationId xmlns:a16="http://schemas.microsoft.com/office/drawing/2014/main" id="{A2E827F0-9566-476C-B848-CD4508158178}"/>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7D6F7BF-B16D-4327-9573-27C2665FDC97}"/>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30254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E9EB-F4F7-453F-8F49-F050BF37402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291C2B5-0875-4825-B273-E1D5D3A785E4}"/>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4" name="Footer Placeholder 3">
            <a:extLst>
              <a:ext uri="{FF2B5EF4-FFF2-40B4-BE49-F238E27FC236}">
                <a16:creationId xmlns:a16="http://schemas.microsoft.com/office/drawing/2014/main" id="{6FBAD6BF-7111-4215-80CD-C6CB77DACC0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D758C05D-4608-4B79-BAF3-86927B5A450F}"/>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30020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9DD4F-7B03-4627-B751-9362221E749E}"/>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3" name="Footer Placeholder 2">
            <a:extLst>
              <a:ext uri="{FF2B5EF4-FFF2-40B4-BE49-F238E27FC236}">
                <a16:creationId xmlns:a16="http://schemas.microsoft.com/office/drawing/2014/main" id="{561096D7-D646-4178-9FEB-00EE2760EF6F}"/>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DA9B573-7A17-436C-9A75-738BE996EDE5}"/>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92291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ADC4-27CE-4FD0-913E-A8A62EC1F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AC5F2490-673A-4EA6-96CC-3100B655A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F7A2E0C-FA46-47A6-9D72-666A29BFE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D5FFA-606B-45B4-95EC-D56E406701AA}"/>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6" name="Footer Placeholder 5">
            <a:extLst>
              <a:ext uri="{FF2B5EF4-FFF2-40B4-BE49-F238E27FC236}">
                <a16:creationId xmlns:a16="http://schemas.microsoft.com/office/drawing/2014/main" id="{6F653530-5191-4C33-A5DE-5067445C979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B5C79C3-2457-4719-8382-C6D59E789F67}"/>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71973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06-EB2E-4030-B2B3-613BFE81C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C18C229-3D21-4B89-BD64-1C366B051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C8942F85-119F-4285-972C-D63B86E62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0E43B-8DCE-4454-A3C2-4049C6C45972}"/>
              </a:ext>
            </a:extLst>
          </p:cNvPr>
          <p:cNvSpPr>
            <a:spLocks noGrp="1"/>
          </p:cNvSpPr>
          <p:nvPr>
            <p:ph type="dt" sz="half" idx="10"/>
          </p:nvPr>
        </p:nvSpPr>
        <p:spPr/>
        <p:txBody>
          <a:bodyPr/>
          <a:lstStyle/>
          <a:p>
            <a:fld id="{9D3BF350-DBDA-4BB8-A5D7-94F5996FA525}" type="datetimeFigureOut">
              <a:rPr lang="fr-FR" smtClean="0"/>
              <a:t>12/07/2021</a:t>
            </a:fld>
            <a:endParaRPr lang="fr-FR"/>
          </a:p>
        </p:txBody>
      </p:sp>
      <p:sp>
        <p:nvSpPr>
          <p:cNvPr id="6" name="Footer Placeholder 5">
            <a:extLst>
              <a:ext uri="{FF2B5EF4-FFF2-40B4-BE49-F238E27FC236}">
                <a16:creationId xmlns:a16="http://schemas.microsoft.com/office/drawing/2014/main" id="{67D0EBF3-9886-4EBF-8C01-9F515C03207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1A09002-A23C-48FC-8FAA-0BD289914128}"/>
              </a:ext>
            </a:extLst>
          </p:cNvPr>
          <p:cNvSpPr>
            <a:spLocks noGrp="1"/>
          </p:cNvSpPr>
          <p:nvPr>
            <p:ph type="sldNum" sz="quarter" idx="12"/>
          </p:nvPr>
        </p:nvSpPr>
        <p:spPr/>
        <p:txBody>
          <a:bodyPr/>
          <a:lstStyle/>
          <a:p>
            <a:fld id="{895B7818-B8BE-4798-9F2A-9243EB19CA2B}" type="slidenum">
              <a:rPr lang="fr-FR" smtClean="0"/>
              <a:t>‹#›</a:t>
            </a:fld>
            <a:endParaRPr lang="fr-FR"/>
          </a:p>
        </p:txBody>
      </p:sp>
    </p:spTree>
    <p:extLst>
      <p:ext uri="{BB962C8B-B14F-4D97-AF65-F5344CB8AC3E}">
        <p14:creationId xmlns:p14="http://schemas.microsoft.com/office/powerpoint/2010/main" val="291413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0027B-50BA-42D6-AE2A-31CBBE1D0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B55FB1BD-7B36-4CA4-80BE-E52D717A2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7E6221-7889-4BCA-9B9C-F9AA3486E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BF350-DBDA-4BB8-A5D7-94F5996FA525}" type="datetimeFigureOut">
              <a:rPr lang="fr-FR" smtClean="0"/>
              <a:t>12/07/2021</a:t>
            </a:fld>
            <a:endParaRPr lang="fr-FR"/>
          </a:p>
        </p:txBody>
      </p:sp>
      <p:sp>
        <p:nvSpPr>
          <p:cNvPr id="5" name="Footer Placeholder 4">
            <a:extLst>
              <a:ext uri="{FF2B5EF4-FFF2-40B4-BE49-F238E27FC236}">
                <a16:creationId xmlns:a16="http://schemas.microsoft.com/office/drawing/2014/main" id="{99B5C2A4-6E6E-4E2C-BB76-41AAD2DC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8DAA7E1F-1284-472C-9E79-9862500EC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B7818-B8BE-4798-9F2A-9243EB19CA2B}" type="slidenum">
              <a:rPr lang="fr-FR" smtClean="0"/>
              <a:t>‹#›</a:t>
            </a:fld>
            <a:endParaRPr lang="fr-FR"/>
          </a:p>
        </p:txBody>
      </p:sp>
    </p:spTree>
    <p:extLst>
      <p:ext uri="{BB962C8B-B14F-4D97-AF65-F5344CB8AC3E}">
        <p14:creationId xmlns:p14="http://schemas.microsoft.com/office/powerpoint/2010/main" val="260258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96F5F80-2806-934F-9CBB-D4375A998027}"/>
              </a:ext>
            </a:extLst>
          </p:cNvPr>
          <p:cNvPicPr>
            <a:picLocks noChangeAspect="1"/>
          </p:cNvPicPr>
          <p:nvPr/>
        </p:nvPicPr>
        <p:blipFill>
          <a:blip r:embed="rId2"/>
          <a:stretch>
            <a:fillRect/>
          </a:stretch>
        </p:blipFill>
        <p:spPr>
          <a:xfrm>
            <a:off x="2786062" y="264421"/>
            <a:ext cx="6619875" cy="3204596"/>
          </a:xfrm>
          <a:prstGeom prst="rect">
            <a:avLst/>
          </a:prstGeom>
        </p:spPr>
      </p:pic>
      <p:sp>
        <p:nvSpPr>
          <p:cNvPr id="8" name="Rectangle 7">
            <a:extLst>
              <a:ext uri="{FF2B5EF4-FFF2-40B4-BE49-F238E27FC236}">
                <a16:creationId xmlns:a16="http://schemas.microsoft.com/office/drawing/2014/main" id="{4E87EB2A-2449-9C4D-8E1C-EC655E1E102A}"/>
              </a:ext>
            </a:extLst>
          </p:cNvPr>
          <p:cNvSpPr/>
          <p:nvPr/>
        </p:nvSpPr>
        <p:spPr>
          <a:xfrm>
            <a:off x="0"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8FA1496-8DCF-1F4A-8323-348F28ED16A8}"/>
              </a:ext>
            </a:extLst>
          </p:cNvPr>
          <p:cNvSpPr/>
          <p:nvPr/>
        </p:nvSpPr>
        <p:spPr>
          <a:xfrm>
            <a:off x="11834648" y="-10512"/>
            <a:ext cx="357352" cy="5935435"/>
          </a:xfrm>
          <a:prstGeom prst="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9A1A6BD5-A841-CB41-B35B-8DCCBB3690D3}"/>
              </a:ext>
            </a:extLst>
          </p:cNvPr>
          <p:cNvSpPr txBox="1"/>
          <p:nvPr/>
        </p:nvSpPr>
        <p:spPr>
          <a:xfrm>
            <a:off x="9974433" y="6196597"/>
            <a:ext cx="2038891" cy="400110"/>
          </a:xfrm>
          <a:prstGeom prst="rect">
            <a:avLst/>
          </a:prstGeom>
          <a:noFill/>
        </p:spPr>
        <p:txBody>
          <a:bodyPr wrap="none" rtlCol="0">
            <a:spAutoFit/>
          </a:bodyPr>
          <a:lstStyle/>
          <a:p>
            <a:r>
              <a:rPr lang="fr-FR" sz="2000" b="1" dirty="0"/>
              <a:t>Seydou DEMBELE</a:t>
            </a:r>
          </a:p>
        </p:txBody>
      </p:sp>
      <p:pic>
        <p:nvPicPr>
          <p:cNvPr id="3" name="Picture 2">
            <a:extLst>
              <a:ext uri="{FF2B5EF4-FFF2-40B4-BE49-F238E27FC236}">
                <a16:creationId xmlns:a16="http://schemas.microsoft.com/office/drawing/2014/main" id="{C6AB155C-376B-4788-8D7F-DB1996C27024}"/>
              </a:ext>
            </a:extLst>
          </p:cNvPr>
          <p:cNvPicPr>
            <a:picLocks noChangeAspect="1"/>
          </p:cNvPicPr>
          <p:nvPr/>
        </p:nvPicPr>
        <p:blipFill>
          <a:blip r:embed="rId3"/>
          <a:stretch>
            <a:fillRect/>
          </a:stretch>
        </p:blipFill>
        <p:spPr>
          <a:xfrm>
            <a:off x="3073647" y="4037857"/>
            <a:ext cx="5876925" cy="1114425"/>
          </a:xfrm>
          <a:prstGeom prst="rect">
            <a:avLst/>
          </a:prstGeom>
        </p:spPr>
      </p:pic>
    </p:spTree>
    <p:extLst>
      <p:ext uri="{BB962C8B-B14F-4D97-AF65-F5344CB8AC3E}">
        <p14:creationId xmlns:p14="http://schemas.microsoft.com/office/powerpoint/2010/main" val="225519826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9323-C06A-49DC-9ACD-10AA02799ADF}"/>
              </a:ext>
            </a:extLst>
          </p:cNvPr>
          <p:cNvSpPr>
            <a:spLocks noGrp="1"/>
          </p:cNvSpPr>
          <p:nvPr>
            <p:ph type="title"/>
          </p:nvPr>
        </p:nvSpPr>
        <p:spPr>
          <a:xfrm>
            <a:off x="838200" y="2766218"/>
            <a:ext cx="10515600" cy="1325563"/>
          </a:xfrm>
        </p:spPr>
        <p:txBody>
          <a:bodyPr>
            <a:normAutofit fontScale="90000"/>
          </a:bodyPr>
          <a:lstStyle/>
          <a:p>
            <a:r>
              <a:rPr lang="fr-FR" sz="44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Zoom sur la dimension culturelle (BICIS/SGS)</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Rectangle 3">
            <a:extLst>
              <a:ext uri="{FF2B5EF4-FFF2-40B4-BE49-F238E27FC236}">
                <a16:creationId xmlns:a16="http://schemas.microsoft.com/office/drawing/2014/main" id="{59032D24-4E10-4FA6-924F-1466F585091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220EE0EE-F377-4598-91CB-98BABC1A2966}"/>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3176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lstStyle/>
          <a:p>
            <a:r>
              <a:rPr lang="fr-FR" sz="40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Zoom sur la dimension culturelle (BICIS/SGS)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lstStyle/>
          <a:p>
            <a:pPr>
              <a:buFont typeface="Wingdings" panose="05000000000000000000" pitchFamily="2" charset="2"/>
              <a:buChar char="q"/>
            </a:pPr>
            <a:r>
              <a:rPr lang="fr-FR"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Perception des conflits au sein des équipes sénégalaises</a:t>
            </a:r>
          </a:p>
          <a:p>
            <a:pPr marL="0" indent="0">
              <a:buNone/>
            </a:pPr>
            <a:endParaRPr lang="fr-FR"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Interlocuteurs assez perplexes faces aux questions liées aux situations conflictuelles</a:t>
            </a:r>
          </a:p>
          <a:p>
            <a:pPr marL="342900" lvl="0" indent="-342900">
              <a:lnSpc>
                <a:spcPct val="107000"/>
              </a:lnSpc>
              <a:spcAft>
                <a:spcPts val="800"/>
              </a:spcAft>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Justification des tensions par des aspects particuliers : </a:t>
            </a:r>
            <a:endParaRPr lang="fr-FR"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    - âge : les personnes âgées seraient plus à même de mieux manager</a:t>
            </a:r>
          </a:p>
          <a:p>
            <a:pPr marL="0" lvl="0" indent="0">
              <a:lnSpc>
                <a:spcPct val="100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   </a:t>
            </a:r>
            <a:r>
              <a:rPr lang="fr-FR" sz="2400" dirty="0">
                <a:latin typeface="Calibri" panose="020F0502020204030204" pitchFamily="34" charset="0"/>
                <a:ea typeface="Calibri" panose="020F0502020204030204" pitchFamily="34" charset="0"/>
                <a:cs typeface="Times New Roman" panose="02020603050405020304" pitchFamily="18" charset="0"/>
              </a:rPr>
              <a:t> - respect : management directif inadéquat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324216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normAutofit fontScale="90000"/>
          </a:bodyPr>
          <a:lstStyle/>
          <a:p>
            <a:r>
              <a:rPr lang="fr-FR" sz="44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Zoom sur la dimension culturelle (BICIS/SGS)</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normAutofit fontScale="85000" lnSpcReduction="10000"/>
          </a:bodyPr>
          <a:lstStyle/>
          <a:p>
            <a:pPr lvl="0">
              <a:lnSpc>
                <a:spcPct val="107000"/>
              </a:lnSpc>
              <a:buFont typeface="Wingdings" panose="05000000000000000000" pitchFamily="2" charset="2"/>
              <a:buChar char="q"/>
            </a:pPr>
            <a:r>
              <a:rPr lang="fr-FR" sz="2400" b="1" dirty="0">
                <a:effectLst/>
                <a:latin typeface="Calibri" panose="020F0502020204030204" pitchFamily="34" charset="0"/>
                <a:ea typeface="Calibri" panose="020F0502020204030204" pitchFamily="34" charset="0"/>
                <a:cs typeface="Times New Roman" panose="02020603050405020304" pitchFamily="18" charset="0"/>
              </a:rPr>
              <a:t> </a:t>
            </a:r>
            <a:r>
              <a:rPr lang="fr-FR" sz="3000" b="1" dirty="0">
                <a:effectLst/>
                <a:latin typeface="Calibri" panose="020F0502020204030204" pitchFamily="34" charset="0"/>
                <a:ea typeface="Calibri" panose="020F0502020204030204" pitchFamily="34" charset="0"/>
                <a:cs typeface="Times New Roman" panose="02020603050405020304" pitchFamily="18" charset="0"/>
              </a:rPr>
              <a:t>Les rapports et la communication interne au sein des équipes (BICIS/SGS)</a:t>
            </a:r>
            <a:endParaRPr lang="fr-FR" sz="3000" b="1"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fr-FR" dirty="0">
                <a:effectLst/>
                <a:latin typeface="Calibri" panose="020F0502020204030204" pitchFamily="34" charset="0"/>
                <a:ea typeface="Calibri" panose="020F0502020204030204" pitchFamily="34" charset="0"/>
                <a:cs typeface="Times New Roman" panose="02020603050405020304" pitchFamily="18" charset="0"/>
              </a:rPr>
              <a:t>Besoin de proximité dans la relation manager/employés</a:t>
            </a:r>
          </a:p>
          <a:p>
            <a:pPr marL="342900" lvl="0" indent="-342900">
              <a:lnSpc>
                <a:spcPct val="107000"/>
              </a:lnSpc>
              <a:buFont typeface="Wingdings" panose="05000000000000000000" pitchFamily="2" charset="2"/>
              <a:buChar char=""/>
            </a:pPr>
            <a:r>
              <a:rPr lang="fr-FR" dirty="0">
                <a:effectLst/>
                <a:latin typeface="Calibri" panose="020F0502020204030204" pitchFamily="34" charset="0"/>
                <a:ea typeface="Calibri" panose="020F0502020204030204" pitchFamily="34" charset="0"/>
                <a:cs typeface="Times New Roman" panose="02020603050405020304" pitchFamily="18" charset="0"/>
              </a:rPr>
              <a:t>Améliorer les relations d’ordre sociales</a:t>
            </a:r>
          </a:p>
          <a:p>
            <a:pPr marL="342900" lvl="0" indent="-342900">
              <a:lnSpc>
                <a:spcPct val="107000"/>
              </a:lnSpc>
              <a:buFont typeface="Wingdings" panose="05000000000000000000" pitchFamily="2" charset="2"/>
              <a:buChar char=""/>
            </a:pPr>
            <a:r>
              <a:rPr lang="fr-FR" dirty="0">
                <a:effectLst/>
                <a:latin typeface="Calibri" panose="020F0502020204030204" pitchFamily="34" charset="0"/>
                <a:ea typeface="Calibri" panose="020F0502020204030204" pitchFamily="34" charset="0"/>
                <a:cs typeface="Times New Roman" panose="02020603050405020304" pitchFamily="18" charset="0"/>
              </a:rPr>
              <a:t>Considérer qu’on est à égalité</a:t>
            </a:r>
          </a:p>
          <a:p>
            <a:pPr marL="457200" indent="0">
              <a:lnSpc>
                <a:spcPct val="107000"/>
              </a:lnSpc>
              <a:buNone/>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dirty="0">
                <a:effectLst/>
                <a:latin typeface="Calibri" panose="020F0502020204030204" pitchFamily="34" charset="0"/>
                <a:ea typeface="Calibri" panose="020F0502020204030204" pitchFamily="34" charset="0"/>
                <a:cs typeface="Times New Roman" panose="02020603050405020304" pitchFamily="18" charset="0"/>
              </a:rPr>
              <a:t>Mauvaise communication comme source de conflits</a:t>
            </a:r>
          </a:p>
          <a:p>
            <a:pPr marL="0" lvl="0" indent="0">
              <a:lnSpc>
                <a:spcPct val="107000"/>
              </a:lnSpc>
              <a:buNone/>
            </a:pPr>
            <a:r>
              <a:rPr lang="fr-FR" dirty="0">
                <a:effectLst/>
                <a:latin typeface="Calibri" panose="020F0502020204030204" pitchFamily="34" charset="0"/>
                <a:ea typeface="Calibri" panose="020F0502020204030204" pitchFamily="34" charset="0"/>
                <a:cs typeface="Times New Roman" panose="02020603050405020304" pitchFamily="18" charset="0"/>
              </a:rPr>
              <a:t>Culture à contexte fort au Sénégal: Style de communication implicite prévaut (attention manière de transmettre les messages)</a:t>
            </a:r>
          </a:p>
          <a:p>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196946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normAutofit fontScale="90000"/>
          </a:bodyPr>
          <a:lstStyle/>
          <a:p>
            <a:r>
              <a:rPr lang="fr-FR" sz="44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Zoom sur la dimension culturelle (BICIS/SGS)</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a:xfrm>
            <a:off x="838200" y="1825625"/>
            <a:ext cx="10515600" cy="4527050"/>
          </a:xfrm>
        </p:spPr>
        <p:txBody>
          <a:bodyPr>
            <a:normAutofit fontScale="55000" lnSpcReduction="20000"/>
          </a:bodyPr>
          <a:lstStyle/>
          <a:p>
            <a:pPr lvl="0">
              <a:lnSpc>
                <a:spcPct val="107000"/>
              </a:lnSpc>
              <a:buFont typeface="Wingdings" panose="05000000000000000000" pitchFamily="2" charset="2"/>
              <a:buChar char="q"/>
            </a:pPr>
            <a:r>
              <a:rPr lang="fr-FR" b="1" dirty="0">
                <a:effectLst/>
                <a:latin typeface="Calibri" panose="020F0502020204030204" pitchFamily="34" charset="0"/>
                <a:ea typeface="Calibri" panose="020F0502020204030204" pitchFamily="34" charset="0"/>
                <a:cs typeface="Times New Roman" panose="02020603050405020304" pitchFamily="18" charset="0"/>
              </a:rPr>
              <a:t>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 </a:t>
            </a:r>
            <a:r>
              <a:rPr lang="fr-FR" sz="3200" b="1" dirty="0">
                <a:effectLst/>
                <a:latin typeface="Calibri" panose="020F0502020204030204" pitchFamily="34" charset="0"/>
                <a:ea typeface="Calibri" panose="020F0502020204030204" pitchFamily="34" charset="0"/>
                <a:cs typeface="Times New Roman" panose="02020603050405020304" pitchFamily="18" charset="0"/>
              </a:rPr>
              <a:t> </a:t>
            </a:r>
            <a:r>
              <a:rPr lang="fr-FR" sz="5100" b="1" dirty="0">
                <a:effectLst/>
                <a:latin typeface="Calibri" panose="020F0502020204030204" pitchFamily="34" charset="0"/>
                <a:ea typeface="Calibri" panose="020F0502020204030204" pitchFamily="34" charset="0"/>
                <a:cs typeface="Times New Roman" panose="02020603050405020304" pitchFamily="18" charset="0"/>
              </a:rPr>
              <a:t>La gestion du temps </a:t>
            </a:r>
          </a:p>
          <a:p>
            <a:pPr marL="0" lvl="0" indent="0">
              <a:lnSpc>
                <a:spcPct val="107000"/>
              </a:lnSpc>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4400" dirty="0">
                <a:effectLst/>
                <a:latin typeface="Calibri" panose="020F0502020204030204" pitchFamily="34" charset="0"/>
                <a:ea typeface="Calibri" panose="020F0502020204030204" pitchFamily="34" charset="0"/>
                <a:cs typeface="Times New Roman" panose="02020603050405020304" pitchFamily="18" charset="0"/>
              </a:rPr>
              <a:t>Caractère poly-chronique des collaborateurs sénégalais (résultats unanimes)</a:t>
            </a:r>
          </a:p>
          <a:p>
            <a:pPr marL="342900" lvl="0" indent="-342900">
              <a:lnSpc>
                <a:spcPct val="107000"/>
              </a:lnSpc>
              <a:buFont typeface="Wingdings" panose="05000000000000000000" pitchFamily="2" charset="2"/>
              <a:buChar char=""/>
            </a:pPr>
            <a:r>
              <a:rPr lang="fr-FR" sz="4400" dirty="0">
                <a:effectLst/>
                <a:latin typeface="Calibri" panose="020F0502020204030204" pitchFamily="34" charset="0"/>
                <a:ea typeface="Calibri" panose="020F0502020204030204" pitchFamily="34" charset="0"/>
                <a:cs typeface="Times New Roman" panose="02020603050405020304" pitchFamily="18" charset="0"/>
              </a:rPr>
              <a:t>La planification et l’anticipation ne sont pas importants</a:t>
            </a:r>
          </a:p>
          <a:p>
            <a:pPr marL="342900" lvl="0" indent="-342900">
              <a:lnSpc>
                <a:spcPct val="107000"/>
              </a:lnSpc>
              <a:buFont typeface="Wingdings" panose="05000000000000000000" pitchFamily="2" charset="2"/>
              <a:buChar char=""/>
            </a:pPr>
            <a:r>
              <a:rPr lang="fr-FR" sz="4400" dirty="0">
                <a:effectLst/>
                <a:latin typeface="Calibri" panose="020F0502020204030204" pitchFamily="34" charset="0"/>
                <a:ea typeface="Calibri" panose="020F0502020204030204" pitchFamily="34" charset="0"/>
                <a:cs typeface="Times New Roman" panose="02020603050405020304" pitchFamily="18" charset="0"/>
              </a:rPr>
              <a:t>Les collaborateurs ne voient pas l’enjeu de leur position</a:t>
            </a:r>
          </a:p>
          <a:p>
            <a:pPr marL="342900" lvl="0" indent="-342900">
              <a:lnSpc>
                <a:spcPct val="107000"/>
              </a:lnSpc>
              <a:spcAft>
                <a:spcPts val="800"/>
              </a:spcAft>
              <a:buFont typeface="Wingdings" panose="05000000000000000000" pitchFamily="2" charset="2"/>
              <a:buChar char=""/>
            </a:pPr>
            <a:r>
              <a:rPr lang="fr-FR" sz="4400" dirty="0">
                <a:effectLst/>
                <a:latin typeface="Calibri" panose="020F0502020204030204" pitchFamily="34" charset="0"/>
                <a:ea typeface="Calibri" panose="020F0502020204030204" pitchFamily="34" charset="0"/>
                <a:cs typeface="Times New Roman" panose="02020603050405020304" pitchFamily="18" charset="0"/>
              </a:rPr>
              <a:t>La gestion des délais non perçu comme une priorité</a:t>
            </a:r>
          </a:p>
          <a:p>
            <a:pPr marL="0" indent="0">
              <a:lnSpc>
                <a:spcPct val="107000"/>
              </a:lnSpc>
              <a:spcAft>
                <a:spcPts val="800"/>
              </a:spcAft>
              <a:buNone/>
            </a:pPr>
            <a:endParaRPr lang="fr-FR"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4400" dirty="0">
                <a:effectLst/>
                <a:latin typeface="Calibri" panose="020F0502020204030204" pitchFamily="34" charset="0"/>
                <a:ea typeface="Calibri" panose="020F0502020204030204" pitchFamily="34" charset="0"/>
                <a:cs typeface="Times New Roman" panose="02020603050405020304" pitchFamily="18" charset="0"/>
              </a:rPr>
              <a:t>Responsabilité du manager face à ce sujet</a:t>
            </a:r>
          </a:p>
          <a:p>
            <a:pPr indent="0">
              <a:lnSpc>
                <a:spcPct val="107000"/>
              </a:lnSpc>
              <a:spcAft>
                <a:spcPts val="800"/>
              </a:spcAft>
              <a:buNone/>
            </a:pPr>
            <a:r>
              <a:rPr lang="fr-FR" sz="4400" dirty="0">
                <a:effectLst/>
                <a:latin typeface="Calibri" panose="020F0502020204030204" pitchFamily="34" charset="0"/>
                <a:ea typeface="Calibri" panose="020F0502020204030204" pitchFamily="34" charset="0"/>
                <a:cs typeface="Times New Roman" panose="02020603050405020304" pitchFamily="18" charset="0"/>
              </a:rPr>
              <a:t>« Je pense que c’est le rôle du manager d’être pédagogue, après ça devient tout naturel, ça ne peut pas être automatique, ça c’est clair »</a:t>
            </a:r>
          </a:p>
          <a:p>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266208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11F0-D776-476B-A68A-E4EE59782A27}"/>
              </a:ext>
            </a:extLst>
          </p:cNvPr>
          <p:cNvSpPr>
            <a:spLocks noGrp="1"/>
          </p:cNvSpPr>
          <p:nvPr>
            <p:ph type="title"/>
          </p:nvPr>
        </p:nvSpPr>
        <p:spPr/>
        <p:txBody>
          <a:bodyPr>
            <a:normAutofit fontScale="90000"/>
          </a:bodyPr>
          <a:lstStyle/>
          <a:p>
            <a:r>
              <a:rPr lang="fr-FR" sz="44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Zoom sur la dimension culturelle (BICIS/SGS)</a:t>
            </a:r>
            <a:br>
              <a:rPr lang="fr-FR" sz="20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B153D047-39EA-423F-B644-1A6266913EFD}"/>
              </a:ext>
            </a:extLst>
          </p:cNvPr>
          <p:cNvSpPr>
            <a:spLocks noGrp="1"/>
          </p:cNvSpPr>
          <p:nvPr>
            <p:ph idx="1"/>
          </p:nvPr>
        </p:nvSpPr>
        <p:spPr/>
        <p:txBody>
          <a:bodyPr/>
          <a:lstStyle/>
          <a:p>
            <a:pPr lvl="0">
              <a:lnSpc>
                <a:spcPct val="107000"/>
              </a:lnSpc>
              <a:buFont typeface="Wingdings" panose="05000000000000000000" pitchFamily="2" charset="2"/>
              <a:buChar char="q"/>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Immixtion des pratiques religieuses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A la recherche d’un équilibre entre « rationalité moderne » et « foi religieuse »</a:t>
            </a:r>
          </a:p>
          <a:p>
            <a:pPr marL="0" lvl="0" indent="0">
              <a:lnSpc>
                <a:spcPct val="107000"/>
              </a:lnSpc>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Adaptation des horaires pour des événements religieux</a:t>
            </a:r>
          </a:p>
          <a:p>
            <a:pPr marL="342900" lvl="0" indent="-342900">
              <a:lnSpc>
                <a:spcPct val="107000"/>
              </a:lnSpc>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Aménagement d’espaces dédiés au culte</a:t>
            </a:r>
          </a:p>
          <a:p>
            <a:pPr marL="342900" lvl="0" indent="-342900">
              <a:lnSpc>
                <a:spcPct val="107000"/>
              </a:lnSpc>
              <a:spcAft>
                <a:spcPts val="800"/>
              </a:spcAft>
              <a:buFont typeface="Wingdings" panose="05000000000000000000" pitchFamily="2" charset="2"/>
              <a:buChar char=""/>
            </a:pPr>
            <a:r>
              <a:rPr lang="fr-FR" sz="2400" dirty="0">
                <a:effectLst/>
                <a:latin typeface="Calibri" panose="020F0502020204030204" pitchFamily="34" charset="0"/>
                <a:ea typeface="Calibri" panose="020F0502020204030204" pitchFamily="34" charset="0"/>
                <a:cs typeface="Times New Roman" panose="02020603050405020304" pitchFamily="18" charset="0"/>
              </a:rPr>
              <a:t>Prise de conscience quant à l’impact de pratiques religieuses « rugueuses »</a:t>
            </a:r>
          </a:p>
          <a:p>
            <a:endParaRPr lang="fr-FR" dirty="0"/>
          </a:p>
        </p:txBody>
      </p:sp>
      <p:sp>
        <p:nvSpPr>
          <p:cNvPr id="4" name="Rectangle 3">
            <a:extLst>
              <a:ext uri="{FF2B5EF4-FFF2-40B4-BE49-F238E27FC236}">
                <a16:creationId xmlns:a16="http://schemas.microsoft.com/office/drawing/2014/main" id="{D665340E-2242-4D24-A3A0-15C9AA1A6B21}"/>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10FFEE41-36EB-44B8-B816-9D2707046294}"/>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202238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B77F-A582-444A-BBBD-BCB6164842C5}"/>
              </a:ext>
            </a:extLst>
          </p:cNvPr>
          <p:cNvSpPr>
            <a:spLocks noGrp="1"/>
          </p:cNvSpPr>
          <p:nvPr>
            <p:ph type="title"/>
          </p:nvPr>
        </p:nvSpPr>
        <p:spPr>
          <a:xfrm>
            <a:off x="838200" y="2766218"/>
            <a:ext cx="10515600" cy="1325563"/>
          </a:xfrm>
        </p:spPr>
        <p:txBody>
          <a:bodyPr>
            <a:normAutofit fontScale="90000"/>
          </a:bodyPr>
          <a:lstStyle/>
          <a:p>
            <a:br>
              <a:rPr lang="fr-FR" sz="4400" b="1" u="sng" dirty="0">
                <a:effectLst/>
                <a:latin typeface="Calibri" panose="020F0502020204030204" pitchFamily="34" charset="0"/>
                <a:ea typeface="Calibri" panose="020F0502020204030204" pitchFamily="34" charset="0"/>
                <a:cs typeface="Times New Roman" panose="02020603050405020304" pitchFamily="18" charset="0"/>
              </a:rPr>
            </a:br>
            <a:r>
              <a:rPr lang="fr-FR" sz="4400" b="1" u="sng" dirty="0">
                <a:effectLst/>
                <a:latin typeface="Calibri" panose="020F0502020204030204" pitchFamily="34" charset="0"/>
                <a:ea typeface="Calibri" panose="020F0502020204030204" pitchFamily="34" charset="0"/>
                <a:cs typeface="Times New Roman" panose="02020603050405020304" pitchFamily="18" charset="0"/>
              </a:rPr>
              <a:t>Les enjeux pour </a:t>
            </a:r>
            <a:r>
              <a:rPr lang="fr-FR" sz="4400" b="1" u="sng" dirty="0">
                <a:latin typeface="Calibri" panose="020F0502020204030204" pitchFamily="34" charset="0"/>
                <a:ea typeface="Calibri" panose="020F0502020204030204" pitchFamily="34" charset="0"/>
                <a:cs typeface="Times New Roman" panose="02020603050405020304" pitchFamily="18" charset="0"/>
              </a:rPr>
              <a:t>l’</a:t>
            </a:r>
            <a:r>
              <a:rPr lang="fr-FR" sz="4400" b="1" u="sng" dirty="0">
                <a:effectLst/>
                <a:latin typeface="Calibri" panose="020F0502020204030204" pitchFamily="34" charset="0"/>
                <a:ea typeface="Calibri" panose="020F0502020204030204" pitchFamily="34" charset="0"/>
                <a:cs typeface="Times New Roman" panose="02020603050405020304" pitchFamily="18" charset="0"/>
              </a:rPr>
              <a:t>adaptation des BFAMO à la culture locale Sénégalaise</a:t>
            </a:r>
            <a:br>
              <a:rPr lang="fr-FR" sz="4800" u="sng"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Rectangle 3">
            <a:extLst>
              <a:ext uri="{FF2B5EF4-FFF2-40B4-BE49-F238E27FC236}">
                <a16:creationId xmlns:a16="http://schemas.microsoft.com/office/drawing/2014/main" id="{BDBB9376-E277-4FB1-A9EC-D73DC8E155AC}"/>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4C9293BC-4046-4102-8DE8-1A689B450FE4}"/>
              </a:ext>
            </a:extLst>
          </p:cNvPr>
          <p:cNvPicPr>
            <a:picLocks noChangeAspect="1"/>
          </p:cNvPicPr>
          <p:nvPr/>
        </p:nvPicPr>
        <p:blipFill>
          <a:blip r:embed="rId2"/>
          <a:stretch>
            <a:fillRect/>
          </a:stretch>
        </p:blipFill>
        <p:spPr>
          <a:xfrm>
            <a:off x="9343292" y="6147911"/>
            <a:ext cx="2848708" cy="710089"/>
          </a:xfrm>
          <a:prstGeom prst="rect">
            <a:avLst/>
          </a:prstGeom>
        </p:spPr>
      </p:pic>
    </p:spTree>
    <p:extLst>
      <p:ext uri="{BB962C8B-B14F-4D97-AF65-F5344CB8AC3E}">
        <p14:creationId xmlns:p14="http://schemas.microsoft.com/office/powerpoint/2010/main" val="285727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1935-E7A9-4805-B014-9D175927D474}"/>
              </a:ext>
            </a:extLst>
          </p:cNvPr>
          <p:cNvSpPr>
            <a:spLocks noGrp="1"/>
          </p:cNvSpPr>
          <p:nvPr>
            <p:ph type="title"/>
          </p:nvPr>
        </p:nvSpPr>
        <p:spPr/>
        <p:txBody>
          <a:bodyPr>
            <a:normAutofit fontScale="90000"/>
          </a:bodyPr>
          <a:lstStyle/>
          <a:p>
            <a:r>
              <a:rPr lang="fr-FR" sz="4000" b="1" u="sng" dirty="0">
                <a:effectLst/>
                <a:latin typeface="Calibri" panose="020F0502020204030204" pitchFamily="34" charset="0"/>
                <a:ea typeface="Calibri" panose="020F0502020204030204" pitchFamily="34" charset="0"/>
                <a:cs typeface="Times New Roman" panose="02020603050405020304" pitchFamily="18" charset="0"/>
              </a:rPr>
              <a:t>Les enjeux pour </a:t>
            </a:r>
            <a:r>
              <a:rPr lang="fr-FR" sz="4000" b="1" u="sng" dirty="0">
                <a:latin typeface="Calibri" panose="020F0502020204030204" pitchFamily="34" charset="0"/>
                <a:ea typeface="Calibri" panose="020F0502020204030204" pitchFamily="34" charset="0"/>
                <a:cs typeface="Times New Roman" panose="02020603050405020304" pitchFamily="18" charset="0"/>
              </a:rPr>
              <a:t>l’</a:t>
            </a:r>
            <a:r>
              <a:rPr lang="fr-FR" sz="4000" b="1" u="sng" dirty="0">
                <a:effectLst/>
                <a:latin typeface="Calibri" panose="020F0502020204030204" pitchFamily="34" charset="0"/>
                <a:ea typeface="Calibri" panose="020F0502020204030204" pitchFamily="34" charset="0"/>
                <a:cs typeface="Times New Roman" panose="02020603050405020304" pitchFamily="18" charset="0"/>
              </a:rPr>
              <a:t>adaptation des BFAMO à la culture locale Sénégalaise</a:t>
            </a:r>
            <a:br>
              <a:rPr lang="fr-FR" sz="4400" u="sng"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C40319A8-A5D8-43EF-9BC7-202238705322}"/>
              </a:ext>
            </a:extLst>
          </p:cNvPr>
          <p:cNvSpPr>
            <a:spLocks noGrp="1"/>
          </p:cNvSpPr>
          <p:nvPr>
            <p:ph idx="1"/>
          </p:nvPr>
        </p:nvSpPr>
        <p:spPr/>
        <p:txBody>
          <a:bodyPr/>
          <a:lstStyle/>
          <a:p>
            <a:r>
              <a:rPr lang="fr-FR" sz="2800" dirty="0">
                <a:effectLst/>
                <a:latin typeface="Calibri" panose="020F0502020204030204" pitchFamily="34" charset="0"/>
                <a:ea typeface="Calibri" panose="020F0502020204030204" pitchFamily="34" charset="0"/>
                <a:cs typeface="Times New Roman" panose="02020603050405020304" pitchFamily="18" charset="0"/>
              </a:rPr>
              <a:t>Directeurs adjoints autochtones : vecteurs de la culture sénégalaise</a:t>
            </a:r>
          </a:p>
          <a:p>
            <a:pPr>
              <a:buFont typeface="Wingdings" panose="05000000000000000000" pitchFamily="2" charset="2"/>
              <a:buChar char="à"/>
            </a:pPr>
            <a:r>
              <a:rPr lang="fr-FR" sz="2400" dirty="0">
                <a:sym typeface="Wingdings" panose="05000000000000000000" pitchFamily="2" charset="2"/>
              </a:rPr>
              <a:t>Permet d’accompagner le DG expatrié dans l’exécution de sa mission</a:t>
            </a:r>
          </a:p>
          <a:p>
            <a:pPr>
              <a:buFont typeface="Wingdings" panose="05000000000000000000" pitchFamily="2" charset="2"/>
              <a:buChar char="à"/>
            </a:pPr>
            <a:r>
              <a:rPr lang="fr-FR" sz="2400" dirty="0">
                <a:sym typeface="Wingdings" panose="05000000000000000000" pitchFamily="2" charset="2"/>
              </a:rPr>
              <a:t>Contribuent à adopter de meilleures pratiques organisationnelles</a:t>
            </a:r>
          </a:p>
          <a:p>
            <a:pPr marL="0" indent="0">
              <a:buNone/>
            </a:pPr>
            <a:r>
              <a:rPr lang="fr-FR" sz="2400" dirty="0">
                <a:sym typeface="Wingdings" panose="05000000000000000000" pitchFamily="2" charset="2"/>
              </a:rPr>
              <a:t>Ex: SGS</a:t>
            </a:r>
          </a:p>
          <a:p>
            <a:pPr marL="0" indent="0">
              <a:buNone/>
            </a:pPr>
            <a:endParaRPr lang="fr-FR" sz="2400" dirty="0"/>
          </a:p>
        </p:txBody>
      </p:sp>
      <p:sp>
        <p:nvSpPr>
          <p:cNvPr id="4" name="Rectangle 3">
            <a:extLst>
              <a:ext uri="{FF2B5EF4-FFF2-40B4-BE49-F238E27FC236}">
                <a16:creationId xmlns:a16="http://schemas.microsoft.com/office/drawing/2014/main" id="{E2A728AF-A076-493B-B286-BD0F41AFDE46}"/>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0FC0F160-C496-4292-B78A-FC170346A0CA}"/>
              </a:ext>
            </a:extLst>
          </p:cNvPr>
          <p:cNvPicPr>
            <a:picLocks noChangeAspect="1"/>
          </p:cNvPicPr>
          <p:nvPr/>
        </p:nvPicPr>
        <p:blipFill>
          <a:blip r:embed="rId2"/>
          <a:stretch>
            <a:fillRect/>
          </a:stretch>
        </p:blipFill>
        <p:spPr>
          <a:xfrm>
            <a:off x="9343292" y="6147911"/>
            <a:ext cx="2848708" cy="710089"/>
          </a:xfrm>
          <a:prstGeom prst="rect">
            <a:avLst/>
          </a:prstGeom>
        </p:spPr>
      </p:pic>
      <p:pic>
        <p:nvPicPr>
          <p:cNvPr id="7" name="Picture 6">
            <a:extLst>
              <a:ext uri="{FF2B5EF4-FFF2-40B4-BE49-F238E27FC236}">
                <a16:creationId xmlns:a16="http://schemas.microsoft.com/office/drawing/2014/main" id="{0DF87321-8857-4EF4-B000-2C19C38405C9}"/>
              </a:ext>
            </a:extLst>
          </p:cNvPr>
          <p:cNvPicPr>
            <a:picLocks noChangeAspect="1"/>
          </p:cNvPicPr>
          <p:nvPr/>
        </p:nvPicPr>
        <p:blipFill>
          <a:blip r:embed="rId3"/>
          <a:stretch>
            <a:fillRect/>
          </a:stretch>
        </p:blipFill>
        <p:spPr>
          <a:xfrm>
            <a:off x="4188010" y="4209249"/>
            <a:ext cx="3752832" cy="2004130"/>
          </a:xfrm>
          <a:prstGeom prst="rect">
            <a:avLst/>
          </a:prstGeom>
        </p:spPr>
      </p:pic>
      <p:pic>
        <p:nvPicPr>
          <p:cNvPr id="9" name="Picture 8">
            <a:extLst>
              <a:ext uri="{FF2B5EF4-FFF2-40B4-BE49-F238E27FC236}">
                <a16:creationId xmlns:a16="http://schemas.microsoft.com/office/drawing/2014/main" id="{5874C820-EAF2-4F19-A3E8-2DA228E4FA0D}"/>
              </a:ext>
            </a:extLst>
          </p:cNvPr>
          <p:cNvPicPr>
            <a:picLocks noChangeAspect="1"/>
          </p:cNvPicPr>
          <p:nvPr/>
        </p:nvPicPr>
        <p:blipFill>
          <a:blip r:embed="rId4"/>
          <a:stretch>
            <a:fillRect/>
          </a:stretch>
        </p:blipFill>
        <p:spPr>
          <a:xfrm>
            <a:off x="4188010" y="3740884"/>
            <a:ext cx="1844090" cy="431949"/>
          </a:xfrm>
          <a:prstGeom prst="rect">
            <a:avLst/>
          </a:prstGeom>
        </p:spPr>
      </p:pic>
      <p:pic>
        <p:nvPicPr>
          <p:cNvPr id="11" name="Picture 10">
            <a:extLst>
              <a:ext uri="{FF2B5EF4-FFF2-40B4-BE49-F238E27FC236}">
                <a16:creationId xmlns:a16="http://schemas.microsoft.com/office/drawing/2014/main" id="{AEEB4812-0C31-450E-8110-639CE52565B0}"/>
              </a:ext>
            </a:extLst>
          </p:cNvPr>
          <p:cNvPicPr>
            <a:picLocks noChangeAspect="1"/>
          </p:cNvPicPr>
          <p:nvPr/>
        </p:nvPicPr>
        <p:blipFill>
          <a:blip r:embed="rId5"/>
          <a:stretch>
            <a:fillRect/>
          </a:stretch>
        </p:blipFill>
        <p:spPr>
          <a:xfrm>
            <a:off x="6096000" y="3716416"/>
            <a:ext cx="1908742" cy="492833"/>
          </a:xfrm>
          <a:prstGeom prst="rect">
            <a:avLst/>
          </a:prstGeom>
        </p:spPr>
      </p:pic>
    </p:spTree>
    <p:extLst>
      <p:ext uri="{BB962C8B-B14F-4D97-AF65-F5344CB8AC3E}">
        <p14:creationId xmlns:p14="http://schemas.microsoft.com/office/powerpoint/2010/main" val="116365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9FD1-9353-414A-B872-DF5E363CFA73}"/>
              </a:ext>
            </a:extLst>
          </p:cNvPr>
          <p:cNvSpPr>
            <a:spLocks noGrp="1"/>
          </p:cNvSpPr>
          <p:nvPr>
            <p:ph type="title"/>
          </p:nvPr>
        </p:nvSpPr>
        <p:spPr/>
        <p:txBody>
          <a:bodyPr>
            <a:noAutofit/>
          </a:bodyPr>
          <a:lstStyle/>
          <a:p>
            <a:r>
              <a:rPr lang="fr-FR" sz="3600" b="1" u="sng" dirty="0">
                <a:effectLst/>
                <a:latin typeface="Calibri" panose="020F0502020204030204" pitchFamily="34" charset="0"/>
                <a:ea typeface="Calibri" panose="020F0502020204030204" pitchFamily="34" charset="0"/>
                <a:cs typeface="Times New Roman" panose="02020603050405020304" pitchFamily="18" charset="0"/>
              </a:rPr>
              <a:t>Les enjeux pour </a:t>
            </a:r>
            <a:r>
              <a:rPr lang="fr-FR" sz="3600" b="1" u="sng" dirty="0">
                <a:latin typeface="Calibri" panose="020F0502020204030204" pitchFamily="34" charset="0"/>
                <a:ea typeface="Calibri" panose="020F0502020204030204" pitchFamily="34" charset="0"/>
                <a:cs typeface="Times New Roman" panose="02020603050405020304" pitchFamily="18" charset="0"/>
              </a:rPr>
              <a:t>l’</a:t>
            </a:r>
            <a:r>
              <a:rPr lang="fr-FR" sz="3600" b="1" u="sng" dirty="0">
                <a:effectLst/>
                <a:latin typeface="Calibri" panose="020F0502020204030204" pitchFamily="34" charset="0"/>
                <a:ea typeface="Calibri" panose="020F0502020204030204" pitchFamily="34" charset="0"/>
                <a:cs typeface="Times New Roman" panose="02020603050405020304" pitchFamily="18" charset="0"/>
              </a:rPr>
              <a:t>adaptation des BFAMO à la culture locale Sénégalaise</a:t>
            </a:r>
            <a:br>
              <a:rPr lang="fr-FR" sz="3600" u="sng" dirty="0">
                <a:effectLst/>
                <a:latin typeface="Calibri" panose="020F0502020204030204" pitchFamily="34" charset="0"/>
                <a:ea typeface="Calibri" panose="020F0502020204030204" pitchFamily="34" charset="0"/>
                <a:cs typeface="Times New Roman" panose="02020603050405020304" pitchFamily="18" charset="0"/>
              </a:rPr>
            </a:br>
            <a:endParaRPr lang="fr-FR" sz="3600" u="sng" dirty="0"/>
          </a:p>
        </p:txBody>
      </p:sp>
      <p:sp>
        <p:nvSpPr>
          <p:cNvPr id="3" name="Content Placeholder 2">
            <a:extLst>
              <a:ext uri="{FF2B5EF4-FFF2-40B4-BE49-F238E27FC236}">
                <a16:creationId xmlns:a16="http://schemas.microsoft.com/office/drawing/2014/main" id="{1E61C1FB-5967-430B-90CC-2D47474BFE91}"/>
              </a:ext>
            </a:extLst>
          </p:cNvPr>
          <p:cNvSpPr>
            <a:spLocks noGrp="1"/>
          </p:cNvSpPr>
          <p:nvPr>
            <p:ph idx="1"/>
          </p:nvPr>
        </p:nvSpPr>
        <p:spPr/>
        <p:txBody>
          <a:bodyPr/>
          <a:lstStyle/>
          <a:p>
            <a:pPr lvl="0">
              <a:lnSpc>
                <a:spcPct val="107000"/>
              </a:lnSpc>
            </a:pPr>
            <a:r>
              <a:rPr lang="fr-FR" dirty="0">
                <a:effectLst/>
                <a:latin typeface="Calibri" panose="020F0502020204030204" pitchFamily="34" charset="0"/>
                <a:ea typeface="Calibri" panose="020F0502020204030204" pitchFamily="34" charset="0"/>
                <a:cs typeface="Times New Roman" panose="02020603050405020304" pitchFamily="18" charset="0"/>
              </a:rPr>
              <a:t>Des formations sur la diversité culturelle (modèle M-B-I )</a:t>
            </a:r>
          </a:p>
          <a:p>
            <a:pPr marL="0" indent="0">
              <a:buNone/>
            </a:pPr>
            <a:endParaRPr lang="fr-FR" dirty="0"/>
          </a:p>
        </p:txBody>
      </p:sp>
      <p:pic>
        <p:nvPicPr>
          <p:cNvPr id="4" name="Image 6">
            <a:extLst>
              <a:ext uri="{FF2B5EF4-FFF2-40B4-BE49-F238E27FC236}">
                <a16:creationId xmlns:a16="http://schemas.microsoft.com/office/drawing/2014/main" id="{BDACAAC3-33A3-47F4-AE20-48EB566CAD49}"/>
              </a:ext>
            </a:extLst>
          </p:cNvPr>
          <p:cNvPicPr>
            <a:picLocks noChangeAspect="1"/>
          </p:cNvPicPr>
          <p:nvPr/>
        </p:nvPicPr>
        <p:blipFill>
          <a:blip r:embed="rId2"/>
          <a:stretch>
            <a:fillRect/>
          </a:stretch>
        </p:blipFill>
        <p:spPr>
          <a:xfrm>
            <a:off x="9343292" y="6147910"/>
            <a:ext cx="2848708" cy="710089"/>
          </a:xfrm>
          <a:prstGeom prst="rect">
            <a:avLst/>
          </a:prstGeom>
        </p:spPr>
      </p:pic>
      <p:sp>
        <p:nvSpPr>
          <p:cNvPr id="6" name="Rectangle 5">
            <a:extLst>
              <a:ext uri="{FF2B5EF4-FFF2-40B4-BE49-F238E27FC236}">
                <a16:creationId xmlns:a16="http://schemas.microsoft.com/office/drawing/2014/main" id="{78E961EF-4240-4E59-B5D3-9DB4AFA5DCD5}"/>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169FC409-5259-48B6-A546-4A179A8F9E9C}"/>
              </a:ext>
            </a:extLst>
          </p:cNvPr>
          <p:cNvPicPr>
            <a:picLocks noChangeAspect="1"/>
          </p:cNvPicPr>
          <p:nvPr/>
        </p:nvPicPr>
        <p:blipFill>
          <a:blip r:embed="rId3"/>
          <a:stretch>
            <a:fillRect/>
          </a:stretch>
        </p:blipFill>
        <p:spPr>
          <a:xfrm>
            <a:off x="3529263" y="2640009"/>
            <a:ext cx="5357562" cy="4040274"/>
          </a:xfrm>
          <a:prstGeom prst="rect">
            <a:avLst/>
          </a:prstGeom>
        </p:spPr>
      </p:pic>
    </p:spTree>
    <p:extLst>
      <p:ext uri="{BB962C8B-B14F-4D97-AF65-F5344CB8AC3E}">
        <p14:creationId xmlns:p14="http://schemas.microsoft.com/office/powerpoint/2010/main" val="50998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89DA-432B-434B-9569-29F5987CC9DF}"/>
              </a:ext>
            </a:extLst>
          </p:cNvPr>
          <p:cNvSpPr>
            <a:spLocks noGrp="1"/>
          </p:cNvSpPr>
          <p:nvPr>
            <p:ph type="title"/>
          </p:nvPr>
        </p:nvSpPr>
        <p:spPr/>
        <p:txBody>
          <a:bodyPr>
            <a:normAutofit/>
          </a:bodyPr>
          <a:lstStyle/>
          <a:p>
            <a:r>
              <a:rPr lang="fr-FR" sz="3600" b="1" u="sng" dirty="0">
                <a:effectLst/>
                <a:latin typeface="Calibri" panose="020F0502020204030204" pitchFamily="34" charset="0"/>
                <a:ea typeface="Calibri" panose="020F0502020204030204" pitchFamily="34" charset="0"/>
                <a:cs typeface="Times New Roman" panose="02020603050405020304" pitchFamily="18" charset="0"/>
              </a:rPr>
              <a:t>Les limites rencontrées </a:t>
            </a:r>
            <a:br>
              <a:rPr lang="fr-FR" sz="3600" u="sng" dirty="0">
                <a:effectLst/>
                <a:latin typeface="Calibri" panose="020F0502020204030204" pitchFamily="34" charset="0"/>
                <a:ea typeface="Calibri" panose="020F0502020204030204" pitchFamily="34" charset="0"/>
                <a:cs typeface="Times New Roman" panose="02020603050405020304" pitchFamily="18" charset="0"/>
              </a:rPr>
            </a:br>
            <a:endParaRPr lang="fr-FR" sz="3600" u="sng" dirty="0"/>
          </a:p>
        </p:txBody>
      </p:sp>
      <p:sp>
        <p:nvSpPr>
          <p:cNvPr id="3" name="Content Placeholder 2">
            <a:extLst>
              <a:ext uri="{FF2B5EF4-FFF2-40B4-BE49-F238E27FC236}">
                <a16:creationId xmlns:a16="http://schemas.microsoft.com/office/drawing/2014/main" id="{4E184F19-8619-42E3-BD39-56ED628DC48F}"/>
              </a:ext>
            </a:extLst>
          </p:cNvPr>
          <p:cNvSpPr>
            <a:spLocks noGrp="1"/>
          </p:cNvSpPr>
          <p:nvPr>
            <p:ph idx="1"/>
          </p:nvPr>
        </p:nvSpPr>
        <p:spPr/>
        <p:txBody>
          <a:bodyPr/>
          <a:lstStyle/>
          <a:p>
            <a:pPr marL="0" lvl="0" indent="0">
              <a:lnSpc>
                <a:spcPct val="107000"/>
              </a:lnSpc>
              <a:buNone/>
            </a:pPr>
            <a:r>
              <a:rPr lang="fr-FR"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fr-FR" sz="24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Nombre limité d’interlocuteurs potentiels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fr-FR" sz="2400" dirty="0">
                <a:effectLst/>
                <a:latin typeface="Calibri" panose="020F0502020204030204" pitchFamily="34" charset="0"/>
                <a:ea typeface="Calibri" panose="020F0502020204030204" pitchFamily="34" charset="0"/>
                <a:cs typeface="Times New Roman" panose="02020603050405020304" pitchFamily="18" charset="0"/>
              </a:rPr>
              <a:t>Défavorise la parfaite validité des résultats</a:t>
            </a:r>
          </a:p>
          <a:p>
            <a:pPr marL="457200" indent="0">
              <a:lnSpc>
                <a:spcPct val="107000"/>
              </a:lnSpc>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fr-FR"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Absence d’investigations menées auprès de banques panafricaines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Permettrait de mettre en évidence un modèle efficace de management africain</a:t>
            </a:r>
          </a:p>
          <a:p>
            <a:endParaRPr lang="fr-FR" dirty="0"/>
          </a:p>
        </p:txBody>
      </p:sp>
      <p:sp>
        <p:nvSpPr>
          <p:cNvPr id="4" name="Rectangle 3">
            <a:extLst>
              <a:ext uri="{FF2B5EF4-FFF2-40B4-BE49-F238E27FC236}">
                <a16:creationId xmlns:a16="http://schemas.microsoft.com/office/drawing/2014/main" id="{1EDB18EC-096C-4263-9B0D-65AF2C8012E5}"/>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28D2E4A6-9918-4D7D-B31E-A96C940011D4}"/>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220785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0F2B-8178-4795-B8D9-5F039A00BA7F}"/>
              </a:ext>
            </a:extLst>
          </p:cNvPr>
          <p:cNvSpPr>
            <a:spLocks noGrp="1"/>
          </p:cNvSpPr>
          <p:nvPr>
            <p:ph type="title"/>
          </p:nvPr>
        </p:nvSpPr>
        <p:spPr/>
        <p:txBody>
          <a:bodyPr/>
          <a:lstStyle/>
          <a:p>
            <a:pPr algn="ctr"/>
            <a:r>
              <a:rPr lang="fr-FR" sz="44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fr-FR" sz="44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Content Placeholder 2">
            <a:extLst>
              <a:ext uri="{FF2B5EF4-FFF2-40B4-BE49-F238E27FC236}">
                <a16:creationId xmlns:a16="http://schemas.microsoft.com/office/drawing/2014/main" id="{D71C5F8A-40FC-458D-A581-B81088D2E4DA}"/>
              </a:ext>
            </a:extLst>
          </p:cNvPr>
          <p:cNvSpPr>
            <a:spLocks noGrp="1"/>
          </p:cNvSpPr>
          <p:nvPr>
            <p:ph idx="1"/>
          </p:nvPr>
        </p:nvSpPr>
        <p:spPr/>
        <p:txBody>
          <a:bodyPr/>
          <a:lstStyle/>
          <a:p>
            <a:pPr indent="0" algn="ctr">
              <a:lnSpc>
                <a:spcPct val="107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Très peu de travaux traitant de la relation entre les pratiques managériales et la culture locale ont été menés à ce jour. Nous nous sommes focalisés sur le secteur bancaire au Sénégal, mais pouvons nous assumer la généralité de ces résultats ? Ce qui est certain, c’est qu’il ne fait aucun doute que l’adoption d’un management adéquat permettrait aux banques filiales de mieux s’adapter et donc d’obtenir une meilleure efficacité. Ainsi, dans un environnement bancaire fortement concurrentiel, négliger les questions culturelles constituerait un frein pour les BFAMO implantées au Sénégal. </a:t>
            </a:r>
          </a:p>
          <a:p>
            <a:endParaRPr lang="fr-FR" dirty="0"/>
          </a:p>
        </p:txBody>
      </p:sp>
    </p:spTree>
    <p:extLst>
      <p:ext uri="{BB962C8B-B14F-4D97-AF65-F5344CB8AC3E}">
        <p14:creationId xmlns:p14="http://schemas.microsoft.com/office/powerpoint/2010/main" val="276476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E94ED00-CFD3-1D4B-8D4C-8F13F50F7231}"/>
              </a:ext>
            </a:extLst>
          </p:cNvPr>
          <p:cNvPicPr>
            <a:picLocks noChangeAspect="1"/>
          </p:cNvPicPr>
          <p:nvPr/>
        </p:nvPicPr>
        <p:blipFill>
          <a:blip r:embed="rId2"/>
          <a:stretch>
            <a:fillRect/>
          </a:stretch>
        </p:blipFill>
        <p:spPr>
          <a:xfrm>
            <a:off x="1790700" y="2120900"/>
            <a:ext cx="8610600" cy="2616200"/>
          </a:xfrm>
          <a:prstGeom prst="rect">
            <a:avLst/>
          </a:prstGeom>
        </p:spPr>
      </p:pic>
      <p:pic>
        <p:nvPicPr>
          <p:cNvPr id="7" name="Image 6">
            <a:extLst>
              <a:ext uri="{FF2B5EF4-FFF2-40B4-BE49-F238E27FC236}">
                <a16:creationId xmlns:a16="http://schemas.microsoft.com/office/drawing/2014/main" id="{99E0A286-E831-4442-98DE-0EA6945A9298}"/>
              </a:ext>
            </a:extLst>
          </p:cNvPr>
          <p:cNvPicPr>
            <a:picLocks noChangeAspect="1"/>
          </p:cNvPicPr>
          <p:nvPr/>
        </p:nvPicPr>
        <p:blipFill>
          <a:blip r:embed="rId3"/>
          <a:stretch>
            <a:fillRect/>
          </a:stretch>
        </p:blipFill>
        <p:spPr>
          <a:xfrm>
            <a:off x="9343292" y="6147910"/>
            <a:ext cx="2848708" cy="710089"/>
          </a:xfrm>
          <a:prstGeom prst="rect">
            <a:avLst/>
          </a:prstGeom>
        </p:spPr>
      </p:pic>
      <p:sp>
        <p:nvSpPr>
          <p:cNvPr id="8" name="Rectangle 7">
            <a:extLst>
              <a:ext uri="{FF2B5EF4-FFF2-40B4-BE49-F238E27FC236}">
                <a16:creationId xmlns:a16="http://schemas.microsoft.com/office/drawing/2014/main" id="{97C9D6B1-0604-3443-946C-3EF544E7E3E8}"/>
              </a:ext>
            </a:extLst>
          </p:cNvPr>
          <p:cNvSpPr/>
          <p:nvPr/>
        </p:nvSpPr>
        <p:spPr>
          <a:xfrm>
            <a:off x="0" y="1051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8142F3D-63DC-1742-B611-250EA4F047C1}"/>
              </a:ext>
            </a:extLst>
          </p:cNvPr>
          <p:cNvSpPr/>
          <p:nvPr/>
        </p:nvSpPr>
        <p:spPr>
          <a:xfrm>
            <a:off x="0"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394B9C9-D05F-ED4B-9AB1-FF77119A75A4}"/>
              </a:ext>
            </a:extLst>
          </p:cNvPr>
          <p:cNvSpPr/>
          <p:nvPr/>
        </p:nvSpPr>
        <p:spPr>
          <a:xfrm>
            <a:off x="11834648" y="-10512"/>
            <a:ext cx="357352" cy="5935435"/>
          </a:xfrm>
          <a:prstGeom prst="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894354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lstStyle/>
          <a:p>
            <a:pPr algn="ctr"/>
            <a:r>
              <a:rPr lang="fr-FR" u="sng" dirty="0">
                <a:latin typeface="+mn-lt"/>
              </a:rPr>
              <a:t>INTRODUCTION</a:t>
            </a:r>
            <a:endParaRPr lang="fr-FR"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lstStyle/>
          <a:p>
            <a:pPr>
              <a:buFont typeface="Wingdings" panose="05000000000000000000" pitchFamily="2" charset="2"/>
              <a:buChar char="v"/>
            </a:pPr>
            <a:r>
              <a:rPr lang="fr-FR" dirty="0"/>
              <a:t> Le Sénégal est la 2</a:t>
            </a:r>
            <a:r>
              <a:rPr lang="fr-FR" baseline="30000" dirty="0"/>
              <a:t>e</a:t>
            </a:r>
            <a:r>
              <a:rPr lang="fr-FR" dirty="0"/>
              <a:t> puissance économique de l’UEMOA</a:t>
            </a:r>
          </a:p>
          <a:p>
            <a:pPr marL="0" indent="0">
              <a:buNone/>
            </a:pPr>
            <a:endParaRPr lang="fr-FR" dirty="0"/>
          </a:p>
          <a:p>
            <a:pPr>
              <a:buFont typeface="Wingdings" panose="05000000000000000000" pitchFamily="2" charset="2"/>
              <a:buChar char="v"/>
            </a:pPr>
            <a:r>
              <a:rPr lang="fr-FR" dirty="0"/>
              <a:t> Relation forte entre la France et le Sénégal</a:t>
            </a:r>
          </a:p>
          <a:p>
            <a:pPr marL="0" indent="0">
              <a:buNone/>
            </a:pPr>
            <a:endParaRPr lang="fr-FR" dirty="0"/>
          </a:p>
          <a:p>
            <a:pPr>
              <a:buFont typeface="Wingdings" panose="05000000000000000000" pitchFamily="2" charset="2"/>
              <a:buChar char="v"/>
            </a:pPr>
            <a:r>
              <a:rPr lang="fr-FR" dirty="0"/>
              <a:t> Stabilité politique bien ancrée</a:t>
            </a:r>
          </a:p>
          <a:p>
            <a:pPr marL="0" indent="0">
              <a:buNone/>
            </a:pPr>
            <a:endParaRPr lang="fr-FR" dirty="0"/>
          </a:p>
          <a:p>
            <a:pPr>
              <a:buFont typeface="Wingdings" panose="05000000000000000000" pitchFamily="2" charset="2"/>
              <a:buChar char="v"/>
            </a:pPr>
            <a:r>
              <a:rPr lang="fr-FR" dirty="0"/>
              <a:t> Différentes cultures, différentes manières </a:t>
            </a:r>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175145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8F59-131E-4E48-8EE3-9648C44170B7}"/>
              </a:ext>
            </a:extLst>
          </p:cNvPr>
          <p:cNvSpPr>
            <a:spLocks noGrp="1"/>
          </p:cNvSpPr>
          <p:nvPr>
            <p:ph type="title"/>
          </p:nvPr>
        </p:nvSpPr>
        <p:spPr/>
        <p:txBody>
          <a:bodyPr/>
          <a:lstStyle/>
          <a:p>
            <a:pPr algn="ctr"/>
            <a:r>
              <a:rPr lang="fr-FR" u="sng" dirty="0">
                <a:latin typeface="+mn-lt"/>
              </a:rPr>
              <a:t>PROBLÉMATIQUE</a:t>
            </a:r>
            <a:endParaRPr lang="fr-FR" dirty="0"/>
          </a:p>
        </p:txBody>
      </p:sp>
      <p:sp>
        <p:nvSpPr>
          <p:cNvPr id="3" name="Content Placeholder 2">
            <a:extLst>
              <a:ext uri="{FF2B5EF4-FFF2-40B4-BE49-F238E27FC236}">
                <a16:creationId xmlns:a16="http://schemas.microsoft.com/office/drawing/2014/main" id="{3EDD1B1A-41AA-45AA-8E21-3B8BADCDB382}"/>
              </a:ext>
            </a:extLst>
          </p:cNvPr>
          <p:cNvSpPr>
            <a:spLocks noGrp="1"/>
          </p:cNvSpPr>
          <p:nvPr>
            <p:ph idx="1"/>
          </p:nvPr>
        </p:nvSpPr>
        <p:spPr/>
        <p:txBody>
          <a:bodyPr/>
          <a:lstStyle/>
          <a:p>
            <a:pPr algn="ctr"/>
            <a:endParaRPr lang="fr-FR" dirty="0"/>
          </a:p>
          <a:p>
            <a:pPr algn="ctr"/>
            <a:endParaRPr lang="fr-FR" dirty="0"/>
          </a:p>
          <a:p>
            <a:pPr marL="0" indent="0" algn="ctr">
              <a:buNone/>
            </a:pPr>
            <a:r>
              <a:rPr lang="fr-FR" dirty="0"/>
              <a:t> </a:t>
            </a:r>
          </a:p>
          <a:p>
            <a:pPr marL="0" indent="0" algn="ctr">
              <a:lnSpc>
                <a:spcPct val="150000"/>
              </a:lnSpc>
              <a:buNone/>
            </a:pPr>
            <a:r>
              <a:rPr lang="fr-FR" dirty="0"/>
              <a:t>« En quoi l’adaptation du management à la culture locale sénégalaise peut être déterminant dans la croissance des grands groupes bancaires occidentaux ? ».</a:t>
            </a:r>
          </a:p>
        </p:txBody>
      </p:sp>
      <p:sp>
        <p:nvSpPr>
          <p:cNvPr id="4" name="Rectangle 3">
            <a:extLst>
              <a:ext uri="{FF2B5EF4-FFF2-40B4-BE49-F238E27FC236}">
                <a16:creationId xmlns:a16="http://schemas.microsoft.com/office/drawing/2014/main" id="{425DD291-54D1-43E3-B390-CCE01FCBDE6E}"/>
              </a:ext>
            </a:extLst>
          </p:cNvPr>
          <p:cNvSpPr/>
          <p:nvPr/>
        </p:nvSpPr>
        <p:spPr>
          <a:xfrm>
            <a:off x="0"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45BCE5D9-14D2-423A-9967-E3AD49A04D72}"/>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308291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26BE-100F-4838-A1BD-89D73E5DCD82}"/>
              </a:ext>
            </a:extLst>
          </p:cNvPr>
          <p:cNvSpPr>
            <a:spLocks noGrp="1"/>
          </p:cNvSpPr>
          <p:nvPr>
            <p:ph type="title"/>
          </p:nvPr>
        </p:nvSpPr>
        <p:spPr>
          <a:xfrm>
            <a:off x="838200" y="2766218"/>
            <a:ext cx="10515600" cy="1325563"/>
          </a:xfrm>
        </p:spPr>
        <p:txBody>
          <a:bodyPr/>
          <a:lstStyle/>
          <a:p>
            <a:r>
              <a:rPr lang="fr-FR" sz="4400" b="1" u="sng" dirty="0"/>
              <a:t>Difficulté d’adaptation et concurrence grandissante</a:t>
            </a:r>
            <a:endParaRPr lang="fr-FR" dirty="0"/>
          </a:p>
        </p:txBody>
      </p:sp>
      <p:sp>
        <p:nvSpPr>
          <p:cNvPr id="4" name="Rectangle 3">
            <a:extLst>
              <a:ext uri="{FF2B5EF4-FFF2-40B4-BE49-F238E27FC236}">
                <a16:creationId xmlns:a16="http://schemas.microsoft.com/office/drawing/2014/main" id="{FCFD2F82-7438-4CA0-ABBD-7298DF54F06C}"/>
              </a:ext>
            </a:extLst>
          </p:cNvPr>
          <p:cNvSpPr/>
          <p:nvPr/>
        </p:nvSpPr>
        <p:spPr>
          <a:xfrm>
            <a:off x="0"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7D6569A9-1943-4D7B-847A-EF11E89BB76C}"/>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399780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normAutofit/>
          </a:bodyPr>
          <a:lstStyle/>
          <a:p>
            <a:r>
              <a:rPr lang="fr-FR" sz="3600" b="1" u="sng" dirty="0"/>
              <a:t>Difficulté d’adaptation et concurrence grandissante</a:t>
            </a:r>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lstStyle/>
          <a:p>
            <a:pPr>
              <a:buFont typeface="Wingdings" panose="05000000000000000000" pitchFamily="2" charset="2"/>
              <a:buChar char="q"/>
            </a:pPr>
            <a:r>
              <a:rPr lang="fr-FR" dirty="0"/>
              <a:t> </a:t>
            </a:r>
            <a:r>
              <a:rPr lang="fr-FR" b="1" dirty="0"/>
              <a:t>Négligence des différences culturelles : </a:t>
            </a:r>
          </a:p>
          <a:p>
            <a:pPr marL="0" indent="0">
              <a:buNone/>
            </a:pPr>
            <a:endParaRPr lang="fr-FR" dirty="0"/>
          </a:p>
          <a:p>
            <a:pPr marL="342900" lvl="0" indent="-342900">
              <a:lnSpc>
                <a:spcPct val="107000"/>
              </a:lnSpc>
              <a:buFont typeface="Symbol" panose="05050102010706020507" pitchFamily="18" charset="2"/>
              <a:buChar char=""/>
            </a:pPr>
            <a:r>
              <a:rPr lang="fr-FR"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Prise en compte uniquement des aspects techniques et financiers (tailles de marché, données sur l’emploi, situation politique…)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Isomorphisme des pratiques managériales propres à la maison-mère (Godelier (2012) – courant anti relativiste).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297714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normAutofit/>
          </a:bodyPr>
          <a:lstStyle/>
          <a:p>
            <a:r>
              <a:rPr lang="fr-FR" sz="3600" b="1" u="sng" dirty="0"/>
              <a:t>Difficulté d’adaptation et concurrence grandissante</a:t>
            </a:r>
            <a:endParaRPr lang="fr-FR" sz="3600"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q"/>
            </a:pPr>
            <a:r>
              <a:rPr lang="fr-FR"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sz="3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Contrôle des filiales : Expatriés et différences culturelles </a:t>
            </a:r>
          </a:p>
          <a:p>
            <a:pPr marL="0" lvl="0" indent="0">
              <a:lnSpc>
                <a:spcPct val="107000"/>
              </a:lnSpc>
              <a:buNone/>
            </a:pPr>
            <a:endParaRPr lang="fr-FR" sz="3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
            </a:pPr>
            <a:r>
              <a:rPr lang="fr-FR" sz="2600" dirty="0">
                <a:latin typeface="Calibri" panose="020F0502020204030204" pitchFamily="34" charset="0"/>
                <a:ea typeface="Calibri" panose="020F0502020204030204" pitchFamily="34" charset="0"/>
                <a:cs typeface="Times New Roman" panose="02020603050405020304" pitchFamily="18" charset="0"/>
              </a:rPr>
              <a:t>Mise à rude de la stratégie d’expatriation des maisons-mères occidentales</a:t>
            </a:r>
            <a:endParaRPr lang="fr-FR" sz="2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Tx/>
              <a:buChar char="-"/>
            </a:pPr>
            <a:r>
              <a:rPr lang="fr-FR" sz="2600" dirty="0">
                <a:latin typeface="Calibri" panose="020F0502020204030204" pitchFamily="34" charset="0"/>
                <a:ea typeface="Calibri" panose="020F0502020204030204" pitchFamily="34" charset="0"/>
                <a:cs typeface="Times New Roman" panose="02020603050405020304" pitchFamily="18" charset="0"/>
              </a:rPr>
              <a:t>Politiques nationales d’africanisation imposées aux BFAMO </a:t>
            </a:r>
          </a:p>
          <a:p>
            <a:pPr lvl="0">
              <a:lnSpc>
                <a:spcPct val="107000"/>
              </a:lnSpc>
              <a:buFontTx/>
              <a:buChar char="-"/>
            </a:pPr>
            <a:r>
              <a:rPr lang="fr-FR" sz="2600" dirty="0">
                <a:effectLst/>
                <a:latin typeface="Calibri" panose="020F0502020204030204" pitchFamily="34" charset="0"/>
                <a:ea typeface="Calibri" panose="020F0502020204030204" pitchFamily="34" charset="0"/>
                <a:cs typeface="Times New Roman" panose="02020603050405020304" pitchFamily="18" charset="0"/>
              </a:rPr>
              <a:t>Absence d’une élite africaine compétente après la crise</a:t>
            </a:r>
          </a:p>
          <a:p>
            <a:pPr marL="0" lvl="0" indent="0">
              <a:lnSpc>
                <a:spcPct val="107000"/>
              </a:lnSpc>
              <a:buNone/>
            </a:pPr>
            <a:endParaRPr lang="fr-FR" sz="2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fr-FR"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Quid l’efficacité du contrôle par les expatriés ? </a:t>
            </a:r>
            <a:endParaRPr lang="fr-FR" sz="26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fr-FR"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Relations managers employés locaux non biaisées par l’incompétence technique, mais surtout par l’adaptation à la culture locale.  </a:t>
            </a:r>
            <a:endParaRPr lang="fr-FR"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185846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4EC2-5489-4592-B13D-67A3841C022D}"/>
              </a:ext>
            </a:extLst>
          </p:cNvPr>
          <p:cNvSpPr>
            <a:spLocks noGrp="1"/>
          </p:cNvSpPr>
          <p:nvPr>
            <p:ph type="title"/>
          </p:nvPr>
        </p:nvSpPr>
        <p:spPr/>
        <p:txBody>
          <a:bodyPr>
            <a:normAutofit/>
          </a:bodyPr>
          <a:lstStyle/>
          <a:p>
            <a:r>
              <a:rPr lang="fr-FR" sz="3600" b="1" u="sng" dirty="0"/>
              <a:t>Difficulté d’adaptation et concurrence grandissante</a:t>
            </a:r>
            <a:endParaRPr lang="fr-FR" sz="3600" dirty="0"/>
          </a:p>
        </p:txBody>
      </p:sp>
      <p:sp>
        <p:nvSpPr>
          <p:cNvPr id="3" name="Content Placeholder 2">
            <a:extLst>
              <a:ext uri="{FF2B5EF4-FFF2-40B4-BE49-F238E27FC236}">
                <a16:creationId xmlns:a16="http://schemas.microsoft.com/office/drawing/2014/main" id="{F1868635-29CA-4DAD-A625-68FD3F8F0C55}"/>
              </a:ext>
            </a:extLst>
          </p:cNvPr>
          <p:cNvSpPr>
            <a:spLocks noGrp="1"/>
          </p:cNvSpPr>
          <p:nvPr>
            <p:ph idx="1"/>
          </p:nvPr>
        </p:nvSpPr>
        <p:spPr/>
        <p:txBody>
          <a:bodyPr/>
          <a:lstStyle/>
          <a:p>
            <a:pPr lvl="0">
              <a:lnSpc>
                <a:spcPct val="107000"/>
              </a:lnSpc>
              <a:buFont typeface="Wingdings" panose="05000000000000000000" pitchFamily="2" charset="2"/>
              <a:buChar char="q"/>
            </a:pPr>
            <a:r>
              <a:rPr lang="fr-FR"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Obstacles face à de telles logiques</a:t>
            </a:r>
          </a:p>
          <a:p>
            <a:pPr marL="0" lvl="0" indent="0">
              <a:lnSpc>
                <a:spcPct val="107000"/>
              </a:lnSpc>
              <a:buNone/>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Absence de cohésion et de convergence des efforts (style de communication, perception, gestion du temps…)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Forte concurrence des banques panafricaines (zoom sur Attijariwafa Bank (CBAO))</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Rectangle 3">
            <a:extLst>
              <a:ext uri="{FF2B5EF4-FFF2-40B4-BE49-F238E27FC236}">
                <a16:creationId xmlns:a16="http://schemas.microsoft.com/office/drawing/2014/main" id="{E7DBCE9D-1FB6-4CF1-ACDF-A4194E19AD2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a:extLst>
              <a:ext uri="{FF2B5EF4-FFF2-40B4-BE49-F238E27FC236}">
                <a16:creationId xmlns:a16="http://schemas.microsoft.com/office/drawing/2014/main" id="{824CA21B-E4EC-4783-A814-7D6C0B8A6D61}"/>
              </a:ext>
            </a:extLst>
          </p:cNvPr>
          <p:cNvPicPr>
            <a:picLocks noChangeAspect="1"/>
          </p:cNvPicPr>
          <p:nvPr/>
        </p:nvPicPr>
        <p:blipFill>
          <a:blip r:embed="rId2"/>
          <a:stretch>
            <a:fillRect/>
          </a:stretch>
        </p:blipFill>
        <p:spPr>
          <a:xfrm>
            <a:off x="9343292" y="6147910"/>
            <a:ext cx="2848708" cy="710089"/>
          </a:xfrm>
          <a:prstGeom prst="rect">
            <a:avLst/>
          </a:prstGeom>
        </p:spPr>
      </p:pic>
    </p:spTree>
    <p:extLst>
      <p:ext uri="{BB962C8B-B14F-4D97-AF65-F5344CB8AC3E}">
        <p14:creationId xmlns:p14="http://schemas.microsoft.com/office/powerpoint/2010/main" val="144564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F34F-D1CF-4A90-BE96-509DEDF5249A}"/>
              </a:ext>
            </a:extLst>
          </p:cNvPr>
          <p:cNvSpPr>
            <a:spLocks noGrp="1"/>
          </p:cNvSpPr>
          <p:nvPr>
            <p:ph type="title"/>
          </p:nvPr>
        </p:nvSpPr>
        <p:spPr>
          <a:xfrm>
            <a:off x="838200" y="365126"/>
            <a:ext cx="10515600" cy="973164"/>
          </a:xfrm>
        </p:spPr>
        <p:txBody>
          <a:bodyPr>
            <a:normAutofit/>
          </a:bodyPr>
          <a:lstStyle/>
          <a:p>
            <a:r>
              <a:rPr lang="fr-FR" sz="3600" b="1" u="sng" dirty="0"/>
              <a:t>Difficulté d’adaptation et concurrence grandissante</a:t>
            </a:r>
          </a:p>
        </p:txBody>
      </p:sp>
      <p:sp>
        <p:nvSpPr>
          <p:cNvPr id="6" name="Rectangle 5">
            <a:extLst>
              <a:ext uri="{FF2B5EF4-FFF2-40B4-BE49-F238E27FC236}">
                <a16:creationId xmlns:a16="http://schemas.microsoft.com/office/drawing/2014/main" id="{630D50EA-ECD6-4931-A4E3-808F9096E1F7}"/>
              </a:ext>
            </a:extLst>
          </p:cNvPr>
          <p:cNvSpPr/>
          <p:nvPr/>
        </p:nvSpPr>
        <p:spPr>
          <a:xfrm>
            <a:off x="-16042" y="0"/>
            <a:ext cx="54653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61180042-CE73-4152-8811-2771BB78DE93}"/>
              </a:ext>
            </a:extLst>
          </p:cNvPr>
          <p:cNvPicPr>
            <a:picLocks noChangeAspect="1"/>
          </p:cNvPicPr>
          <p:nvPr/>
        </p:nvPicPr>
        <p:blipFill>
          <a:blip r:embed="rId2"/>
          <a:stretch>
            <a:fillRect/>
          </a:stretch>
        </p:blipFill>
        <p:spPr>
          <a:xfrm>
            <a:off x="9343292" y="6147910"/>
            <a:ext cx="2848708" cy="710089"/>
          </a:xfrm>
          <a:prstGeom prst="rect">
            <a:avLst/>
          </a:prstGeom>
        </p:spPr>
      </p:pic>
      <p:sp>
        <p:nvSpPr>
          <p:cNvPr id="9" name="Content Placeholder 8">
            <a:extLst>
              <a:ext uri="{FF2B5EF4-FFF2-40B4-BE49-F238E27FC236}">
                <a16:creationId xmlns:a16="http://schemas.microsoft.com/office/drawing/2014/main" id="{7039F266-C988-4B1A-865F-39408816695D}"/>
              </a:ext>
            </a:extLst>
          </p:cNvPr>
          <p:cNvSpPr>
            <a:spLocks noGrp="1"/>
          </p:cNvSpPr>
          <p:nvPr>
            <p:ph idx="1"/>
          </p:nvPr>
        </p:nvSpPr>
        <p:spPr>
          <a:xfrm>
            <a:off x="838200" y="1338290"/>
            <a:ext cx="10515600" cy="4838673"/>
          </a:xfrm>
        </p:spPr>
        <p:txBody>
          <a:bodyPr>
            <a:normAutofit/>
          </a:bodyPr>
          <a:lstStyle/>
          <a:p>
            <a:r>
              <a:rPr lang="fr-FR" sz="2400" b="1" u="sng" dirty="0"/>
              <a:t>Classement des 3 banques majeurs au Sénégal</a:t>
            </a:r>
          </a:p>
          <a:p>
            <a:endParaRPr lang="fr-FR" sz="2400" dirty="0"/>
          </a:p>
        </p:txBody>
      </p:sp>
      <p:pic>
        <p:nvPicPr>
          <p:cNvPr id="15" name="Picture 14">
            <a:extLst>
              <a:ext uri="{FF2B5EF4-FFF2-40B4-BE49-F238E27FC236}">
                <a16:creationId xmlns:a16="http://schemas.microsoft.com/office/drawing/2014/main" id="{C66E333E-EDD3-48BC-B35B-566443A42F6D}"/>
              </a:ext>
            </a:extLst>
          </p:cNvPr>
          <p:cNvPicPr>
            <a:picLocks noChangeAspect="1"/>
          </p:cNvPicPr>
          <p:nvPr/>
        </p:nvPicPr>
        <p:blipFill>
          <a:blip r:embed="rId3"/>
          <a:stretch>
            <a:fillRect/>
          </a:stretch>
        </p:blipFill>
        <p:spPr>
          <a:xfrm>
            <a:off x="2976176" y="2243588"/>
            <a:ext cx="6239647" cy="4384617"/>
          </a:xfrm>
          <a:prstGeom prst="rect">
            <a:avLst/>
          </a:prstGeom>
        </p:spPr>
      </p:pic>
      <p:pic>
        <p:nvPicPr>
          <p:cNvPr id="4" name="Picture 3">
            <a:extLst>
              <a:ext uri="{FF2B5EF4-FFF2-40B4-BE49-F238E27FC236}">
                <a16:creationId xmlns:a16="http://schemas.microsoft.com/office/drawing/2014/main" id="{1A9876A3-53C7-400A-9336-D7F30F9ACE67}"/>
              </a:ext>
            </a:extLst>
          </p:cNvPr>
          <p:cNvPicPr>
            <a:picLocks noChangeAspect="1"/>
          </p:cNvPicPr>
          <p:nvPr/>
        </p:nvPicPr>
        <p:blipFill>
          <a:blip r:embed="rId4"/>
          <a:stretch>
            <a:fillRect/>
          </a:stretch>
        </p:blipFill>
        <p:spPr>
          <a:xfrm>
            <a:off x="3411453" y="1989222"/>
            <a:ext cx="1614671" cy="254366"/>
          </a:xfrm>
          <a:prstGeom prst="rect">
            <a:avLst/>
          </a:prstGeom>
        </p:spPr>
      </p:pic>
    </p:spTree>
    <p:extLst>
      <p:ext uri="{BB962C8B-B14F-4D97-AF65-F5344CB8AC3E}">
        <p14:creationId xmlns:p14="http://schemas.microsoft.com/office/powerpoint/2010/main" val="266921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729</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Wingdings</vt:lpstr>
      <vt:lpstr>Office Theme</vt:lpstr>
      <vt:lpstr>PowerPoint Presentation</vt:lpstr>
      <vt:lpstr>PowerPoint Presentation</vt:lpstr>
      <vt:lpstr>INTRODUCTION</vt:lpstr>
      <vt:lpstr>PROBLÉMATIQUE</vt:lpstr>
      <vt:lpstr>Difficulté d’adaptation et concurrence grandissante</vt:lpstr>
      <vt:lpstr>Difficulté d’adaptation et concurrence grandissante</vt:lpstr>
      <vt:lpstr>Difficulté d’adaptation et concurrence grandissante</vt:lpstr>
      <vt:lpstr>Difficulté d’adaptation et concurrence grandissante</vt:lpstr>
      <vt:lpstr>Difficulté d’adaptation et concurrence grandissante</vt:lpstr>
      <vt:lpstr>Zoom sur la dimension culturelle (BICIS/SGS) </vt:lpstr>
      <vt:lpstr>Zoom sur la dimension culturelle (BICIS/SGS) </vt:lpstr>
      <vt:lpstr>Zoom sur la dimension culturelle (BICIS/SGS) </vt:lpstr>
      <vt:lpstr>Zoom sur la dimension culturelle (BICIS/SGS) </vt:lpstr>
      <vt:lpstr>Zoom sur la dimension culturelle (BICIS/SGS) </vt:lpstr>
      <vt:lpstr> Les enjeux pour l’adaptation des BFAMO à la culture locale Sénégalaise </vt:lpstr>
      <vt:lpstr>Les enjeux pour l’adaptation des BFAMO à la culture locale Sénégalaise </vt:lpstr>
      <vt:lpstr>Les enjeux pour l’adaptation des BFAMO à la culture locale Sénégalaise </vt:lpstr>
      <vt:lpstr>Les limites rencontrées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Seydou DEMBELE</dc:creator>
  <cp:lastModifiedBy>Seydou DEMBELE</cp:lastModifiedBy>
  <cp:revision>43</cp:revision>
  <dcterms:created xsi:type="dcterms:W3CDTF">2021-07-10T21:30:34Z</dcterms:created>
  <dcterms:modified xsi:type="dcterms:W3CDTF">2021-07-12T11:56:50Z</dcterms:modified>
</cp:coreProperties>
</file>