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4" r:id="rId2"/>
    <p:sldId id="256" r:id="rId3"/>
    <p:sldId id="277" r:id="rId4"/>
    <p:sldId id="268" r:id="rId5"/>
    <p:sldId id="278" r:id="rId6"/>
    <p:sldId id="279" r:id="rId7"/>
    <p:sldId id="292" r:id="rId8"/>
    <p:sldId id="291" r:id="rId9"/>
    <p:sldId id="280" r:id="rId10"/>
    <p:sldId id="273" r:id="rId1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5">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2A33"/>
    <a:srgbClr val="734350"/>
    <a:srgbClr val="FF5050"/>
    <a:srgbClr val="FF7C80"/>
    <a:srgbClr val="FF5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42"/>
    <p:restoredTop sz="84640"/>
  </p:normalViewPr>
  <p:slideViewPr>
    <p:cSldViewPr>
      <p:cViewPr varScale="1">
        <p:scale>
          <a:sx n="71" d="100"/>
          <a:sy n="71" d="100"/>
        </p:scale>
        <p:origin x="64" y="384"/>
      </p:cViewPr>
      <p:guideLst>
        <p:guide orient="horz" pos="1785"/>
        <p:guide pos="28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35E52-1823-7948-B6C7-8A95D8BA2FBC}" type="datetimeFigureOut">
              <a:rPr kumimoji="1" lang="zh-CN" altLang="en-US" smtClean="0"/>
              <a:t>2020/5/19</a:t>
            </a:fld>
            <a:endParaRPr kumimoji="1"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7063-6588-374F-B47C-4FABA3FD422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fld id="{B5B57063-6588-374F-B47C-4FABA3FD4228}" type="slidenum">
              <a:rPr kumimoji="1" lang="zh-CN" altLang="en-US" smtClean="0"/>
              <a:t>3</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B57063-6588-374F-B47C-4FABA3FD4228}" type="slidenum">
              <a:rPr kumimoji="1" lang="zh-CN" altLang="en-US" smtClean="0"/>
              <a:t>4</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B57063-6588-374F-B47C-4FABA3FD4228}" type="slidenum">
              <a:rPr kumimoji="1" lang="zh-CN" altLang="en-US" smtClean="0"/>
              <a:t>5</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B57063-6588-374F-B47C-4FABA3FD4228}" type="slidenum">
              <a:rPr kumimoji="1" lang="zh-CN" altLang="en-US" smtClean="0"/>
              <a:t>6</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7160" indent="0">
              <a:buNone/>
            </a:pPr>
            <a:endParaRPr lang="en-US" altLang="zh-CN" sz="1200" dirty="0">
              <a:latin typeface="+mn-ea"/>
            </a:endParaRPr>
          </a:p>
        </p:txBody>
      </p:sp>
      <p:sp>
        <p:nvSpPr>
          <p:cNvPr id="4" name="幻灯片编号占位符 3"/>
          <p:cNvSpPr>
            <a:spLocks noGrp="1"/>
          </p:cNvSpPr>
          <p:nvPr>
            <p:ph type="sldNum" sz="quarter" idx="10"/>
          </p:nvPr>
        </p:nvSpPr>
        <p:spPr/>
        <p:txBody>
          <a:bodyPr/>
          <a:lstStyle/>
          <a:p>
            <a:fld id="{B5B57063-6588-374F-B47C-4FABA3FD4228}"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143000"/>
            <a:ext cx="8229600" cy="15240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CF262972-4FF0-421B-B36F-BC5FCDA604D2}" type="datetimeFigureOut">
              <a:rPr lang="en-US" smtClean="0"/>
              <a:t>5/19/2020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93A3C0B-D61E-4DAE-84AF-4CFAD8B4682E}" type="slidenum">
              <a:rPr lang="en-US" smtClean="0"/>
              <a:t>‹#›</a:t>
            </a:fld>
            <a:endParaRPr lang="en-US"/>
          </a:p>
        </p:txBody>
      </p:sp>
      <p:sp>
        <p:nvSpPr>
          <p:cNvPr id="9" name="Subtitle 8"/>
          <p:cNvSpPr>
            <a:spLocks noGrp="1"/>
          </p:cNvSpPr>
          <p:nvPr>
            <p:ph type="subTitle" idx="1"/>
          </p:nvPr>
        </p:nvSpPr>
        <p:spPr>
          <a:xfrm>
            <a:off x="1371600" y="2776415"/>
            <a:ext cx="6400800" cy="14605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262972-4FF0-421B-B36F-BC5FCDA604D2}"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262972-4FF0-421B-B36F-BC5FCDA604D2}"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262972-4FF0-421B-B36F-BC5FCDA604D2}"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508000"/>
            <a:ext cx="7086600" cy="15240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089822"/>
            <a:ext cx="7086600" cy="1258093"/>
          </a:xfrm>
        </p:spPr>
        <p:txBody>
          <a:bodyPr anchor="t"/>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262972-4FF0-421B-B36F-BC5FCDA604D2}"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5347230"/>
            <a:ext cx="762000" cy="304271"/>
          </a:xfrm>
        </p:spPr>
        <p:txBody>
          <a:bodyPr/>
          <a:lstStyle/>
          <a:p>
            <a:fld id="{093A3C0B-D61E-4DAE-84AF-4CFAD8B4682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333500"/>
            <a:ext cx="4038600" cy="3771636"/>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262972-4FF0-421B-B36F-BC5FCDA604D2}"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79261"/>
            <a:ext cx="4040188" cy="625739"/>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279261"/>
            <a:ext cx="4041775" cy="625739"/>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968500"/>
            <a:ext cx="4040188" cy="3136636"/>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968500"/>
            <a:ext cx="4041775" cy="3136636"/>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F262972-4FF0-421B-B36F-BC5FCDA604D2}"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262972-4FF0-421B-B36F-BC5FCDA604D2}"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62972-4FF0-421B-B36F-BC5FCDA604D2}"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1" y="1270000"/>
            <a:ext cx="3008313" cy="3835136"/>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27542"/>
            <a:ext cx="5111750" cy="4877594"/>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262972-4FF0-421B-B36F-BC5FCDA604D2}"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08000"/>
            <a:ext cx="5486400" cy="435240"/>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526646"/>
            <a:ext cx="5486400" cy="33020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972323"/>
            <a:ext cx="5486400" cy="441960"/>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262972-4FF0-421B-B36F-BC5FCDA604D2}"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A3C0B-D61E-4DAE-84AF-4CFAD8B468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34350"/>
            </a:gs>
            <a:gs pos="100000">
              <a:srgbClr val="4C2A33"/>
            </a:gs>
          </a:gsLst>
          <a:path path="circle">
            <a:fillToRect r="100000" b="100000"/>
          </a:path>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333500"/>
            <a:ext cx="8229600" cy="39243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5347230"/>
            <a:ext cx="2133600" cy="304271"/>
          </a:xfrm>
          <a:prstGeom prst="rect">
            <a:avLst/>
          </a:prstGeom>
        </p:spPr>
        <p:txBody>
          <a:bodyPr vert="horz" anchor="b"/>
          <a:lstStyle>
            <a:lvl1pPr algn="l" eaLnBrk="1" latinLnBrk="0" hangingPunct="1">
              <a:defRPr kumimoji="0" sz="1200">
                <a:solidFill>
                  <a:schemeClr val="tx1">
                    <a:shade val="50000"/>
                  </a:schemeClr>
                </a:solidFill>
              </a:defRPr>
            </a:lvl1pPr>
          </a:lstStyle>
          <a:p>
            <a:fld id="{CF262972-4FF0-421B-B36F-BC5FCDA604D2}" type="datetimeFigureOut">
              <a:rPr lang="en-US" smtClean="0"/>
              <a:t>5/19/2020</a:t>
            </a:fld>
            <a:endParaRPr lang="en-US"/>
          </a:p>
        </p:txBody>
      </p:sp>
      <p:sp>
        <p:nvSpPr>
          <p:cNvPr id="3" name="Footer Placeholder 2"/>
          <p:cNvSpPr>
            <a:spLocks noGrp="1"/>
          </p:cNvSpPr>
          <p:nvPr>
            <p:ph type="ftr" sz="quarter" idx="3"/>
          </p:nvPr>
        </p:nvSpPr>
        <p:spPr>
          <a:xfrm>
            <a:off x="3124200" y="5347230"/>
            <a:ext cx="2895600" cy="304271"/>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5347230"/>
            <a:ext cx="762000" cy="304271"/>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93A3C0B-D61E-4DAE-84AF-4CFAD8B4682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panose="05020102010507070707"/>
        <a:buChar char=""/>
        <a:defRPr kumimoji="0" sz="2800" kern="1200">
          <a:solidFill>
            <a:schemeClr val="tx1"/>
          </a:solidFill>
          <a:latin typeface="+mn-lt"/>
          <a:ea typeface="+mn-ea"/>
          <a:cs typeface="+mn-cs"/>
        </a:defRPr>
      </a:lvl1pPr>
      <a:lvl2pPr marL="868680" indent="-283210" algn="l" rtl="0" eaLnBrk="1" latinLnBrk="0" hangingPunct="1">
        <a:spcBef>
          <a:spcPct val="20000"/>
        </a:spcBef>
        <a:buClr>
          <a:schemeClr val="tx1"/>
        </a:buClr>
        <a:buSzPct val="80000"/>
        <a:buFont typeface="Wingdings 2" panose="05020102010507070707"/>
        <a:buChar char=""/>
        <a:defRPr kumimoji="0" sz="2400" kern="1200">
          <a:solidFill>
            <a:schemeClr val="tx1"/>
          </a:solidFill>
          <a:latin typeface="+mn-lt"/>
          <a:ea typeface="+mn-ea"/>
          <a:cs typeface="+mn-cs"/>
        </a:defRPr>
      </a:lvl2pPr>
      <a:lvl3pPr marL="1134110" indent="-228600" algn="l" rtl="0" eaLnBrk="1" latinLnBrk="0" hangingPunct="1">
        <a:spcBef>
          <a:spcPct val="20000"/>
        </a:spcBef>
        <a:buClr>
          <a:schemeClr val="tx1"/>
        </a:buClr>
        <a:buSzPct val="95000"/>
        <a:buFont typeface="Wingdings" panose="05000000000000000000"/>
        <a:buChar char=""/>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tx1"/>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p:cNvSpPr txBox="1"/>
          <p:nvPr/>
        </p:nvSpPr>
        <p:spPr>
          <a:xfrm>
            <a:off x="2745740" y="1794510"/>
            <a:ext cx="5264150" cy="1076325"/>
          </a:xfrm>
          <a:prstGeom prst="rect">
            <a:avLst/>
          </a:prstGeom>
          <a:noFill/>
        </p:spPr>
        <p:txBody>
          <a:bodyPr wrap="square" rtlCol="0">
            <a:spAutoFit/>
          </a:bodyPr>
          <a:lstStyle/>
          <a:p>
            <a:r>
              <a:rPr kumimoji="1" sz="3200" dirty="0">
                <a:solidFill>
                  <a:srgbClr val="734350"/>
                </a:solidFill>
              </a:rPr>
              <a:t>Learning Incentive System Based On Ethereum</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 y="1696703"/>
            <a:ext cx="1313075" cy="1395372"/>
          </a:xfrm>
          <a:prstGeom prst="rect">
            <a:avLst/>
          </a:prstGeom>
        </p:spPr>
      </p:pic>
      <p:sp>
        <p:nvSpPr>
          <p:cNvPr id="2" name="文本框 1"/>
          <p:cNvSpPr txBox="1"/>
          <p:nvPr/>
        </p:nvSpPr>
        <p:spPr>
          <a:xfrm>
            <a:off x="6067425" y="4226560"/>
            <a:ext cx="2817495" cy="645160"/>
          </a:xfrm>
          <a:prstGeom prst="rect">
            <a:avLst/>
          </a:prstGeom>
          <a:noFill/>
        </p:spPr>
        <p:txBody>
          <a:bodyPr wrap="square" rtlCol="0">
            <a:spAutoFit/>
            <a:scene3d>
              <a:camera prst="orthographicFront"/>
              <a:lightRig rig="threePt" dir="t"/>
            </a:scene3d>
          </a:bodyPr>
          <a:lstStyle/>
          <a:p>
            <a:r>
              <a:rPr lang="en-US" altLang="zh-CN">
                <a:gradFill>
                  <a:gsLst>
                    <a:gs pos="21000">
                      <a:srgbClr val="53575C"/>
                    </a:gs>
                    <a:gs pos="88000">
                      <a:srgbClr val="C5C7CA"/>
                    </a:gs>
                  </a:gsLst>
                  <a:lin ang="5400000"/>
                </a:gradFill>
                <a:effectLst/>
              </a:rPr>
              <a:t>Jinhua Bee Ham</a:t>
            </a:r>
          </a:p>
          <a:p>
            <a:r>
              <a:rPr lang="zh-CN" altLang="en-US">
                <a:gradFill>
                  <a:gsLst>
                    <a:gs pos="21000">
                      <a:srgbClr val="53575C"/>
                    </a:gs>
                    <a:gs pos="88000">
                      <a:srgbClr val="C5C7CA"/>
                    </a:gs>
                  </a:gsLst>
                  <a:lin ang="5400000"/>
                </a:gradFill>
                <a:effectLst/>
              </a:rPr>
              <a:t>金华蜜蜂火腿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4561" y="1943101"/>
            <a:ext cx="3549439" cy="3771900"/>
          </a:xfrm>
          <a:prstGeom prst="rect">
            <a:avLst/>
          </a:prstGeom>
          <a:effectLst>
            <a:innerShdw blurRad="63500" dist="50800" dir="13500000">
              <a:prstClr val="black">
                <a:alpha val="50000"/>
              </a:prstClr>
            </a:innerShdw>
          </a:effectLst>
        </p:spPr>
      </p:pic>
      <p:sp>
        <p:nvSpPr>
          <p:cNvPr id="5" name="Rectangle 4"/>
          <p:cNvSpPr/>
          <p:nvPr/>
        </p:nvSpPr>
        <p:spPr>
          <a:xfrm>
            <a:off x="412750" y="805815"/>
            <a:ext cx="6826250" cy="3416320"/>
          </a:xfrm>
          <a:prstGeom prst="rect">
            <a:avLst/>
          </a:prstGeom>
          <a:noFill/>
        </p:spPr>
        <p:txBody>
          <a:bodyPr wrap="square" lIns="91440" tIns="45720" rIns="91440" bIns="45720">
            <a:spAutoFit/>
          </a:bodyPr>
          <a:lstStyle/>
          <a:p>
            <a:r>
              <a:rPr lang="en-US" sz="5400" dirty="0">
                <a:ln w="18415" cmpd="sng">
                  <a:solidFill>
                    <a:srgbClr val="FFFFFF"/>
                  </a:solidFill>
                  <a:prstDash val="solid"/>
                </a:ln>
                <a:solidFill>
                  <a:srgbClr val="FFC000"/>
                </a:solidFill>
                <a:latin typeface="Constantia" panose="02030602050306030303" pitchFamily="18" charset="0"/>
              </a:rPr>
              <a:t>Thank for You</a:t>
            </a:r>
            <a:r>
              <a:rPr lang="en-US" altLang="zh-CN" sz="5400" dirty="0">
                <a:ln w="18415" cmpd="sng">
                  <a:solidFill>
                    <a:srgbClr val="FFFFFF"/>
                  </a:solidFill>
                  <a:prstDash val="solid"/>
                </a:ln>
                <a:solidFill>
                  <a:srgbClr val="FFC000"/>
                </a:solidFill>
                <a:latin typeface="Constantia" panose="02030602050306030303" pitchFamily="18" charset="0"/>
              </a:rPr>
              <a:t>r</a:t>
            </a:r>
            <a:r>
              <a:rPr lang="en-US" sz="5400" dirty="0">
                <a:ln w="18415" cmpd="sng">
                  <a:solidFill>
                    <a:srgbClr val="FFFFFF"/>
                  </a:solidFill>
                  <a:prstDash val="solid"/>
                </a:ln>
                <a:solidFill>
                  <a:srgbClr val="FFC000"/>
                </a:solidFill>
                <a:latin typeface="Constantia" panose="02030602050306030303" pitchFamily="18" charset="0"/>
              </a:rPr>
              <a:t> Time</a:t>
            </a:r>
          </a:p>
          <a:p>
            <a:endParaRPr lang="en-US" sz="5400" b="1" cap="none" spc="200" dirty="0">
              <a:ln w="6350">
                <a:solidFill>
                  <a:schemeClr val="accent3">
                    <a:tint val="10000"/>
                  </a:schemeClr>
                </a:solidFill>
              </a:ln>
              <a:solidFill>
                <a:srgbClr val="FF5050">
                  <a:alpha val="60000"/>
                </a:srgbClr>
              </a:solidFill>
              <a:latin typeface="+mn-ea"/>
            </a:endParaRPr>
          </a:p>
          <a:p>
            <a:endParaRPr lang="en-US" sz="5400" b="1" cap="none" spc="200" dirty="0">
              <a:ln w="6350">
                <a:solidFill>
                  <a:schemeClr val="accent3">
                    <a:tint val="10000"/>
                  </a:schemeClr>
                </a:solidFill>
              </a:ln>
              <a:solidFill>
                <a:srgbClr val="FF5050">
                  <a:alpha val="60000"/>
                </a:srgbClr>
              </a:solidFill>
              <a:latin typeface="+mn-ea"/>
            </a:endParaRPr>
          </a:p>
          <a:p>
            <a:r>
              <a:rPr lang="en-US" sz="5400" b="1" cap="none" spc="200" dirty="0">
                <a:ln w="6350">
                  <a:solidFill>
                    <a:schemeClr val="accent3">
                      <a:tint val="10000"/>
                    </a:schemeClr>
                  </a:solidFill>
                </a:ln>
                <a:solidFill>
                  <a:srgbClr val="FF5050">
                    <a:alpha val="60000"/>
                  </a:srgbClr>
                </a:solidFill>
                <a:latin typeface="+mn-ea"/>
              </a:rPr>
              <a:t>END</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3096" y="3086100"/>
            <a:ext cx="3549439" cy="3771900"/>
          </a:xfrm>
          <a:prstGeom prst="rect">
            <a:avLst/>
          </a:prstGeom>
          <a:effectLst>
            <a:innerShdw blurRad="63500" dist="50800" dir="13500000">
              <a:prstClr val="black">
                <a:alpha val="50000"/>
              </a:prstClr>
            </a:innerShdw>
          </a:effectLst>
        </p:spPr>
      </p:pic>
      <p:sp>
        <p:nvSpPr>
          <p:cNvPr id="2" name="文本框 1"/>
          <p:cNvSpPr txBox="1"/>
          <p:nvPr/>
        </p:nvSpPr>
        <p:spPr>
          <a:xfrm>
            <a:off x="762000" y="808521"/>
            <a:ext cx="8154670" cy="923330"/>
          </a:xfrm>
          <a:prstGeom prst="rect">
            <a:avLst/>
          </a:prstGeom>
          <a:noFill/>
        </p:spPr>
        <p:txBody>
          <a:bodyPr wrap="square" rtlCol="0">
            <a:spAutoFit/>
          </a:bodyPr>
          <a:lstStyle/>
          <a:p>
            <a:r>
              <a:rPr lang="en-US" altLang="zh-CN" dirty="0"/>
              <a:t>Team members</a:t>
            </a:r>
            <a:r>
              <a:rPr lang="zh-CN" altLang="en-US" dirty="0"/>
              <a:t>：</a:t>
            </a:r>
          </a:p>
          <a:p>
            <a:endParaRPr lang="zh-CN" altLang="en-US" dirty="0"/>
          </a:p>
          <a:p>
            <a:r>
              <a:rPr lang="en-US" altLang="zh-CN" dirty="0"/>
              <a:t>        - Eoghan Lee</a:t>
            </a:r>
            <a:r>
              <a:rPr lang="zh-CN" altLang="en-US" dirty="0"/>
              <a:t>：</a:t>
            </a:r>
            <a:r>
              <a:rPr lang="en-US" altLang="zh-CN" dirty="0" err="1"/>
              <a:t>DApp</a:t>
            </a:r>
            <a:r>
              <a:rPr lang="en-US" altLang="zh-CN" dirty="0"/>
              <a:t> development, solidity + </a:t>
            </a:r>
            <a:r>
              <a:rPr lang="en-US" altLang="zh-CN" dirty="0" err="1"/>
              <a:t>nodejs</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梯形 12"/>
          <p:cNvSpPr/>
          <p:nvPr/>
        </p:nvSpPr>
        <p:spPr>
          <a:xfrm>
            <a:off x="-2362200" y="-176513"/>
            <a:ext cx="8471403" cy="6110201"/>
          </a:xfrm>
          <a:prstGeom prst="trapezoid">
            <a:avLst>
              <a:gd name="adj" fmla="val 20032"/>
            </a:avLst>
          </a:prstGeom>
          <a:solidFill>
            <a:srgbClr val="73435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5354"/>
              </a:solidFill>
            </a:endParaRPr>
          </a:p>
        </p:txBody>
      </p:sp>
      <p:sp>
        <p:nvSpPr>
          <p:cNvPr id="10" name="Shape 95"/>
          <p:cNvSpPr txBox="1"/>
          <p:nvPr/>
        </p:nvSpPr>
        <p:spPr>
          <a:xfrm>
            <a:off x="1300969" y="1087076"/>
            <a:ext cx="6408712" cy="720081"/>
          </a:xfrm>
          <a:prstGeom prst="rect">
            <a:avLst/>
          </a:prstGeom>
          <a:noFill/>
          <a:ln>
            <a:noFill/>
          </a:ln>
        </p:spPr>
        <p:txBody>
          <a:bodyPr spcFirstLastPara="1" vert="horz" wrap="square" lIns="38950" tIns="38950" rIns="38950" bIns="389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0070C0"/>
              </a:buClr>
            </a:pPr>
            <a:r>
              <a:rPr lang="en-US" sz="3600" b="1" dirty="0">
                <a:solidFill>
                  <a:srgbClr val="4C2A33"/>
                </a:solidFill>
                <a:latin typeface="思源黑体 CN Light" panose="020B0300000000000000" pitchFamily="34" charset="-122"/>
                <a:ea typeface="思源黑体 CN Light" panose="020B0300000000000000" pitchFamily="34" charset="-122"/>
              </a:rPr>
              <a:t>Problems</a:t>
            </a:r>
            <a:endParaRPr lang="en-US" sz="3300" b="1" dirty="0">
              <a:solidFill>
                <a:srgbClr val="4C2A33"/>
              </a:solidFill>
              <a:latin typeface="思源黑体 CN Light" panose="020B0300000000000000" pitchFamily="34" charset="-122"/>
              <a:ea typeface="思源黑体 CN Light" panose="020B0300000000000000" pitchFamily="34" charset="-122"/>
            </a:endParaRPr>
          </a:p>
        </p:txBody>
      </p:sp>
      <p:pic>
        <p:nvPicPr>
          <p:cNvPr id="46" name="图片 45"/>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53043" y="-342900"/>
            <a:ext cx="2540831" cy="2540831"/>
          </a:xfrm>
          <a:prstGeom prst="rect">
            <a:avLst/>
          </a:prstGeom>
        </p:spPr>
      </p:pic>
      <p:sp>
        <p:nvSpPr>
          <p:cNvPr id="4" name="文本框 3"/>
          <p:cNvSpPr txBox="1"/>
          <p:nvPr/>
        </p:nvSpPr>
        <p:spPr>
          <a:xfrm>
            <a:off x="607847" y="2655247"/>
            <a:ext cx="8077200" cy="230695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4C2A33"/>
                </a:solidFill>
                <a:latin typeface="思源黑体 CN Light" panose="020B0300000000000000" pitchFamily="34" charset="-122"/>
                <a:ea typeface="思源黑体 CN Light" panose="020B0300000000000000" pitchFamily="34" charset="-122"/>
                <a:cs typeface="+mj-cs"/>
              </a:rPr>
              <a:t>To deal with interference and improve mobility</a:t>
            </a:r>
          </a:p>
          <a:p>
            <a:pPr marL="342900" indent="-342900">
              <a:buFont typeface="Arial" panose="020B0604020202020204" pitchFamily="34" charset="0"/>
              <a:buChar char="•"/>
            </a:pPr>
            <a:endParaRPr lang="en-US" altLang="zh-CN" sz="2400" b="1" dirty="0">
              <a:solidFill>
                <a:srgbClr val="4C2A33"/>
              </a:solidFill>
              <a:latin typeface="思源黑体 CN Light" panose="020B0300000000000000" pitchFamily="34" charset="-122"/>
              <a:ea typeface="思源黑体 CN Light" panose="020B0300000000000000" pitchFamily="34" charset="-122"/>
              <a:cs typeface="+mj-cs"/>
            </a:endParaRPr>
          </a:p>
          <a:p>
            <a:pPr marL="342900" indent="-342900">
              <a:buFont typeface="Arial" panose="020B0604020202020204" pitchFamily="34" charset="0"/>
              <a:buChar char="•"/>
            </a:pPr>
            <a:r>
              <a:rPr lang="en-US" altLang="zh-CN" sz="2400" b="1" dirty="0">
                <a:solidFill>
                  <a:srgbClr val="4C2A33"/>
                </a:solidFill>
                <a:latin typeface="思源黑体 CN Light" panose="020B0300000000000000" pitchFamily="34" charset="-122"/>
                <a:ea typeface="思源黑体 CN Light" panose="020B0300000000000000" pitchFamily="34" charset="-122"/>
                <a:cs typeface="+mj-cs"/>
              </a:rPr>
              <a:t>Connect user's goals and acitons </a:t>
            </a:r>
            <a:endParaRPr lang="zh-CN" altLang="en-US" sz="2400" b="1" dirty="0">
              <a:solidFill>
                <a:srgbClr val="4C2A33"/>
              </a:solidFill>
              <a:latin typeface="思源黑体 CN Light" panose="020B0300000000000000" pitchFamily="34" charset="-122"/>
              <a:ea typeface="思源黑体 CN Light" panose="020B0300000000000000" pitchFamily="34" charset="-122"/>
              <a:cs typeface="+mj-cs"/>
            </a:endParaRPr>
          </a:p>
          <a:p>
            <a:pPr marL="342900" indent="-342900">
              <a:buFont typeface="Arial" panose="020B0604020202020204" pitchFamily="34" charset="0"/>
              <a:buChar char="•"/>
            </a:pPr>
            <a:endParaRPr lang="zh-CN" altLang="en-US" sz="2400" b="1" dirty="0">
              <a:solidFill>
                <a:srgbClr val="4C2A33"/>
              </a:solidFill>
              <a:latin typeface="思源黑体 CN Light" panose="020B0300000000000000" pitchFamily="34" charset="-122"/>
              <a:ea typeface="思源黑体 CN Light" panose="020B0300000000000000" pitchFamily="34" charset="-122"/>
              <a:cs typeface="+mj-cs"/>
            </a:endParaRPr>
          </a:p>
          <a:p>
            <a:pPr marL="342900" indent="-342900">
              <a:buFont typeface="Arial" panose="020B0604020202020204" pitchFamily="34" charset="0"/>
              <a:buChar char="•"/>
            </a:pPr>
            <a:r>
              <a:rPr lang="en-US" sz="2400" b="1" dirty="0">
                <a:solidFill>
                  <a:srgbClr val="4C2A33"/>
                </a:solidFill>
                <a:latin typeface="思源黑体 CN Light" panose="020B0300000000000000" pitchFamily="34" charset="-122"/>
                <a:ea typeface="思源黑体 CN Light" panose="020B0300000000000000" pitchFamily="34" charset="-122"/>
                <a:cs typeface="+mj-cs"/>
              </a:rPr>
              <a:t>Track and analyze user's academic &amp; professional perfomance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42" presetClass="path" presetSubtype="0" decel="100000" fill="hold" grpId="1" nodeType="withEffect">
                                  <p:stCondLst>
                                    <p:cond delay="0"/>
                                  </p:stCondLst>
                                  <p:childTnLst>
                                    <p:animMotion origin="layout" path="M 1.66667E-6 -4.44444E-6 L 0.00781 -4.44444E-6 " pathEditMode="relative" rAng="0" ptsTypes="AA">
                                      <p:cBhvr>
                                        <p:cTn id="9" dur="500" fill="hold"/>
                                        <p:tgtEl>
                                          <p:spTgt spid="10"/>
                                        </p:tgtEl>
                                        <p:attrNameLst>
                                          <p:attrName>ppt_x</p:attrName>
                                          <p:attrName>ppt_y</p:attrName>
                                        </p:attrNameLst>
                                      </p:cBhvr>
                                      <p:rCtr x="391" y="0"/>
                                    </p:animMotion>
                                  </p:childTnLst>
                                </p:cTn>
                              </p:par>
                              <p:par>
                                <p:cTn id="10" presetID="2" presetClass="entr" presetSubtype="8" decel="100000"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0-#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7C80">
            <a:alpha val="30000"/>
          </a:srgbClr>
        </a:solidFill>
        <a:effectLst/>
      </p:bgPr>
    </p:bg>
    <p:spTree>
      <p:nvGrpSpPr>
        <p:cNvPr id="1" name=""/>
        <p:cNvGrpSpPr/>
        <p:nvPr/>
      </p:nvGrpSpPr>
      <p:grpSpPr>
        <a:xfrm>
          <a:off x="0" y="0"/>
          <a:ext cx="0" cy="0"/>
          <a:chOff x="0" y="0"/>
          <a:chExt cx="0" cy="0"/>
        </a:xfrm>
      </p:grpSpPr>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800100"/>
            <a:ext cx="3549439" cy="3771900"/>
          </a:xfrm>
          <a:prstGeom prst="rect">
            <a:avLst/>
          </a:prstGeom>
          <a:effectLst>
            <a:innerShdw blurRad="63500" dist="50800" dir="13500000">
              <a:prstClr val="black">
                <a:alpha val="50000"/>
              </a:prstClr>
            </a:innerShdw>
          </a:effectLst>
        </p:spPr>
      </p:pic>
      <p:sp>
        <p:nvSpPr>
          <p:cNvPr id="3" name="Content Placeholder 2"/>
          <p:cNvSpPr>
            <a:spLocks noGrp="1"/>
          </p:cNvSpPr>
          <p:nvPr>
            <p:ph idx="1"/>
          </p:nvPr>
        </p:nvSpPr>
        <p:spPr>
          <a:xfrm>
            <a:off x="104140" y="2971800"/>
            <a:ext cx="8763000" cy="3810000"/>
          </a:xfrm>
        </p:spPr>
        <p:txBody>
          <a:bodyPr>
            <a:noAutofit/>
          </a:bodyPr>
          <a:lstStyle/>
          <a:p>
            <a:pPr marL="137160" indent="0">
              <a:buNone/>
            </a:pPr>
            <a:r>
              <a:rPr lang="en-US" sz="1800" dirty="0">
                <a:solidFill>
                  <a:srgbClr val="4C2A33"/>
                </a:solidFill>
                <a:latin typeface="+mn-ea"/>
              </a:rPr>
              <a:t>- Use new technology(blockchain) which is unalertable and creditable, user can track his own growth path in the chain and that can be their own life track records.</a:t>
            </a:r>
          </a:p>
          <a:p>
            <a:pPr marL="137160" indent="0">
              <a:buNone/>
            </a:pPr>
            <a:r>
              <a:rPr lang="en-US" sz="1800" dirty="0">
                <a:solidFill>
                  <a:srgbClr val="4C2A33"/>
                </a:solidFill>
                <a:latin typeface="+mn-ea"/>
              </a:rPr>
              <a:t>- Since blockchain is based on consensus mechanism like POW, users can activate themselves by setting their goals as transactions, and community members can supervise the transaction owner and owner can earn the reward from achieving the goal.</a:t>
            </a:r>
          </a:p>
          <a:p>
            <a:pPr marL="137160" indent="0">
              <a:buNone/>
            </a:pPr>
            <a:r>
              <a:rPr lang="en-US" sz="1800" dirty="0">
                <a:solidFill>
                  <a:srgbClr val="4C2A33"/>
                </a:solidFill>
                <a:latin typeface="+mn-ea"/>
              </a:rPr>
              <a:t>- With echarts, g2, react and some other way to visionalize user's academic and professional data.(not completed) </a:t>
            </a:r>
          </a:p>
        </p:txBody>
      </p:sp>
      <p:sp>
        <p:nvSpPr>
          <p:cNvPr id="4" name="Shape 95"/>
          <p:cNvSpPr txBox="1"/>
          <p:nvPr/>
        </p:nvSpPr>
        <p:spPr>
          <a:xfrm>
            <a:off x="1015219" y="1097236"/>
            <a:ext cx="6408712" cy="720081"/>
          </a:xfrm>
          <a:prstGeom prst="rect">
            <a:avLst/>
          </a:prstGeom>
          <a:noFill/>
          <a:ln>
            <a:noFill/>
          </a:ln>
        </p:spPr>
        <p:txBody>
          <a:bodyPr spcFirstLastPara="1" vert="horz" wrap="square" lIns="38950" tIns="38950" rIns="38950" bIns="389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0070C0"/>
              </a:buClr>
            </a:pPr>
            <a:r>
              <a:rPr lang="en-US" sz="3600" b="1" dirty="0">
                <a:solidFill>
                  <a:srgbClr val="4C2A33"/>
                </a:solidFill>
                <a:latin typeface="思源黑体 CN Light" panose="020B0300000000000000" pitchFamily="34" charset="-122"/>
                <a:ea typeface="思源黑体 CN Light" panose="020B0300000000000000" pitchFamily="34" charset="-122"/>
              </a:rPr>
              <a:t>Solutions</a:t>
            </a:r>
            <a:endParaRPr lang="en-US" sz="3300" b="1" dirty="0">
              <a:solidFill>
                <a:srgbClr val="4C2A33"/>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par>
                                <p:cTn id="8" presetID="42" presetClass="path" presetSubtype="0" decel="100000" fill="hold" grpId="1" nodeType="withEffect">
                                  <p:stCondLst>
                                    <p:cond delay="0"/>
                                  </p:stCondLst>
                                  <p:childTnLst>
                                    <p:animMotion origin="layout" path="M 1.66667E-6 -4.44444E-6 L 0.00781 -4.44444E-6 " pathEditMode="relative" rAng="0" ptsTypes="AA">
                                      <p:cBhvr>
                                        <p:cTn id="9" dur="500" fill="hold"/>
                                        <p:tgtEl>
                                          <p:spTgt spid="4"/>
                                        </p:tgtEl>
                                        <p:attrNameLst>
                                          <p:attrName>ppt_x</p:attrName>
                                          <p:attrName>ppt_y</p:attrName>
                                        </p:attrNameLst>
                                      </p:cBhvr>
                                      <p:rCtr x="39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59000"/>
          </a:schemeClr>
        </a:solidFill>
        <a:effectLst/>
      </p:bgPr>
    </p:bg>
    <p:spTree>
      <p:nvGrpSpPr>
        <p:cNvPr id="1" name=""/>
        <p:cNvGrpSpPr/>
        <p:nvPr/>
      </p:nvGrpSpPr>
      <p:grpSpPr>
        <a:xfrm>
          <a:off x="0" y="0"/>
          <a:ext cx="0" cy="0"/>
          <a:chOff x="0" y="0"/>
          <a:chExt cx="0" cy="0"/>
        </a:xfrm>
      </p:grpSpPr>
      <p:sp>
        <p:nvSpPr>
          <p:cNvPr id="8" name="Rectangle 7"/>
          <p:cNvSpPr/>
          <p:nvPr/>
        </p:nvSpPr>
        <p:spPr>
          <a:xfrm>
            <a:off x="237522" y="156001"/>
            <a:ext cx="1402080" cy="829945"/>
          </a:xfrm>
          <a:prstGeom prst="rect">
            <a:avLst/>
          </a:prstGeom>
          <a:noFill/>
        </p:spPr>
        <p:txBody>
          <a:bodyPr wrap="none" lIns="91440" tIns="45720" rIns="91440" bIns="45720">
            <a:spAutoFit/>
          </a:bodyPr>
          <a:lstStyle/>
          <a:p>
            <a:pPr algn="ctr"/>
            <a:r>
              <a:rPr lang="en-US" altLang="zh-CN" sz="4800" dirty="0" err="1">
                <a:solidFill>
                  <a:srgbClr val="A93535"/>
                </a:solidFill>
                <a:latin typeface="思源黑体 CN Light" panose="020B0300000000000000" pitchFamily="34" charset="-122"/>
                <a:ea typeface="思源黑体 CN Light" panose="020B0300000000000000" pitchFamily="34" charset="-122"/>
              </a:rPr>
              <a:t>Demo</a:t>
            </a:r>
            <a:endParaRPr lang="en-US" sz="4400" b="1" cap="none" spc="200" dirty="0">
              <a:ln w="6350">
                <a:solidFill>
                  <a:schemeClr val="accent3">
                    <a:tint val="10000"/>
                  </a:schemeClr>
                </a:solidFill>
              </a:ln>
              <a:solidFill>
                <a:srgbClr val="FF5050">
                  <a:alpha val="60000"/>
                </a:srgbClr>
              </a:solidFill>
              <a:effectLst>
                <a:outerShdw blurRad="63500" sx="102000" sy="102000" algn="ctr" rotWithShape="0">
                  <a:prstClr val="black">
                    <a:alpha val="40000"/>
                  </a:prstClr>
                </a:outerShdw>
              </a:effectLst>
              <a:latin typeface="宋体" panose="02010600030101010101" pitchFamily="2" charset="-122"/>
              <a:ea typeface="宋体" panose="02010600030101010101" pitchFamily="2" charset="-122"/>
            </a:endParaRPr>
          </a:p>
        </p:txBody>
      </p:sp>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800100"/>
            <a:ext cx="3549439" cy="3771900"/>
          </a:xfrm>
          <a:prstGeom prst="rect">
            <a:avLst/>
          </a:prstGeom>
          <a:effectLst>
            <a:innerShdw blurRad="63500" dist="50800" dir="13500000">
              <a:prstClr val="black">
                <a:alpha val="50000"/>
              </a:prstClr>
            </a:innerShdw>
          </a:effectLst>
        </p:spPr>
      </p:pic>
      <p:pic>
        <p:nvPicPr>
          <p:cNvPr id="4" name="图片 3" descr="微信图片_20190714105935"/>
          <p:cNvPicPr>
            <a:picLocks noChangeAspect="1"/>
          </p:cNvPicPr>
          <p:nvPr/>
        </p:nvPicPr>
        <p:blipFill>
          <a:blip r:embed="rId4"/>
          <a:stretch>
            <a:fillRect/>
          </a:stretch>
        </p:blipFill>
        <p:spPr>
          <a:xfrm>
            <a:off x="294640" y="1069340"/>
            <a:ext cx="5467350" cy="3308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梯形 12"/>
          <p:cNvSpPr/>
          <p:nvPr/>
        </p:nvSpPr>
        <p:spPr>
          <a:xfrm>
            <a:off x="0" y="1"/>
            <a:ext cx="9163050" cy="5715000"/>
          </a:xfrm>
          <a:prstGeom prst="trapezoid">
            <a:avLst>
              <a:gd name="adj" fmla="val 0"/>
            </a:avLst>
          </a:prstGeom>
          <a:solidFill>
            <a:srgbClr val="73435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5354"/>
              </a:solidFill>
            </a:endParaRPr>
          </a:p>
        </p:txBody>
      </p:sp>
      <p:pic>
        <p:nvPicPr>
          <p:cNvPr id="1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1819" y="-937689"/>
            <a:ext cx="3549439" cy="3771900"/>
          </a:xfrm>
          <a:prstGeom prst="rect">
            <a:avLst/>
          </a:prstGeom>
          <a:effectLst>
            <a:innerShdw blurRad="63500" dist="50800" dir="13500000">
              <a:prstClr val="black">
                <a:alpha val="50000"/>
              </a:prstClr>
            </a:innerShdw>
          </a:effectLst>
        </p:spPr>
      </p:pic>
      <p:sp>
        <p:nvSpPr>
          <p:cNvPr id="8" name="Rectangle 7"/>
          <p:cNvSpPr/>
          <p:nvPr/>
        </p:nvSpPr>
        <p:spPr>
          <a:xfrm>
            <a:off x="237522" y="156001"/>
            <a:ext cx="1402080" cy="829945"/>
          </a:xfrm>
          <a:prstGeom prst="rect">
            <a:avLst/>
          </a:prstGeom>
          <a:noFill/>
        </p:spPr>
        <p:txBody>
          <a:bodyPr wrap="none" lIns="91440" tIns="45720" rIns="91440" bIns="45720">
            <a:spAutoFit/>
          </a:bodyPr>
          <a:lstStyle/>
          <a:p>
            <a:pPr algn="ctr"/>
            <a:r>
              <a:rPr lang="en-US" altLang="zh-CN" sz="4800" dirty="0" err="1">
                <a:solidFill>
                  <a:srgbClr val="A93535"/>
                </a:solidFill>
                <a:latin typeface="思源黑体 CN Light" panose="020B0300000000000000" pitchFamily="34" charset="-122"/>
                <a:ea typeface="思源黑体 CN Light" panose="020B0300000000000000" pitchFamily="34" charset="-122"/>
              </a:rPr>
              <a:t>Demo</a:t>
            </a:r>
            <a:endParaRPr lang="en-US" sz="4400" b="1" cap="none" spc="200" dirty="0">
              <a:ln w="6350">
                <a:solidFill>
                  <a:schemeClr val="accent3">
                    <a:tint val="10000"/>
                  </a:schemeClr>
                </a:solidFill>
              </a:ln>
              <a:solidFill>
                <a:srgbClr val="FF5050">
                  <a:alpha val="60000"/>
                </a:srgbClr>
              </a:solidFill>
              <a:effectLst>
                <a:outerShdw blurRad="63500" sx="102000" sy="102000" algn="ctr" rotWithShape="0">
                  <a:prstClr val="black">
                    <a:alpha val="40000"/>
                  </a:prstClr>
                </a:outerShdw>
              </a:effectLst>
              <a:latin typeface="宋体" panose="02010600030101010101" pitchFamily="2" charset="-122"/>
              <a:ea typeface="宋体" panose="02010600030101010101" pitchFamily="2" charset="-122"/>
            </a:endParaRPr>
          </a:p>
        </p:txBody>
      </p:sp>
      <p:pic>
        <p:nvPicPr>
          <p:cNvPr id="2" name="图片 1" descr="微信图片_20190714110044"/>
          <p:cNvPicPr>
            <a:picLocks noChangeAspect="1"/>
          </p:cNvPicPr>
          <p:nvPr/>
        </p:nvPicPr>
        <p:blipFill>
          <a:blip r:embed="rId4"/>
          <a:stretch>
            <a:fillRect/>
          </a:stretch>
        </p:blipFill>
        <p:spPr>
          <a:xfrm>
            <a:off x="5479415" y="3166110"/>
            <a:ext cx="3608705" cy="2127250"/>
          </a:xfrm>
          <a:prstGeom prst="rect">
            <a:avLst/>
          </a:prstGeom>
        </p:spPr>
      </p:pic>
      <p:pic>
        <p:nvPicPr>
          <p:cNvPr id="3" name="图片 2" descr="微信图片_20190714110050"/>
          <p:cNvPicPr>
            <a:picLocks noChangeAspect="1"/>
          </p:cNvPicPr>
          <p:nvPr/>
        </p:nvPicPr>
        <p:blipFill>
          <a:blip r:embed="rId5"/>
          <a:stretch>
            <a:fillRect/>
          </a:stretch>
        </p:blipFill>
        <p:spPr>
          <a:xfrm>
            <a:off x="237490" y="1189355"/>
            <a:ext cx="5071745" cy="3727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7522" y="156001"/>
            <a:ext cx="1402080" cy="829945"/>
          </a:xfrm>
          <a:prstGeom prst="rect">
            <a:avLst/>
          </a:prstGeom>
          <a:noFill/>
        </p:spPr>
        <p:txBody>
          <a:bodyPr wrap="none" lIns="91440" tIns="45720" rIns="91440" bIns="45720">
            <a:spAutoFit/>
          </a:bodyPr>
          <a:lstStyle/>
          <a:p>
            <a:pPr algn="ctr"/>
            <a:r>
              <a:rPr lang="en-US" altLang="zh-CN" sz="4800" dirty="0" err="1">
                <a:solidFill>
                  <a:srgbClr val="A93535"/>
                </a:solidFill>
                <a:latin typeface="思源黑体 CN Light" panose="020B0300000000000000" pitchFamily="34" charset="-122"/>
                <a:ea typeface="思源黑体 CN Light" panose="020B0300000000000000" pitchFamily="34" charset="-122"/>
              </a:rPr>
              <a:t>Demo</a:t>
            </a:r>
            <a:endParaRPr lang="en-US" sz="4400" b="1" cap="none" spc="200" dirty="0">
              <a:ln w="6350">
                <a:solidFill>
                  <a:schemeClr val="accent3">
                    <a:tint val="10000"/>
                  </a:schemeClr>
                </a:solidFill>
              </a:ln>
              <a:solidFill>
                <a:srgbClr val="FF5050">
                  <a:alpha val="60000"/>
                </a:srgbClr>
              </a:solidFill>
              <a:effectLst>
                <a:outerShdw blurRad="63500" sx="102000" sy="102000" algn="ctr" rotWithShape="0">
                  <a:prstClr val="black">
                    <a:alpha val="40000"/>
                  </a:prstClr>
                </a:outerShdw>
              </a:effectLst>
              <a:latin typeface="宋体" panose="02010600030101010101" pitchFamily="2" charset="-122"/>
              <a:ea typeface="宋体" panose="02010600030101010101" pitchFamily="2" charset="-122"/>
            </a:endParaRPr>
          </a:p>
        </p:txBody>
      </p:sp>
      <p:pic>
        <p:nvPicPr>
          <p:cNvPr id="1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819" y="-937689"/>
            <a:ext cx="3549439" cy="3771900"/>
          </a:xfrm>
          <a:prstGeom prst="rect">
            <a:avLst/>
          </a:prstGeom>
          <a:effectLst>
            <a:innerShdw blurRad="63500" dist="50800" dir="13500000">
              <a:prstClr val="black">
                <a:alpha val="50000"/>
              </a:prstClr>
            </a:innerShdw>
          </a:effectLst>
        </p:spPr>
      </p:pic>
      <p:sp>
        <p:nvSpPr>
          <p:cNvPr id="2" name="文本框 1"/>
          <p:cNvSpPr txBox="1"/>
          <p:nvPr/>
        </p:nvSpPr>
        <p:spPr>
          <a:xfrm>
            <a:off x="290830" y="948055"/>
            <a:ext cx="4024630" cy="368300"/>
          </a:xfrm>
          <a:prstGeom prst="rect">
            <a:avLst/>
          </a:prstGeom>
          <a:noFill/>
        </p:spPr>
        <p:txBody>
          <a:bodyPr wrap="square" rtlCol="0">
            <a:spAutoFit/>
          </a:bodyPr>
          <a:lstStyle/>
          <a:p>
            <a:r>
              <a:rPr lang="en-US" altLang="zh-CN"/>
              <a:t>How to create your goal in our chain?</a:t>
            </a:r>
          </a:p>
        </p:txBody>
      </p:sp>
      <p:pic>
        <p:nvPicPr>
          <p:cNvPr id="3" name="图片 2"/>
          <p:cNvPicPr>
            <a:picLocks noChangeAspect="1"/>
          </p:cNvPicPr>
          <p:nvPr/>
        </p:nvPicPr>
        <p:blipFill>
          <a:blip r:embed="rId3"/>
          <a:stretch>
            <a:fillRect/>
          </a:stretch>
        </p:blipFill>
        <p:spPr>
          <a:xfrm>
            <a:off x="1096010" y="1508760"/>
            <a:ext cx="4488180" cy="3926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7522" y="156001"/>
            <a:ext cx="1402080" cy="829945"/>
          </a:xfrm>
          <a:prstGeom prst="rect">
            <a:avLst/>
          </a:prstGeom>
          <a:noFill/>
        </p:spPr>
        <p:txBody>
          <a:bodyPr wrap="none" lIns="91440" tIns="45720" rIns="91440" bIns="45720">
            <a:spAutoFit/>
          </a:bodyPr>
          <a:lstStyle/>
          <a:p>
            <a:pPr algn="ctr"/>
            <a:r>
              <a:rPr lang="en-US" altLang="zh-CN" sz="4800" dirty="0" err="1">
                <a:solidFill>
                  <a:srgbClr val="A93535"/>
                </a:solidFill>
                <a:latin typeface="思源黑体 CN Light" panose="020B0300000000000000" pitchFamily="34" charset="-122"/>
                <a:ea typeface="思源黑体 CN Light" panose="020B0300000000000000" pitchFamily="34" charset="-122"/>
              </a:rPr>
              <a:t>Demo</a:t>
            </a:r>
            <a:endParaRPr lang="en-US" sz="4400" b="1" cap="none" spc="200" dirty="0">
              <a:ln w="6350">
                <a:solidFill>
                  <a:schemeClr val="accent3">
                    <a:tint val="10000"/>
                  </a:schemeClr>
                </a:solidFill>
              </a:ln>
              <a:solidFill>
                <a:srgbClr val="FF5050">
                  <a:alpha val="60000"/>
                </a:srgbClr>
              </a:solidFill>
              <a:effectLst>
                <a:outerShdw blurRad="63500" sx="102000" sy="102000" algn="ctr" rotWithShape="0">
                  <a:prstClr val="black">
                    <a:alpha val="40000"/>
                  </a:prstClr>
                </a:outerShdw>
              </a:effectLst>
              <a:latin typeface="宋体" panose="02010600030101010101" pitchFamily="2" charset="-122"/>
              <a:ea typeface="宋体" panose="02010600030101010101" pitchFamily="2" charset="-122"/>
            </a:endParaRPr>
          </a:p>
        </p:txBody>
      </p:sp>
      <p:pic>
        <p:nvPicPr>
          <p:cNvPr id="1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819" y="-937689"/>
            <a:ext cx="3549439" cy="3771900"/>
          </a:xfrm>
          <a:prstGeom prst="rect">
            <a:avLst/>
          </a:prstGeom>
          <a:effectLst>
            <a:innerShdw blurRad="63500" dist="50800" dir="13500000">
              <a:prstClr val="black">
                <a:alpha val="50000"/>
              </a:prstClr>
            </a:innerShdw>
          </a:effectLst>
        </p:spPr>
      </p:pic>
      <p:pic>
        <p:nvPicPr>
          <p:cNvPr id="2" name="图片 1"/>
          <p:cNvPicPr>
            <a:picLocks noChangeAspect="1"/>
          </p:cNvPicPr>
          <p:nvPr/>
        </p:nvPicPr>
        <p:blipFill>
          <a:blip r:embed="rId3"/>
          <a:stretch>
            <a:fillRect/>
          </a:stretch>
        </p:blipFill>
        <p:spPr>
          <a:xfrm>
            <a:off x="237490" y="1564005"/>
            <a:ext cx="5841365" cy="3903980"/>
          </a:xfrm>
          <a:prstGeom prst="rect">
            <a:avLst/>
          </a:prstGeom>
        </p:spPr>
      </p:pic>
      <p:sp>
        <p:nvSpPr>
          <p:cNvPr id="3" name="文本框 2"/>
          <p:cNvSpPr txBox="1"/>
          <p:nvPr/>
        </p:nvSpPr>
        <p:spPr>
          <a:xfrm>
            <a:off x="337820" y="984250"/>
            <a:ext cx="3091180" cy="368300"/>
          </a:xfrm>
          <a:prstGeom prst="rect">
            <a:avLst/>
          </a:prstGeom>
          <a:noFill/>
        </p:spPr>
        <p:txBody>
          <a:bodyPr wrap="square" rtlCol="0">
            <a:spAutoFit/>
          </a:bodyPr>
          <a:lstStyle/>
          <a:p>
            <a:r>
              <a:rPr lang="en-US" altLang="zh-CN"/>
              <a:t>Project Details:</a:t>
            </a:r>
          </a:p>
        </p:txBody>
      </p:sp>
      <p:cxnSp>
        <p:nvCxnSpPr>
          <p:cNvPr id="5" name="直接箭头连接符 4"/>
          <p:cNvCxnSpPr/>
          <p:nvPr/>
        </p:nvCxnSpPr>
        <p:spPr>
          <a:xfrm flipH="1">
            <a:off x="1981200" y="3645535"/>
            <a:ext cx="529590" cy="126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671445" y="3557270"/>
            <a:ext cx="2035810" cy="368300"/>
          </a:xfrm>
          <a:prstGeom prst="rect">
            <a:avLst/>
          </a:prstGeom>
          <a:noFill/>
        </p:spPr>
        <p:txBody>
          <a:bodyPr wrap="square" rtlCol="0">
            <a:spAutoFit/>
            <a:scene3d>
              <a:camera prst="orthographicFront"/>
              <a:lightRig rig="threePt" dir="t"/>
            </a:scene3d>
          </a:bodyPr>
          <a:lstStyle/>
          <a:p>
            <a:r>
              <a:rPr lang="en-US" altLang="zh-CN">
                <a:gradFill>
                  <a:gsLst>
                    <a:gs pos="21000">
                      <a:srgbClr val="53575C"/>
                    </a:gs>
                    <a:gs pos="88000">
                      <a:srgbClr val="C5C7CA"/>
                    </a:gs>
                  </a:gsLst>
                  <a:lin ang="5400000"/>
                </a:gradFill>
                <a:effectLst/>
              </a:rPr>
              <a:t>Invest this goal</a:t>
            </a:r>
          </a:p>
        </p:txBody>
      </p:sp>
      <p:cxnSp>
        <p:nvCxnSpPr>
          <p:cNvPr id="7" name="直接箭头连接符 6"/>
          <p:cNvCxnSpPr/>
          <p:nvPr/>
        </p:nvCxnSpPr>
        <p:spPr>
          <a:xfrm flipH="1">
            <a:off x="5715000" y="4009390"/>
            <a:ext cx="626745" cy="600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513195" y="3604260"/>
            <a:ext cx="2402205" cy="922020"/>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Goal procedure &amp;</a:t>
            </a:r>
          </a:p>
          <a:p>
            <a:r>
              <a:rPr lang="en-US" altLang="zh-CN">
                <a:solidFill>
                  <a:schemeClr val="accent1"/>
                </a:solidFill>
                <a:effectLst>
                  <a:outerShdw blurRad="38100" dist="25400" dir="5400000" algn="ctr" rotWithShape="0">
                    <a:srgbClr val="6E747A">
                      <a:alpha val="43000"/>
                    </a:srgbClr>
                  </a:outerShdw>
                </a:effectLst>
              </a:rPr>
              <a:t>Activation cosuming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梯形 12"/>
          <p:cNvSpPr/>
          <p:nvPr/>
        </p:nvSpPr>
        <p:spPr>
          <a:xfrm>
            <a:off x="0" y="1"/>
            <a:ext cx="9163050" cy="5715000"/>
          </a:xfrm>
          <a:prstGeom prst="trapezoid">
            <a:avLst>
              <a:gd name="adj" fmla="val 0"/>
            </a:avLst>
          </a:prstGeom>
          <a:solidFill>
            <a:srgbClr val="73435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5354"/>
              </a:solidFill>
            </a:endParaRPr>
          </a:p>
        </p:txBody>
      </p:sp>
      <p:pic>
        <p:nvPicPr>
          <p:cNvPr id="1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1819" y="-937689"/>
            <a:ext cx="3549439" cy="3771900"/>
          </a:xfrm>
          <a:prstGeom prst="rect">
            <a:avLst/>
          </a:prstGeom>
          <a:effectLst>
            <a:innerShdw blurRad="63500" dist="50800" dir="13500000">
              <a:prstClr val="black">
                <a:alpha val="50000"/>
              </a:prstClr>
            </a:innerShdw>
          </a:effectLst>
        </p:spPr>
      </p:pic>
      <p:sp>
        <p:nvSpPr>
          <p:cNvPr id="10" name="Shape 95"/>
          <p:cNvSpPr txBox="1"/>
          <p:nvPr/>
        </p:nvSpPr>
        <p:spPr>
          <a:xfrm>
            <a:off x="108585" y="225425"/>
            <a:ext cx="4335145" cy="720090"/>
          </a:xfrm>
          <a:prstGeom prst="rect">
            <a:avLst/>
          </a:prstGeom>
          <a:noFill/>
          <a:ln>
            <a:noFill/>
          </a:ln>
        </p:spPr>
        <p:txBody>
          <a:bodyPr spcFirstLastPara="1" vert="horz" wrap="square" lIns="38950" tIns="38950" rIns="38950" bIns="389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0070C0"/>
              </a:buClr>
            </a:pPr>
            <a:r>
              <a:rPr lang="en-US" altLang="zh-CN" sz="3600" dirty="0">
                <a:solidFill>
                  <a:srgbClr val="4C2A33"/>
                </a:solidFill>
                <a:latin typeface="思源黑体 CN Light" panose="020B0300000000000000" pitchFamily="34" charset="-122"/>
                <a:ea typeface="思源黑体 CN Light" panose="020B0300000000000000" pitchFamily="34" charset="-122"/>
              </a:rPr>
              <a:t>Project Structure</a:t>
            </a:r>
            <a:endParaRPr lang="en-US" sz="3300" dirty="0">
              <a:solidFill>
                <a:srgbClr val="4C2A33"/>
              </a:solidFill>
              <a:latin typeface="思源黑体 CN Light" panose="020B0300000000000000" pitchFamily="34" charset="-122"/>
              <a:ea typeface="思源黑体 CN Light" panose="020B0300000000000000" pitchFamily="34" charset="-122"/>
            </a:endParaRPr>
          </a:p>
        </p:txBody>
      </p:sp>
      <p:pic>
        <p:nvPicPr>
          <p:cNvPr id="2" name="图片 1" descr="微信图片_20190714110214"/>
          <p:cNvPicPr>
            <a:picLocks noChangeAspect="1"/>
          </p:cNvPicPr>
          <p:nvPr/>
        </p:nvPicPr>
        <p:blipFill>
          <a:blip r:embed="rId4"/>
          <a:stretch>
            <a:fillRect/>
          </a:stretch>
        </p:blipFill>
        <p:spPr>
          <a:xfrm>
            <a:off x="691515" y="945515"/>
            <a:ext cx="4045585" cy="44507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42" presetClass="path" presetSubtype="0" decel="100000" fill="hold" grpId="1" nodeType="withEffect">
                                  <p:stCondLst>
                                    <p:cond delay="0"/>
                                  </p:stCondLst>
                                  <p:childTnLst>
                                    <p:animMotion origin="layout" path="M 1.66667E-6 -4.44444E-6 L 0.00781 -4.44444E-6 " pathEditMode="relative" rAng="0" ptsTypes="AA">
                                      <p:cBhvr>
                                        <p:cTn id="9" dur="500" fill="hold"/>
                                        <p:tgtEl>
                                          <p:spTgt spid="10"/>
                                        </p:tgtEl>
                                        <p:attrNameLst>
                                          <p:attrName>ppt_x</p:attrName>
                                          <p:attrName>ppt_y</p:attrName>
                                        </p:attrNameLst>
                                      </p:cBhvr>
                                      <p:rCtr x="391" y="0"/>
                                    </p:animMotion>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0"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13</TotalTime>
  <Words>181</Words>
  <Application>Microsoft Office PowerPoint</Application>
  <PresentationFormat>全屏显示(16:10)</PresentationFormat>
  <Paragraphs>35</Paragraphs>
  <Slides>10</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宋体</vt:lpstr>
      <vt:lpstr>思源黑体 CN Light</vt:lpstr>
      <vt:lpstr>Arial</vt:lpstr>
      <vt:lpstr>Book Antiqua</vt:lpstr>
      <vt:lpstr>Calibri</vt:lpstr>
      <vt:lpstr>Constantia</vt:lpstr>
      <vt:lpstr>Lucida Sans</vt:lpstr>
      <vt:lpstr>Wingdings</vt:lpstr>
      <vt:lpstr>Wingdings 2</vt:lpstr>
      <vt:lpstr>Wingdings 3</vt:lpstr>
      <vt:lpstr>Apex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dc:creator>
  <cp:lastModifiedBy>Neptune Neurone</cp:lastModifiedBy>
  <cp:revision>60</cp:revision>
  <dcterms:created xsi:type="dcterms:W3CDTF">2019-04-26T11:01:00Z</dcterms:created>
  <dcterms:modified xsi:type="dcterms:W3CDTF">2020-05-19T13:28:39Z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