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3" r:id="rId6"/>
    <p:sldId id="260" r:id="rId7"/>
    <p:sldId id="265" r:id="rId8"/>
    <p:sldId id="261" r:id="rId9"/>
    <p:sldId id="262"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Gotham" panose="020B0604020202020204" charset="0"/>
      <p:regular r:id="rId16"/>
    </p:embeddedFont>
    <p:embeddedFont>
      <p:font typeface="Gotham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348" autoAdjust="0"/>
  </p:normalViewPr>
  <p:slideViewPr>
    <p:cSldViewPr>
      <p:cViewPr varScale="1">
        <p:scale>
          <a:sx n="73" d="100"/>
          <a:sy n="73" d="100"/>
        </p:scale>
        <p:origin x="54" y="7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 Eirlys (vopq)" userId="aa51f97e-ec47-4d79-be02-a3e82835624f" providerId="ADAL" clId="{79C2031D-940D-4C26-A722-FE1E190C6C2B}"/>
    <pc:docChg chg="undo custSel addSld delSld modSld sldOrd">
      <pc:chgData name="Vo, Eirlys (vopq)" userId="aa51f97e-ec47-4d79-be02-a3e82835624f" providerId="ADAL" clId="{79C2031D-940D-4C26-A722-FE1E190C6C2B}" dt="2024-10-13T22:58:04.265" v="1072" actId="1035"/>
      <pc:docMkLst>
        <pc:docMk/>
      </pc:docMkLst>
      <pc:sldChg chg="modSp mod">
        <pc:chgData name="Vo, Eirlys (vopq)" userId="aa51f97e-ec47-4d79-be02-a3e82835624f" providerId="ADAL" clId="{79C2031D-940D-4C26-A722-FE1E190C6C2B}" dt="2024-10-13T22:58:04.265" v="1072" actId="1035"/>
        <pc:sldMkLst>
          <pc:docMk/>
          <pc:sldMk cId="0" sldId="256"/>
        </pc:sldMkLst>
        <pc:spChg chg="mod">
          <ac:chgData name="Vo, Eirlys (vopq)" userId="aa51f97e-ec47-4d79-be02-a3e82835624f" providerId="ADAL" clId="{79C2031D-940D-4C26-A722-FE1E190C6C2B}" dt="2024-10-13T22:57:41.306" v="1068" actId="1036"/>
          <ac:spMkLst>
            <pc:docMk/>
            <pc:sldMk cId="0" sldId="256"/>
            <ac:spMk id="16" creationId="{00000000-0000-0000-0000-000000000000}"/>
          </ac:spMkLst>
        </pc:spChg>
        <pc:spChg chg="mod">
          <ac:chgData name="Vo, Eirlys (vopq)" userId="aa51f97e-ec47-4d79-be02-a3e82835624f" providerId="ADAL" clId="{79C2031D-940D-4C26-A722-FE1E190C6C2B}" dt="2024-10-13T22:57:47.496" v="1069" actId="1036"/>
          <ac:spMkLst>
            <pc:docMk/>
            <pc:sldMk cId="0" sldId="256"/>
            <ac:spMk id="17" creationId="{00000000-0000-0000-0000-000000000000}"/>
          </ac:spMkLst>
        </pc:spChg>
        <pc:spChg chg="mod">
          <ac:chgData name="Vo, Eirlys (vopq)" userId="aa51f97e-ec47-4d79-be02-a3e82835624f" providerId="ADAL" clId="{79C2031D-940D-4C26-A722-FE1E190C6C2B}" dt="2024-10-13T22:58:04.265" v="1072" actId="1035"/>
          <ac:spMkLst>
            <pc:docMk/>
            <pc:sldMk cId="0" sldId="256"/>
            <ac:spMk id="21" creationId="{00000000-0000-0000-0000-000000000000}"/>
          </ac:spMkLst>
        </pc:spChg>
      </pc:sldChg>
      <pc:sldChg chg="modSp mod">
        <pc:chgData name="Vo, Eirlys (vopq)" userId="aa51f97e-ec47-4d79-be02-a3e82835624f" providerId="ADAL" clId="{79C2031D-940D-4C26-A722-FE1E190C6C2B}" dt="2024-10-13T22:22:00.151" v="430" actId="123"/>
        <pc:sldMkLst>
          <pc:docMk/>
          <pc:sldMk cId="0" sldId="257"/>
        </pc:sldMkLst>
        <pc:spChg chg="mod">
          <ac:chgData name="Vo, Eirlys (vopq)" userId="aa51f97e-ec47-4d79-be02-a3e82835624f" providerId="ADAL" clId="{79C2031D-940D-4C26-A722-FE1E190C6C2B}" dt="2024-10-13T22:22:00.151" v="430" actId="123"/>
          <ac:spMkLst>
            <pc:docMk/>
            <pc:sldMk cId="0" sldId="257"/>
            <ac:spMk id="11" creationId="{00000000-0000-0000-0000-000000000000}"/>
          </ac:spMkLst>
        </pc:spChg>
        <pc:spChg chg="mod">
          <ac:chgData name="Vo, Eirlys (vopq)" userId="aa51f97e-ec47-4d79-be02-a3e82835624f" providerId="ADAL" clId="{79C2031D-940D-4C26-A722-FE1E190C6C2B}" dt="2024-10-13T22:21:55.074" v="429" actId="1076"/>
          <ac:spMkLst>
            <pc:docMk/>
            <pc:sldMk cId="0" sldId="257"/>
            <ac:spMk id="13" creationId="{00000000-0000-0000-0000-000000000000}"/>
          </ac:spMkLst>
        </pc:spChg>
      </pc:sldChg>
      <pc:sldChg chg="addSp delSp modSp mod modNotesTx">
        <pc:chgData name="Vo, Eirlys (vopq)" userId="aa51f97e-ec47-4d79-be02-a3e82835624f" providerId="ADAL" clId="{79C2031D-940D-4C26-A722-FE1E190C6C2B}" dt="2024-10-13T22:25:09.701" v="579" actId="120"/>
        <pc:sldMkLst>
          <pc:docMk/>
          <pc:sldMk cId="0" sldId="258"/>
        </pc:sldMkLst>
        <pc:spChg chg="mod">
          <ac:chgData name="Vo, Eirlys (vopq)" userId="aa51f97e-ec47-4d79-be02-a3e82835624f" providerId="ADAL" clId="{79C2031D-940D-4C26-A722-FE1E190C6C2B}" dt="2024-10-13T22:22:48.458" v="461" actId="1035"/>
          <ac:spMkLst>
            <pc:docMk/>
            <pc:sldMk cId="0" sldId="258"/>
            <ac:spMk id="2" creationId="{00000000-0000-0000-0000-000000000000}"/>
          </ac:spMkLst>
        </pc:spChg>
        <pc:spChg chg="del">
          <ac:chgData name="Vo, Eirlys (vopq)" userId="aa51f97e-ec47-4d79-be02-a3e82835624f" providerId="ADAL" clId="{79C2031D-940D-4C26-A722-FE1E190C6C2B}" dt="2024-10-13T20:15:19.592" v="17" actId="478"/>
          <ac:spMkLst>
            <pc:docMk/>
            <pc:sldMk cId="0" sldId="258"/>
            <ac:spMk id="6" creationId="{00000000-0000-0000-0000-000000000000}"/>
          </ac:spMkLst>
        </pc:spChg>
        <pc:spChg chg="mod">
          <ac:chgData name="Vo, Eirlys (vopq)" userId="aa51f97e-ec47-4d79-be02-a3e82835624f" providerId="ADAL" clId="{79C2031D-940D-4C26-A722-FE1E190C6C2B}" dt="2024-10-13T22:25:09.701" v="579" actId="120"/>
          <ac:spMkLst>
            <pc:docMk/>
            <pc:sldMk cId="0" sldId="258"/>
            <ac:spMk id="7" creationId="{00000000-0000-0000-0000-000000000000}"/>
          </ac:spMkLst>
        </pc:spChg>
        <pc:spChg chg="mod">
          <ac:chgData name="Vo, Eirlys (vopq)" userId="aa51f97e-ec47-4d79-be02-a3e82835624f" providerId="ADAL" clId="{79C2031D-940D-4C26-A722-FE1E190C6C2B}" dt="2024-10-13T22:22:27.903" v="454" actId="1037"/>
          <ac:spMkLst>
            <pc:docMk/>
            <pc:sldMk cId="0" sldId="258"/>
            <ac:spMk id="8" creationId="{00000000-0000-0000-0000-000000000000}"/>
          </ac:spMkLst>
        </pc:spChg>
        <pc:picChg chg="add del mod">
          <ac:chgData name="Vo, Eirlys (vopq)" userId="aa51f97e-ec47-4d79-be02-a3e82835624f" providerId="ADAL" clId="{79C2031D-940D-4C26-A722-FE1E190C6C2B}" dt="2024-10-13T22:10:58.565" v="103" actId="478"/>
          <ac:picMkLst>
            <pc:docMk/>
            <pc:sldMk cId="0" sldId="258"/>
            <ac:picMk id="10" creationId="{D581CF7F-C1C8-4418-ABE1-9292DD0EE7E8}"/>
          </ac:picMkLst>
        </pc:picChg>
        <pc:picChg chg="add mod ord">
          <ac:chgData name="Vo, Eirlys (vopq)" userId="aa51f97e-ec47-4d79-be02-a3e82835624f" providerId="ADAL" clId="{79C2031D-940D-4C26-A722-FE1E190C6C2B}" dt="2024-10-13T22:22:56.186" v="462" actId="14100"/>
          <ac:picMkLst>
            <pc:docMk/>
            <pc:sldMk cId="0" sldId="258"/>
            <ac:picMk id="12" creationId="{DBD5E262-D543-478E-88EB-9E04632BE04C}"/>
          </ac:picMkLst>
        </pc:picChg>
      </pc:sldChg>
      <pc:sldChg chg="addSp delSp modSp mod modNotesTx">
        <pc:chgData name="Vo, Eirlys (vopq)" userId="aa51f97e-ec47-4d79-be02-a3e82835624f" providerId="ADAL" clId="{79C2031D-940D-4C26-A722-FE1E190C6C2B}" dt="2024-10-13T22:41:40.810" v="652" actId="6549"/>
        <pc:sldMkLst>
          <pc:docMk/>
          <pc:sldMk cId="0" sldId="259"/>
        </pc:sldMkLst>
        <pc:spChg chg="del">
          <ac:chgData name="Vo, Eirlys (vopq)" userId="aa51f97e-ec47-4d79-be02-a3e82835624f" providerId="ADAL" clId="{79C2031D-940D-4C26-A722-FE1E190C6C2B}" dt="2024-10-13T20:15:45.131" v="20" actId="478"/>
          <ac:spMkLst>
            <pc:docMk/>
            <pc:sldMk cId="0" sldId="259"/>
            <ac:spMk id="8" creationId="{00000000-0000-0000-0000-000000000000}"/>
          </ac:spMkLst>
        </pc:spChg>
        <pc:spChg chg="mod">
          <ac:chgData name="Vo, Eirlys (vopq)" userId="aa51f97e-ec47-4d79-be02-a3e82835624f" providerId="ADAL" clId="{79C2031D-940D-4C26-A722-FE1E190C6C2B}" dt="2024-10-13T22:41:40.810" v="652" actId="6549"/>
          <ac:spMkLst>
            <pc:docMk/>
            <pc:sldMk cId="0" sldId="259"/>
            <ac:spMk id="9" creationId="{00000000-0000-0000-0000-000000000000}"/>
          </ac:spMkLst>
        </pc:spChg>
        <pc:spChg chg="mod">
          <ac:chgData name="Vo, Eirlys (vopq)" userId="aa51f97e-ec47-4d79-be02-a3e82835624f" providerId="ADAL" clId="{79C2031D-940D-4C26-A722-FE1E190C6C2B}" dt="2024-10-13T22:25:16.333" v="583" actId="20577"/>
          <ac:spMkLst>
            <pc:docMk/>
            <pc:sldMk cId="0" sldId="259"/>
            <ac:spMk id="10" creationId="{00000000-0000-0000-0000-000000000000}"/>
          </ac:spMkLst>
        </pc:spChg>
        <pc:picChg chg="add del mod ord">
          <ac:chgData name="Vo, Eirlys (vopq)" userId="aa51f97e-ec47-4d79-be02-a3e82835624f" providerId="ADAL" clId="{79C2031D-940D-4C26-A722-FE1E190C6C2B}" dt="2024-10-13T20:51:38.731" v="78" actId="478"/>
          <ac:picMkLst>
            <pc:docMk/>
            <pc:sldMk cId="0" sldId="259"/>
            <ac:picMk id="15" creationId="{667B2063-8D2F-4FCC-8B35-3BB0F6D4E71C}"/>
          </ac:picMkLst>
        </pc:picChg>
        <pc:picChg chg="add del mod">
          <ac:chgData name="Vo, Eirlys (vopq)" userId="aa51f97e-ec47-4d79-be02-a3e82835624f" providerId="ADAL" clId="{79C2031D-940D-4C26-A722-FE1E190C6C2B}" dt="2024-10-13T20:51:43.045" v="80" actId="478"/>
          <ac:picMkLst>
            <pc:docMk/>
            <pc:sldMk cId="0" sldId="259"/>
            <ac:picMk id="17" creationId="{383BE0D5-46F4-4822-AE5D-AF179119E4CB}"/>
          </ac:picMkLst>
        </pc:picChg>
        <pc:picChg chg="add del mod ord">
          <ac:chgData name="Vo, Eirlys (vopq)" userId="aa51f97e-ec47-4d79-be02-a3e82835624f" providerId="ADAL" clId="{79C2031D-940D-4C26-A722-FE1E190C6C2B}" dt="2024-10-13T22:12:17.969" v="113" actId="478"/>
          <ac:picMkLst>
            <pc:docMk/>
            <pc:sldMk cId="0" sldId="259"/>
            <ac:picMk id="19" creationId="{5AB47E47-9CA4-4A77-AAB9-722B438D7979}"/>
          </ac:picMkLst>
        </pc:picChg>
        <pc:picChg chg="add mod ord">
          <ac:chgData name="Vo, Eirlys (vopq)" userId="aa51f97e-ec47-4d79-be02-a3e82835624f" providerId="ADAL" clId="{79C2031D-940D-4C26-A722-FE1E190C6C2B}" dt="2024-10-13T22:12:36.160" v="120" actId="1076"/>
          <ac:picMkLst>
            <pc:docMk/>
            <pc:sldMk cId="0" sldId="259"/>
            <ac:picMk id="21" creationId="{3F1C6661-19AB-4E4A-9495-3C2C05304982}"/>
          </ac:picMkLst>
        </pc:picChg>
      </pc:sldChg>
      <pc:sldChg chg="addSp delSp modSp mod modNotesTx">
        <pc:chgData name="Vo, Eirlys (vopq)" userId="aa51f97e-ec47-4d79-be02-a3e82835624f" providerId="ADAL" clId="{79C2031D-940D-4C26-A722-FE1E190C6C2B}" dt="2024-10-13T22:47:40.922" v="797" actId="21"/>
        <pc:sldMkLst>
          <pc:docMk/>
          <pc:sldMk cId="0" sldId="260"/>
        </pc:sldMkLst>
        <pc:spChg chg="del">
          <ac:chgData name="Vo, Eirlys (vopq)" userId="aa51f97e-ec47-4d79-be02-a3e82835624f" providerId="ADAL" clId="{79C2031D-940D-4C26-A722-FE1E190C6C2B}" dt="2024-10-13T20:16:43.538" v="34" actId="478"/>
          <ac:spMkLst>
            <pc:docMk/>
            <pc:sldMk cId="0" sldId="260"/>
            <ac:spMk id="5" creationId="{00000000-0000-0000-0000-000000000000}"/>
          </ac:spMkLst>
        </pc:spChg>
        <pc:spChg chg="mod">
          <ac:chgData name="Vo, Eirlys (vopq)" userId="aa51f97e-ec47-4d79-be02-a3e82835624f" providerId="ADAL" clId="{79C2031D-940D-4C26-A722-FE1E190C6C2B}" dt="2024-10-13T22:47:40.922" v="797" actId="21"/>
          <ac:spMkLst>
            <pc:docMk/>
            <pc:sldMk cId="0" sldId="260"/>
            <ac:spMk id="6" creationId="{00000000-0000-0000-0000-000000000000}"/>
          </ac:spMkLst>
        </pc:spChg>
        <pc:spChg chg="mod">
          <ac:chgData name="Vo, Eirlys (vopq)" userId="aa51f97e-ec47-4d79-be02-a3e82835624f" providerId="ADAL" clId="{79C2031D-940D-4C26-A722-FE1E190C6C2B}" dt="2024-10-13T22:47:20.365" v="795" actId="20577"/>
          <ac:spMkLst>
            <pc:docMk/>
            <pc:sldMk cId="0" sldId="260"/>
            <ac:spMk id="7" creationId="{00000000-0000-0000-0000-000000000000}"/>
          </ac:spMkLst>
        </pc:spChg>
        <pc:spChg chg="add del">
          <ac:chgData name="Vo, Eirlys (vopq)" userId="aa51f97e-ec47-4d79-be02-a3e82835624f" providerId="ADAL" clId="{79C2031D-940D-4C26-A722-FE1E190C6C2B}" dt="2024-10-13T22:46:17.061" v="750"/>
          <ac:spMkLst>
            <pc:docMk/>
            <pc:sldMk cId="0" sldId="260"/>
            <ac:spMk id="14" creationId="{C7BFA756-A0B2-4B10-872F-06F50F23A2F4}"/>
          </ac:spMkLst>
        </pc:spChg>
        <pc:grpChg chg="mod">
          <ac:chgData name="Vo, Eirlys (vopq)" userId="aa51f97e-ec47-4d79-be02-a3e82835624f" providerId="ADAL" clId="{79C2031D-940D-4C26-A722-FE1E190C6C2B}" dt="2024-10-13T20:17:05.941" v="40" actId="1076"/>
          <ac:grpSpMkLst>
            <pc:docMk/>
            <pc:sldMk cId="0" sldId="260"/>
            <ac:grpSpMk id="2" creationId="{00000000-0000-0000-0000-000000000000}"/>
          </ac:grpSpMkLst>
        </pc:grpChg>
        <pc:picChg chg="add del mod">
          <ac:chgData name="Vo, Eirlys (vopq)" userId="aa51f97e-ec47-4d79-be02-a3e82835624f" providerId="ADAL" clId="{79C2031D-940D-4C26-A722-FE1E190C6C2B}" dt="2024-10-13T20:59:59.205" v="91" actId="478"/>
          <ac:picMkLst>
            <pc:docMk/>
            <pc:sldMk cId="0" sldId="260"/>
            <ac:picMk id="9" creationId="{0564FB74-334E-4F11-B525-C65ECF678FFA}"/>
          </ac:picMkLst>
        </pc:picChg>
        <pc:picChg chg="add del mod">
          <ac:chgData name="Vo, Eirlys (vopq)" userId="aa51f97e-ec47-4d79-be02-a3e82835624f" providerId="ADAL" clId="{79C2031D-940D-4C26-A722-FE1E190C6C2B}" dt="2024-10-13T22:14:03.266" v="127" actId="478"/>
          <ac:picMkLst>
            <pc:docMk/>
            <pc:sldMk cId="0" sldId="260"/>
            <ac:picMk id="11" creationId="{BC888AD3-79CD-4C5C-AE9A-11241FA371D5}"/>
          </ac:picMkLst>
        </pc:picChg>
        <pc:picChg chg="add mod ord">
          <ac:chgData name="Vo, Eirlys (vopq)" userId="aa51f97e-ec47-4d79-be02-a3e82835624f" providerId="ADAL" clId="{79C2031D-940D-4C26-A722-FE1E190C6C2B}" dt="2024-10-13T22:14:19.888" v="133" actId="1076"/>
          <ac:picMkLst>
            <pc:docMk/>
            <pc:sldMk cId="0" sldId="260"/>
            <ac:picMk id="13" creationId="{12018B43-EA51-48C5-A0D0-A96AA4C4F69B}"/>
          </ac:picMkLst>
        </pc:picChg>
      </pc:sldChg>
      <pc:sldChg chg="addSp delSp modSp mod">
        <pc:chgData name="Vo, Eirlys (vopq)" userId="aa51f97e-ec47-4d79-be02-a3e82835624f" providerId="ADAL" clId="{79C2031D-940D-4C26-A722-FE1E190C6C2B}" dt="2024-10-13T22:52:43.893" v="948" actId="2711"/>
        <pc:sldMkLst>
          <pc:docMk/>
          <pc:sldMk cId="0" sldId="261"/>
        </pc:sldMkLst>
        <pc:spChg chg="del">
          <ac:chgData name="Vo, Eirlys (vopq)" userId="aa51f97e-ec47-4d79-be02-a3e82835624f" providerId="ADAL" clId="{79C2031D-940D-4C26-A722-FE1E190C6C2B}" dt="2024-10-13T20:23:13.570" v="66" actId="478"/>
          <ac:spMkLst>
            <pc:docMk/>
            <pc:sldMk cId="0" sldId="261"/>
            <ac:spMk id="5" creationId="{00000000-0000-0000-0000-000000000000}"/>
          </ac:spMkLst>
        </pc:spChg>
        <pc:spChg chg="mod">
          <ac:chgData name="Vo, Eirlys (vopq)" userId="aa51f97e-ec47-4d79-be02-a3e82835624f" providerId="ADAL" clId="{79C2031D-940D-4C26-A722-FE1E190C6C2B}" dt="2024-10-13T22:52:43.893" v="948" actId="2711"/>
          <ac:spMkLst>
            <pc:docMk/>
            <pc:sldMk cId="0" sldId="261"/>
            <ac:spMk id="9" creationId="{00000000-0000-0000-0000-000000000000}"/>
          </ac:spMkLst>
        </pc:spChg>
        <pc:grpChg chg="mod">
          <ac:chgData name="Vo, Eirlys (vopq)" userId="aa51f97e-ec47-4d79-be02-a3e82835624f" providerId="ADAL" clId="{79C2031D-940D-4C26-A722-FE1E190C6C2B}" dt="2024-10-13T20:23:29.880" v="71" actId="1076"/>
          <ac:grpSpMkLst>
            <pc:docMk/>
            <pc:sldMk cId="0" sldId="261"/>
            <ac:grpSpMk id="2" creationId="{00000000-0000-0000-0000-000000000000}"/>
          </ac:grpSpMkLst>
        </pc:grpChg>
        <pc:picChg chg="add del mod ord">
          <ac:chgData name="Vo, Eirlys (vopq)" userId="aa51f97e-ec47-4d79-be02-a3e82835624f" providerId="ADAL" clId="{79C2031D-940D-4C26-A722-FE1E190C6C2B}" dt="2024-10-13T22:15:26.173" v="143" actId="478"/>
          <ac:picMkLst>
            <pc:docMk/>
            <pc:sldMk cId="0" sldId="261"/>
            <ac:picMk id="12" creationId="{EF769993-6947-4904-A675-878B66D20B16}"/>
          </ac:picMkLst>
        </pc:picChg>
        <pc:picChg chg="add mod ord">
          <ac:chgData name="Vo, Eirlys (vopq)" userId="aa51f97e-ec47-4d79-be02-a3e82835624f" providerId="ADAL" clId="{79C2031D-940D-4C26-A722-FE1E190C6C2B}" dt="2024-10-13T22:16:18.888" v="148" actId="1076"/>
          <ac:picMkLst>
            <pc:docMk/>
            <pc:sldMk cId="0" sldId="261"/>
            <ac:picMk id="14" creationId="{116EA062-6BDD-4F5D-940A-094677BF96CE}"/>
          </ac:picMkLst>
        </pc:picChg>
      </pc:sldChg>
      <pc:sldChg chg="addSp delSp modSp mod modNotesTx">
        <pc:chgData name="Vo, Eirlys (vopq)" userId="aa51f97e-ec47-4d79-be02-a3e82835624f" providerId="ADAL" clId="{79C2031D-940D-4C26-A722-FE1E190C6C2B}" dt="2024-10-13T22:56:59.945" v="1054" actId="20577"/>
        <pc:sldMkLst>
          <pc:docMk/>
          <pc:sldMk cId="0" sldId="262"/>
        </pc:sldMkLst>
        <pc:spChg chg="mod">
          <ac:chgData name="Vo, Eirlys (vopq)" userId="aa51f97e-ec47-4d79-be02-a3e82835624f" providerId="ADAL" clId="{79C2031D-940D-4C26-A722-FE1E190C6C2B}" dt="2024-10-13T22:56:46.141" v="1049" actId="164"/>
          <ac:spMkLst>
            <pc:docMk/>
            <pc:sldMk cId="0" sldId="262"/>
            <ac:spMk id="5" creationId="{00000000-0000-0000-0000-000000000000}"/>
          </ac:spMkLst>
        </pc:spChg>
        <pc:spChg chg="mod">
          <ac:chgData name="Vo, Eirlys (vopq)" userId="aa51f97e-ec47-4d79-be02-a3e82835624f" providerId="ADAL" clId="{79C2031D-940D-4C26-A722-FE1E190C6C2B}" dt="2024-10-13T22:56:46.141" v="1049" actId="164"/>
          <ac:spMkLst>
            <pc:docMk/>
            <pc:sldMk cId="0" sldId="262"/>
            <ac:spMk id="6" creationId="{00000000-0000-0000-0000-000000000000}"/>
          </ac:spMkLst>
        </pc:spChg>
        <pc:spChg chg="mod">
          <ac:chgData name="Vo, Eirlys (vopq)" userId="aa51f97e-ec47-4d79-be02-a3e82835624f" providerId="ADAL" clId="{79C2031D-940D-4C26-A722-FE1E190C6C2B}" dt="2024-10-13T22:56:46.141" v="1049" actId="164"/>
          <ac:spMkLst>
            <pc:docMk/>
            <pc:sldMk cId="0" sldId="262"/>
            <ac:spMk id="10" creationId="{00000000-0000-0000-0000-000000000000}"/>
          </ac:spMkLst>
        </pc:spChg>
        <pc:spChg chg="mod">
          <ac:chgData name="Vo, Eirlys (vopq)" userId="aa51f97e-ec47-4d79-be02-a3e82835624f" providerId="ADAL" clId="{79C2031D-940D-4C26-A722-FE1E190C6C2B}" dt="2024-10-13T22:56:46.141" v="1049" actId="164"/>
          <ac:spMkLst>
            <pc:docMk/>
            <pc:sldMk cId="0" sldId="262"/>
            <ac:spMk id="11" creationId="{00000000-0000-0000-0000-000000000000}"/>
          </ac:spMkLst>
        </pc:spChg>
        <pc:spChg chg="add del">
          <ac:chgData name="Vo, Eirlys (vopq)" userId="aa51f97e-ec47-4d79-be02-a3e82835624f" providerId="ADAL" clId="{79C2031D-940D-4C26-A722-FE1E190C6C2B}" dt="2024-10-13T22:54:00.066" v="993"/>
          <ac:spMkLst>
            <pc:docMk/>
            <pc:sldMk cId="0" sldId="262"/>
            <ac:spMk id="12" creationId="{E1683FB9-62AB-46D1-9C28-4D3F22A8F4CC}"/>
          </ac:spMkLst>
        </pc:spChg>
        <pc:spChg chg="add del">
          <ac:chgData name="Vo, Eirlys (vopq)" userId="aa51f97e-ec47-4d79-be02-a3e82835624f" providerId="ADAL" clId="{79C2031D-940D-4C26-A722-FE1E190C6C2B}" dt="2024-10-13T22:54:24.735" v="1002"/>
          <ac:spMkLst>
            <pc:docMk/>
            <pc:sldMk cId="0" sldId="262"/>
            <ac:spMk id="13" creationId="{67927883-643F-45BF-AE56-D846B5FE96D3}"/>
          </ac:spMkLst>
        </pc:spChg>
        <pc:spChg chg="add del">
          <ac:chgData name="Vo, Eirlys (vopq)" userId="aa51f97e-ec47-4d79-be02-a3e82835624f" providerId="ADAL" clId="{79C2031D-940D-4C26-A722-FE1E190C6C2B}" dt="2024-10-13T22:56:58.070" v="1052" actId="22"/>
          <ac:spMkLst>
            <pc:docMk/>
            <pc:sldMk cId="0" sldId="262"/>
            <ac:spMk id="16" creationId="{ED9DC3D1-6F3D-45AE-816B-FFDDD2656A06}"/>
          </ac:spMkLst>
        </pc:spChg>
        <pc:grpChg chg="add mod">
          <ac:chgData name="Vo, Eirlys (vopq)" userId="aa51f97e-ec47-4d79-be02-a3e82835624f" providerId="ADAL" clId="{79C2031D-940D-4C26-A722-FE1E190C6C2B}" dt="2024-10-13T22:56:50.345" v="1050" actId="1076"/>
          <ac:grpSpMkLst>
            <pc:docMk/>
            <pc:sldMk cId="0" sldId="262"/>
            <ac:grpSpMk id="14" creationId="{C5F67C8D-CE6A-4079-B4CF-CF07B1057082}"/>
          </ac:grpSpMkLst>
        </pc:grpChg>
      </pc:sldChg>
      <pc:sldChg chg="addSp delSp modSp add mod modNotesTx">
        <pc:chgData name="Vo, Eirlys (vopq)" userId="aa51f97e-ec47-4d79-be02-a3e82835624f" providerId="ADAL" clId="{79C2031D-940D-4C26-A722-FE1E190C6C2B}" dt="2024-10-13T22:57:19.918" v="1056" actId="478"/>
        <pc:sldMkLst>
          <pc:docMk/>
          <pc:sldMk cId="2930272479" sldId="263"/>
        </pc:sldMkLst>
        <pc:spChg chg="del">
          <ac:chgData name="Vo, Eirlys (vopq)" userId="aa51f97e-ec47-4d79-be02-a3e82835624f" providerId="ADAL" clId="{79C2031D-940D-4C26-A722-FE1E190C6C2B}" dt="2024-10-13T18:30:03.630" v="1" actId="478"/>
          <ac:spMkLst>
            <pc:docMk/>
            <pc:sldMk cId="2930272479" sldId="263"/>
            <ac:spMk id="8" creationId="{00000000-0000-0000-0000-000000000000}"/>
          </ac:spMkLst>
        </pc:spChg>
        <pc:spChg chg="mod">
          <ac:chgData name="Vo, Eirlys (vopq)" userId="aa51f97e-ec47-4d79-be02-a3e82835624f" providerId="ADAL" clId="{79C2031D-940D-4C26-A722-FE1E190C6C2B}" dt="2024-10-13T22:48:09.853" v="805" actId="14100"/>
          <ac:spMkLst>
            <pc:docMk/>
            <pc:sldMk cId="2930272479" sldId="263"/>
            <ac:spMk id="9" creationId="{00000000-0000-0000-0000-000000000000}"/>
          </ac:spMkLst>
        </pc:spChg>
        <pc:spChg chg="mod">
          <ac:chgData name="Vo, Eirlys (vopq)" userId="aa51f97e-ec47-4d79-be02-a3e82835624f" providerId="ADAL" clId="{79C2031D-940D-4C26-A722-FE1E190C6C2B}" dt="2024-10-13T18:30:56.618" v="15" actId="1076"/>
          <ac:spMkLst>
            <pc:docMk/>
            <pc:sldMk cId="2930272479" sldId="263"/>
            <ac:spMk id="10" creationId="{00000000-0000-0000-0000-000000000000}"/>
          </ac:spMkLst>
        </pc:spChg>
        <pc:spChg chg="add del">
          <ac:chgData name="Vo, Eirlys (vopq)" userId="aa51f97e-ec47-4d79-be02-a3e82835624f" providerId="ADAL" clId="{79C2031D-940D-4C26-A722-FE1E190C6C2B}" dt="2024-10-13T22:42:40.212" v="663"/>
          <ac:spMkLst>
            <pc:docMk/>
            <pc:sldMk cId="2930272479" sldId="263"/>
            <ac:spMk id="22" creationId="{F8040E4E-C6B4-479D-B45C-4BBEFB1CF8A2}"/>
          </ac:spMkLst>
        </pc:spChg>
        <pc:spChg chg="add del mod">
          <ac:chgData name="Vo, Eirlys (vopq)" userId="aa51f97e-ec47-4d79-be02-a3e82835624f" providerId="ADAL" clId="{79C2031D-940D-4C26-A722-FE1E190C6C2B}" dt="2024-10-13T22:57:19.918" v="1056" actId="478"/>
          <ac:spMkLst>
            <pc:docMk/>
            <pc:sldMk cId="2930272479" sldId="263"/>
            <ac:spMk id="23" creationId="{83899EC3-00D2-4B6F-B8C4-DA564542C2F9}"/>
          </ac:spMkLst>
        </pc:spChg>
        <pc:picChg chg="add del mod ord">
          <ac:chgData name="Vo, Eirlys (vopq)" userId="aa51f97e-ec47-4d79-be02-a3e82835624f" providerId="ADAL" clId="{79C2031D-940D-4C26-A722-FE1E190C6C2B}" dt="2024-10-13T20:16:14.941" v="26" actId="478"/>
          <ac:picMkLst>
            <pc:docMk/>
            <pc:sldMk cId="2930272479" sldId="263"/>
            <ac:picMk id="15" creationId="{3C8EB1CD-44E6-4DC3-8B56-26F6EA8FD538}"/>
          </ac:picMkLst>
        </pc:picChg>
        <pc:picChg chg="add del mod ord">
          <ac:chgData name="Vo, Eirlys (vopq)" userId="aa51f97e-ec47-4d79-be02-a3e82835624f" providerId="ADAL" clId="{79C2031D-940D-4C26-A722-FE1E190C6C2B}" dt="2024-10-13T20:58:25.486" v="86" actId="478"/>
          <ac:picMkLst>
            <pc:docMk/>
            <pc:sldMk cId="2930272479" sldId="263"/>
            <ac:picMk id="17" creationId="{D5CC2C87-8475-44A3-89E4-014961AA2B5E}"/>
          </ac:picMkLst>
        </pc:picChg>
        <pc:picChg chg="add del mod ord">
          <ac:chgData name="Vo, Eirlys (vopq)" userId="aa51f97e-ec47-4d79-be02-a3e82835624f" providerId="ADAL" clId="{79C2031D-940D-4C26-A722-FE1E190C6C2B}" dt="2024-10-13T22:13:14.975" v="121" actId="478"/>
          <ac:picMkLst>
            <pc:docMk/>
            <pc:sldMk cId="2930272479" sldId="263"/>
            <ac:picMk id="19" creationId="{DE9E2757-EEB0-425E-A7E1-03CACE419E85}"/>
          </ac:picMkLst>
        </pc:picChg>
        <pc:picChg chg="add mod ord">
          <ac:chgData name="Vo, Eirlys (vopq)" userId="aa51f97e-ec47-4d79-be02-a3e82835624f" providerId="ADAL" clId="{79C2031D-940D-4C26-A722-FE1E190C6C2B}" dt="2024-10-13T22:13:29.752" v="126" actId="14100"/>
          <ac:picMkLst>
            <pc:docMk/>
            <pc:sldMk cId="2930272479" sldId="263"/>
            <ac:picMk id="21" creationId="{92E19025-6C09-46A1-AE70-0B5DA2226A7E}"/>
          </ac:picMkLst>
        </pc:picChg>
      </pc:sldChg>
      <pc:sldChg chg="add del">
        <pc:chgData name="Vo, Eirlys (vopq)" userId="aa51f97e-ec47-4d79-be02-a3e82835624f" providerId="ADAL" clId="{79C2031D-940D-4C26-A722-FE1E190C6C2B}" dt="2024-10-13T20:17:31.091" v="48" actId="47"/>
        <pc:sldMkLst>
          <pc:docMk/>
          <pc:sldMk cId="2617371874" sldId="264"/>
        </pc:sldMkLst>
      </pc:sldChg>
      <pc:sldChg chg="addSp delSp modSp add mod ord modNotesTx">
        <pc:chgData name="Vo, Eirlys (vopq)" userId="aa51f97e-ec47-4d79-be02-a3e82835624f" providerId="ADAL" clId="{79C2031D-940D-4C26-A722-FE1E190C6C2B}" dt="2024-10-13T22:50:52.730" v="925" actId="20577"/>
        <pc:sldMkLst>
          <pc:docMk/>
          <pc:sldMk cId="332869704" sldId="265"/>
        </pc:sldMkLst>
        <pc:spChg chg="mod">
          <ac:chgData name="Vo, Eirlys (vopq)" userId="aa51f97e-ec47-4d79-be02-a3e82835624f" providerId="ADAL" clId="{79C2031D-940D-4C26-A722-FE1E190C6C2B}" dt="2024-10-13T22:50:52.730" v="925" actId="20577"/>
          <ac:spMkLst>
            <pc:docMk/>
            <pc:sldMk cId="332869704" sldId="265"/>
            <ac:spMk id="9" creationId="{00000000-0000-0000-0000-000000000000}"/>
          </ac:spMkLst>
        </pc:spChg>
        <pc:spChg chg="mod">
          <ac:chgData name="Vo, Eirlys (vopq)" userId="aa51f97e-ec47-4d79-be02-a3e82835624f" providerId="ADAL" clId="{79C2031D-940D-4C26-A722-FE1E190C6C2B}" dt="2024-10-13T22:47:53.111" v="802" actId="1076"/>
          <ac:spMkLst>
            <pc:docMk/>
            <pc:sldMk cId="332869704" sldId="265"/>
            <ac:spMk id="10" creationId="{00000000-0000-0000-0000-000000000000}"/>
          </ac:spMkLst>
        </pc:spChg>
        <pc:spChg chg="add del">
          <ac:chgData name="Vo, Eirlys (vopq)" userId="aa51f97e-ec47-4d79-be02-a3e82835624f" providerId="ADAL" clId="{79C2031D-940D-4C26-A722-FE1E190C6C2B}" dt="2024-10-13T22:48:55.701" v="817"/>
          <ac:spMkLst>
            <pc:docMk/>
            <pc:sldMk cId="332869704" sldId="265"/>
            <ac:spMk id="20" creationId="{3499DE4C-FD08-4ED7-95C7-23E78642DE89}"/>
          </ac:spMkLst>
        </pc:spChg>
        <pc:spChg chg="add del">
          <ac:chgData name="Vo, Eirlys (vopq)" userId="aa51f97e-ec47-4d79-be02-a3e82835624f" providerId="ADAL" clId="{79C2031D-940D-4C26-A722-FE1E190C6C2B}" dt="2024-10-13T22:50:22.746" v="873"/>
          <ac:spMkLst>
            <pc:docMk/>
            <pc:sldMk cId="332869704" sldId="265"/>
            <ac:spMk id="21" creationId="{1DDFA5F9-864D-40B6-9491-9C470BBCA479}"/>
          </ac:spMkLst>
        </pc:spChg>
        <pc:picChg chg="add del mod ord">
          <ac:chgData name="Vo, Eirlys (vopq)" userId="aa51f97e-ec47-4d79-be02-a3e82835624f" providerId="ADAL" clId="{79C2031D-940D-4C26-A722-FE1E190C6C2B}" dt="2024-10-13T21:01:56.585" v="95" actId="478"/>
          <ac:picMkLst>
            <pc:docMk/>
            <pc:sldMk cId="332869704" sldId="265"/>
            <ac:picMk id="14" creationId="{E338B732-1902-4233-B181-2BEB3FDCBC07}"/>
          </ac:picMkLst>
        </pc:picChg>
        <pc:picChg chg="add del mod ord">
          <ac:chgData name="Vo, Eirlys (vopq)" userId="aa51f97e-ec47-4d79-be02-a3e82835624f" providerId="ADAL" clId="{79C2031D-940D-4C26-A722-FE1E190C6C2B}" dt="2024-10-13T22:15:02.326" v="134" actId="478"/>
          <ac:picMkLst>
            <pc:docMk/>
            <pc:sldMk cId="332869704" sldId="265"/>
            <ac:picMk id="16" creationId="{06BBC969-9724-45A5-9AE9-3BAA46E8BBDE}"/>
          </ac:picMkLst>
        </pc:picChg>
        <pc:picChg chg="del">
          <ac:chgData name="Vo, Eirlys (vopq)" userId="aa51f97e-ec47-4d79-be02-a3e82835624f" providerId="ADAL" clId="{79C2031D-940D-4C26-A722-FE1E190C6C2B}" dt="2024-10-13T20:17:33.663" v="49" actId="478"/>
          <ac:picMkLst>
            <pc:docMk/>
            <pc:sldMk cId="332869704" sldId="265"/>
            <ac:picMk id="17" creationId="{D5CC2C87-8475-44A3-89E4-014961AA2B5E}"/>
          </ac:picMkLst>
        </pc:picChg>
        <pc:picChg chg="add mod ord">
          <ac:chgData name="Vo, Eirlys (vopq)" userId="aa51f97e-ec47-4d79-be02-a3e82835624f" providerId="ADAL" clId="{79C2031D-940D-4C26-A722-FE1E190C6C2B}" dt="2024-10-13T22:15:21.336" v="142" actId="1076"/>
          <ac:picMkLst>
            <pc:docMk/>
            <pc:sldMk cId="332869704" sldId="265"/>
            <ac:picMk id="19" creationId="{495269BE-F904-4A21-87BB-6226A886A5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dirty="0">
                <a:solidFill>
                  <a:srgbClr val="333333"/>
                </a:solidFill>
                <a:effectLst/>
                <a:latin typeface="Helvetica Neue"/>
              </a:rPr>
              <a:t>Campaign Type A coming far ahead of others campaigns in both redemption count and total sales value. This implies how strong Campaign Type A was in triggering engagement from customers with the products having coupons.</a:t>
            </a:r>
          </a:p>
          <a:p>
            <a:pPr algn="l"/>
            <a:r>
              <a:rPr lang="en-US" b="0" i="0" dirty="0">
                <a:solidFill>
                  <a:srgbClr val="333333"/>
                </a:solidFill>
                <a:effectLst/>
                <a:latin typeface="Helvetica Neue"/>
              </a:rPr>
              <a:t>With this in mind, we further looked into the total sales value by departments that each campaign brought in.</a:t>
            </a:r>
          </a:p>
          <a:p>
            <a:endParaRPr lang="en-US" dirty="0"/>
          </a:p>
          <a:p>
            <a:pPr algn="l">
              <a:buFont typeface="Arial" panose="020B0604020202020204" pitchFamily="34" charset="0"/>
              <a:buChar char="•"/>
            </a:pPr>
            <a:r>
              <a:rPr lang="en-US" b="0" i="0" dirty="0">
                <a:solidFill>
                  <a:srgbClr val="333333"/>
                </a:solidFill>
                <a:effectLst/>
                <a:latin typeface="Helvetica Neue"/>
              </a:rPr>
              <a:t>The Grocery department stays on top of total sales value regardless of campaign types. This can be explained by being daily necessities. In the following EDA, we can omit Grocery department to see how other departments were doing.</a:t>
            </a:r>
          </a:p>
          <a:p>
            <a:pPr algn="l">
              <a:buFont typeface="Arial" panose="020B0604020202020204" pitchFamily="34" charset="0"/>
              <a:buChar char="•"/>
            </a:pPr>
            <a:r>
              <a:rPr lang="en-US" b="0" i="0" dirty="0">
                <a:solidFill>
                  <a:srgbClr val="333333"/>
                </a:solidFill>
                <a:effectLst/>
                <a:latin typeface="Helvetica Neue"/>
              </a:rPr>
              <a:t>Type A campaign has consistently driven the highest sales across all departments. This suggests that the promotional strategy used in Type A is highly effective and has broad appeal. This superior performance of Type A highlights its potential as a model for future campaigns.</a:t>
            </a:r>
          </a:p>
          <a:p>
            <a:pPr algn="l">
              <a:buFont typeface="Arial" panose="020B0604020202020204" pitchFamily="34" charset="0"/>
              <a:buChar char="•"/>
            </a:pPr>
            <a:r>
              <a:rPr lang="en-US" b="0" i="0" dirty="0">
                <a:solidFill>
                  <a:srgbClr val="333333"/>
                </a:solidFill>
                <a:effectLst/>
                <a:latin typeface="Helvetica Neue"/>
              </a:rPr>
              <a:t>Type B and Type C shows no sales in several departments, which might indicate that the promotions are not well-targeted or appealing in certain categories.</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buFont typeface="Arial" panose="020B0604020202020204" pitchFamily="34" charset="0"/>
              <a:buChar char="•"/>
            </a:pPr>
            <a:r>
              <a:rPr lang="en-US" b="0" i="0" dirty="0">
                <a:solidFill>
                  <a:srgbClr val="333333"/>
                </a:solidFill>
                <a:effectLst/>
                <a:latin typeface="Helvetica Neue"/>
              </a:rPr>
              <a:t>The location Store rear turned out to have extraordinarily the highest total sales value across departments. This pattern could suggest that customers tend to purchase products being displayed at store rear, especially MEAT-PCKGD.</a:t>
            </a:r>
          </a:p>
          <a:p>
            <a:pPr algn="l">
              <a:buFont typeface="Arial" panose="020B0604020202020204" pitchFamily="34" charset="0"/>
              <a:buChar char="•"/>
            </a:pPr>
            <a:r>
              <a:rPr lang="en-US" b="0" i="0" dirty="0">
                <a:solidFill>
                  <a:srgbClr val="333333"/>
                </a:solidFill>
                <a:effectLst/>
                <a:latin typeface="Helvetica Neue"/>
              </a:rPr>
              <a:t>COSMETICS department has explicit sales value at Front end cap but not other </a:t>
            </a:r>
            <a:r>
              <a:rPr lang="en-US" b="0" i="0" dirty="0" err="1">
                <a:solidFill>
                  <a:srgbClr val="333333"/>
                </a:solidFill>
                <a:effectLst/>
                <a:latin typeface="Helvetica Neue"/>
              </a:rPr>
              <a:t>locations.This</a:t>
            </a:r>
            <a:r>
              <a:rPr lang="en-US" b="0" i="0" dirty="0">
                <a:solidFill>
                  <a:srgbClr val="333333"/>
                </a:solidFill>
                <a:effectLst/>
                <a:latin typeface="Helvetica Neue"/>
              </a:rPr>
              <a:t> could be due to low visibility at other spots.</a:t>
            </a:r>
          </a:p>
          <a:p>
            <a:pPr algn="l">
              <a:buFont typeface="Arial" panose="020B0604020202020204" pitchFamily="34" charset="0"/>
              <a:buChar char="•"/>
            </a:pPr>
            <a:r>
              <a:rPr lang="en-US" b="0" i="0" dirty="0">
                <a:solidFill>
                  <a:srgbClr val="333333"/>
                </a:solidFill>
                <a:effectLst/>
                <a:latin typeface="Helvetica Neue"/>
              </a:rPr>
              <a:t>The products dataset has 32 unique departments, but only 9 departments were shown in above graph with transactions having coupon redemption. </a:t>
            </a:r>
            <a:r>
              <a:rPr lang="en-US" b="0" i="0" dirty="0" err="1">
                <a:solidFill>
                  <a:srgbClr val="333333"/>
                </a:solidFill>
                <a:effectLst/>
                <a:latin typeface="Helvetica Neue"/>
              </a:rPr>
              <a:t>Regork</a:t>
            </a:r>
            <a:r>
              <a:rPr lang="en-US" b="0" i="0" dirty="0">
                <a:solidFill>
                  <a:srgbClr val="333333"/>
                </a:solidFill>
                <a:effectLst/>
                <a:latin typeface="Helvetica Neue"/>
              </a:rPr>
              <a:t> might want to look examine further how display locations could affect the sales value if coupons are issued for the other departments.</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buFont typeface="Arial" panose="020B0604020202020204" pitchFamily="34" charset="0"/>
              <a:buChar char="•"/>
            </a:pPr>
            <a:r>
              <a:rPr lang="en-US" b="0" i="0" dirty="0">
                <a:solidFill>
                  <a:srgbClr val="333333"/>
                </a:solidFill>
                <a:effectLst/>
                <a:latin typeface="Helvetica Neue"/>
              </a:rPr>
              <a:t>Despite not being actively displayed, the Grocery department continued to lead in total sales value, followed by the Drug GM department. Notably, the MEAT department, which likely includes fresh meat, appeared to be purchased primarily when not displayed.</a:t>
            </a:r>
          </a:p>
          <a:p>
            <a:pPr algn="l">
              <a:buFont typeface="Arial" panose="020B0604020202020204" pitchFamily="34" charset="0"/>
              <a:buChar char="•"/>
            </a:pPr>
            <a:r>
              <a:rPr lang="en-US" b="0" i="0" dirty="0">
                <a:solidFill>
                  <a:srgbClr val="333333"/>
                </a:solidFill>
                <a:effectLst/>
                <a:latin typeface="Helvetica Neue"/>
              </a:rPr>
              <a:t>Another observation is that the TRAVEL &amp; LEISURE department only saw purchases when its products were not displayed, suggesting a unique purchasing behavior in this category.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97700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a:rPr>
              <a:t>With mailer locations, more departments were represented compared to display locations, but MEAT and MEAT-PCKGD still dominated in total sales value across various locations. Interestingly, DRUG GM now concentrated its sales value primarily on the Interior page feature, unlike the broader distribution seen in display locations.</a:t>
            </a:r>
          </a:p>
          <a:p>
            <a:pPr algn="l">
              <a:buFont typeface="Arial" panose="020B0604020202020204" pitchFamily="34" charset="0"/>
              <a:buChar char="•"/>
            </a:pPr>
            <a:r>
              <a:rPr lang="en-US" b="0" i="0" dirty="0">
                <a:solidFill>
                  <a:srgbClr val="333333"/>
                </a:solidFill>
                <a:effectLst/>
                <a:latin typeface="Helvetica Neue"/>
              </a:rPr>
              <a:t>As noted earlier, while the products dataset includes 32 unique departments, only 13 are reflected in this analysis. </a:t>
            </a:r>
            <a:r>
              <a:rPr lang="en-US" b="0" i="0" dirty="0" err="1">
                <a:solidFill>
                  <a:srgbClr val="333333"/>
                </a:solidFill>
                <a:effectLst/>
                <a:latin typeface="Helvetica Neue"/>
              </a:rPr>
              <a:t>Regork</a:t>
            </a:r>
            <a:r>
              <a:rPr lang="en-US" b="0" i="0" dirty="0">
                <a:solidFill>
                  <a:srgbClr val="333333"/>
                </a:solidFill>
                <a:effectLst/>
                <a:latin typeface="Helvetica Neue"/>
              </a:rPr>
              <a:t> may want to explore opportunities to promote the remaining departments using coupons in mailer locations.</a:t>
            </a:r>
          </a:p>
          <a:p>
            <a:pPr algn="l">
              <a:buFont typeface="Arial" panose="020B0604020202020204" pitchFamily="34" charset="0"/>
              <a:buChar char="•"/>
            </a:pPr>
            <a:r>
              <a:rPr lang="en-US" b="0" i="0" dirty="0">
                <a:solidFill>
                  <a:srgbClr val="333333"/>
                </a:solidFill>
                <a:effectLst/>
                <a:latin typeface="Helvetica Neue"/>
              </a:rPr>
              <a:t>The TRAVEL &amp; LEISURE department, which wasn’t seen in the display locations analysis, showed a small sales value across three different mailer locations. It may be worth conducting a survey to determine whether increasing this department’s presence in mailers, particularly in the Interior page feature, could boost its sales value.</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153636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95609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a:rPr>
              <a:t>We have not yet considered the impact of time frames on these promotional campaigns. Future work should include an analysis of how the timing of promotions influences sales performance.</a:t>
            </a:r>
          </a:p>
          <a:p>
            <a:pPr algn="l">
              <a:buFont typeface="Arial" panose="020B0604020202020204" pitchFamily="34" charset="0"/>
              <a:buChar char="•"/>
            </a:pPr>
            <a:r>
              <a:rPr lang="en-US" b="0" i="0" dirty="0">
                <a:solidFill>
                  <a:srgbClr val="333333"/>
                </a:solidFill>
                <a:effectLst/>
                <a:latin typeface="Helvetica Neue"/>
              </a:rPr>
              <a:t>The assumption made at the beginning of the report, that all transactions with any discount are redeemed coupons, has yet to be confirmed. Further validation of this assumption is necessary to ensure the accuracy of the analysis.</a:t>
            </a:r>
          </a:p>
          <a:p>
            <a:pPr algn="l">
              <a:buFont typeface="Arial" panose="020B0604020202020204" pitchFamily="34" charset="0"/>
              <a:buChar char="•"/>
            </a:pPr>
            <a:r>
              <a:rPr lang="en-US" b="0" i="0" dirty="0">
                <a:solidFill>
                  <a:srgbClr val="333333"/>
                </a:solidFill>
                <a:effectLst/>
                <a:latin typeface="Helvetica Neue"/>
              </a:rPr>
              <a:t>There are approximately 2 million coupon redemptions without corresponding transaction records. Collecting more data on these redemptions could provide valuable insights and potentially affect the total sales value of the different campaign types.</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306854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353712"/>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373132"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sp>
        <p:sp>
          <p:nvSpPr>
            <p:cNvPr id="15" name="TextBox 15"/>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0" y="5792573"/>
            <a:ext cx="20691721" cy="496290"/>
          </a:xfrm>
          <a:prstGeom prst="rect">
            <a:avLst/>
          </a:prstGeom>
        </p:spPr>
        <p:txBody>
          <a:bodyPr lIns="0" tIns="0" rIns="0" bIns="0" rtlCol="0" anchor="t">
            <a:spAutoFit/>
          </a:bodyPr>
          <a:lstStyle/>
          <a:p>
            <a:pPr algn="ctr">
              <a:lnSpc>
                <a:spcPts val="4200"/>
              </a:lnSpc>
            </a:pPr>
            <a:r>
              <a:rPr lang="en-US" sz="3000" spc="168" dirty="0">
                <a:solidFill>
                  <a:srgbClr val="191919"/>
                </a:solidFill>
                <a:latin typeface="Gotham"/>
                <a:ea typeface="Gotham"/>
                <a:cs typeface="Gotham"/>
                <a:sym typeface="Gotham"/>
              </a:rPr>
              <a:t>Chau Trinh, Eirlys Vo, and Sandy Chun Domingo</a:t>
            </a:r>
          </a:p>
        </p:txBody>
      </p:sp>
      <p:sp>
        <p:nvSpPr>
          <p:cNvPr id="17" name="TextBox 17"/>
          <p:cNvSpPr txBox="1"/>
          <p:nvPr/>
        </p:nvSpPr>
        <p:spPr>
          <a:xfrm>
            <a:off x="1501640" y="3857821"/>
            <a:ext cx="16993969" cy="1590479"/>
          </a:xfrm>
          <a:prstGeom prst="rect">
            <a:avLst/>
          </a:prstGeom>
        </p:spPr>
        <p:txBody>
          <a:bodyPr lIns="0" tIns="0" rIns="0" bIns="0" rtlCol="0" anchor="t">
            <a:spAutoFit/>
          </a:bodyPr>
          <a:lstStyle/>
          <a:p>
            <a:pPr algn="ctr">
              <a:lnSpc>
                <a:spcPts val="13030"/>
              </a:lnSpc>
              <a:spcBef>
                <a:spcPct val="0"/>
              </a:spcBef>
            </a:pPr>
            <a:r>
              <a:rPr lang="en-US" sz="9307" b="1" spc="1303" dirty="0">
                <a:solidFill>
                  <a:srgbClr val="191919"/>
                </a:solidFill>
                <a:latin typeface="Gotham Bold"/>
                <a:ea typeface="Gotham Bold"/>
                <a:cs typeface="Gotham Bold"/>
                <a:sym typeface="Gotham Bold"/>
              </a:rPr>
              <a:t>MID-TERM PROJECT</a:t>
            </a:r>
          </a:p>
        </p:txBody>
      </p:sp>
      <p:grpSp>
        <p:nvGrpSpPr>
          <p:cNvPr id="18" name="Group 18"/>
          <p:cNvGrpSpPr/>
          <p:nvPr/>
        </p:nvGrpSpPr>
        <p:grpSpPr>
          <a:xfrm>
            <a:off x="-9965724" y="-1383136"/>
            <a:ext cx="10994424" cy="1099442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0" name="TextBox 2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028700" y="5143500"/>
            <a:ext cx="16993969" cy="675640"/>
          </a:xfrm>
          <a:prstGeom prst="rect">
            <a:avLst/>
          </a:prstGeom>
        </p:spPr>
        <p:txBody>
          <a:bodyPr lIns="0" tIns="0" rIns="0" bIns="0" rtlCol="0" anchor="t">
            <a:spAutoFit/>
          </a:bodyPr>
          <a:lstStyle/>
          <a:p>
            <a:pPr algn="ctr">
              <a:lnSpc>
                <a:spcPts val="5599"/>
              </a:lnSpc>
              <a:spcBef>
                <a:spcPct val="0"/>
              </a:spcBef>
            </a:pPr>
            <a:r>
              <a:rPr lang="en-US" sz="3999" b="1" spc="559" dirty="0">
                <a:solidFill>
                  <a:srgbClr val="191919"/>
                </a:solidFill>
                <a:latin typeface="Gotham Bold"/>
                <a:ea typeface="Gotham Bold"/>
                <a:cs typeface="Gotham Bold"/>
                <a:sym typeface="Gotham Bold"/>
              </a:rPr>
              <a:t>GROUP 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82580" y="-3503638"/>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68402" y="-671045"/>
            <a:ext cx="3499668" cy="13405540"/>
            <a:chOff x="0" y="0"/>
            <a:chExt cx="212191" cy="812800"/>
          </a:xfrm>
        </p:grpSpPr>
        <p:sp>
          <p:nvSpPr>
            <p:cNvPr id="6" name="Freeform 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7" name="TextBox 7"/>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3104941" y="786640"/>
            <a:ext cx="6039059" cy="1102455"/>
          </a:xfrm>
          <a:prstGeom prst="rect">
            <a:avLst/>
          </a:prstGeom>
        </p:spPr>
        <p:txBody>
          <a:bodyPr lIns="0" tIns="0" rIns="0" bIns="0" rtlCol="0" anchor="t">
            <a:spAutoFit/>
          </a:bodyPr>
          <a:lstStyle/>
          <a:p>
            <a:pPr algn="l">
              <a:lnSpc>
                <a:spcPts val="9059"/>
              </a:lnSpc>
            </a:pPr>
            <a:r>
              <a:rPr lang="en-US" sz="6471" b="1">
                <a:solidFill>
                  <a:srgbClr val="191919"/>
                </a:solidFill>
                <a:latin typeface="Gotham Bold"/>
                <a:ea typeface="Gotham Bold"/>
                <a:cs typeface="Gotham Bold"/>
                <a:sym typeface="Gotham Bold"/>
              </a:rPr>
              <a:t>Introduction</a:t>
            </a:r>
          </a:p>
        </p:txBody>
      </p:sp>
      <p:sp>
        <p:nvSpPr>
          <p:cNvPr id="10" name="TextBox 10"/>
          <p:cNvSpPr txBox="1"/>
          <p:nvPr/>
        </p:nvSpPr>
        <p:spPr>
          <a:xfrm>
            <a:off x="2507903" y="2825457"/>
            <a:ext cx="5999050" cy="453390"/>
          </a:xfrm>
          <a:prstGeom prst="rect">
            <a:avLst/>
          </a:prstGeom>
        </p:spPr>
        <p:txBody>
          <a:bodyPr lIns="0" tIns="0" rIns="0" bIns="0" rtlCol="0" anchor="t">
            <a:spAutoFit/>
          </a:bodyPr>
          <a:lstStyle/>
          <a:p>
            <a:pPr algn="l">
              <a:lnSpc>
                <a:spcPts val="3644"/>
              </a:lnSpc>
            </a:pPr>
            <a:r>
              <a:rPr lang="en-US" sz="2699" b="1" spc="67" dirty="0">
                <a:solidFill>
                  <a:srgbClr val="191919"/>
                </a:solidFill>
                <a:latin typeface="Gotham Bold"/>
                <a:ea typeface="Gotham Bold"/>
                <a:cs typeface="Gotham Bold"/>
                <a:sym typeface="Gotham Bold"/>
              </a:rPr>
              <a:t>Business Problem/Question</a:t>
            </a:r>
          </a:p>
        </p:txBody>
      </p:sp>
      <p:sp>
        <p:nvSpPr>
          <p:cNvPr id="11" name="TextBox 11"/>
          <p:cNvSpPr txBox="1"/>
          <p:nvPr/>
        </p:nvSpPr>
        <p:spPr>
          <a:xfrm>
            <a:off x="2507903" y="3619500"/>
            <a:ext cx="7799289" cy="1151726"/>
          </a:xfrm>
          <a:prstGeom prst="rect">
            <a:avLst/>
          </a:prstGeom>
        </p:spPr>
        <p:txBody>
          <a:bodyPr lIns="0" tIns="0" rIns="0" bIns="0" rtlCol="0" anchor="t">
            <a:spAutoFit/>
          </a:bodyPr>
          <a:lstStyle/>
          <a:p>
            <a:pPr marL="0" lvl="0" indent="0" algn="just">
              <a:lnSpc>
                <a:spcPts val="3096"/>
              </a:lnSpc>
            </a:pPr>
            <a:r>
              <a:rPr lang="en-US" sz="2200" b="1" spc="47" dirty="0">
                <a:solidFill>
                  <a:srgbClr val="191919"/>
                </a:solidFill>
                <a:latin typeface="Gotham Bold"/>
                <a:ea typeface="Gotham Bold"/>
                <a:cs typeface="Gotham Bold"/>
                <a:sym typeface="Gotham Bold"/>
              </a:rPr>
              <a:t>How do the promotions in different display/mail locations (ex: front page feature in mail, store rear in display) impact customer purchase behavior?</a:t>
            </a:r>
          </a:p>
        </p:txBody>
      </p:sp>
      <p:sp>
        <p:nvSpPr>
          <p:cNvPr id="12" name="TextBox 12"/>
          <p:cNvSpPr txBox="1"/>
          <p:nvPr/>
        </p:nvSpPr>
        <p:spPr>
          <a:xfrm>
            <a:off x="2507903" y="3981940"/>
            <a:ext cx="5999050" cy="401955"/>
          </a:xfrm>
          <a:prstGeom prst="rect">
            <a:avLst/>
          </a:prstGeom>
        </p:spPr>
        <p:txBody>
          <a:bodyPr lIns="0" tIns="0" rIns="0" bIns="0" rtlCol="0" anchor="t">
            <a:spAutoFit/>
          </a:bodyPr>
          <a:lstStyle/>
          <a:p>
            <a:pPr algn="l">
              <a:lnSpc>
                <a:spcPts val="3239"/>
              </a:lnSpc>
            </a:pPr>
            <a:endParaRPr/>
          </a:p>
        </p:txBody>
      </p:sp>
      <p:sp>
        <p:nvSpPr>
          <p:cNvPr id="13" name="TextBox 13"/>
          <p:cNvSpPr txBox="1"/>
          <p:nvPr/>
        </p:nvSpPr>
        <p:spPr>
          <a:xfrm>
            <a:off x="2646283" y="5038643"/>
            <a:ext cx="8236297" cy="4101123"/>
          </a:xfrm>
          <a:prstGeom prst="rect">
            <a:avLst/>
          </a:prstGeom>
        </p:spPr>
        <p:txBody>
          <a:bodyPr wrap="square" lIns="0" tIns="0" rIns="0" bIns="0" rtlCol="0" anchor="t">
            <a:spAutoFit/>
          </a:bodyPr>
          <a:lstStyle/>
          <a:p>
            <a:pPr marL="342900" indent="-342900" algn="just">
              <a:lnSpc>
                <a:spcPct val="150000"/>
              </a:lnSpc>
              <a:buFont typeface="Arial" panose="020B0604020202020204" pitchFamily="34" charset="0"/>
              <a:buChar char="•"/>
            </a:pPr>
            <a:r>
              <a:rPr lang="en-US" sz="2000" i="0" dirty="0">
                <a:solidFill>
                  <a:srgbClr val="333333"/>
                </a:solidFill>
                <a:effectLst/>
                <a:latin typeface="Gotham" panose="020B0604020202020204" charset="0"/>
                <a:cs typeface="Gotham" panose="020B0604020202020204" charset="0"/>
              </a:rPr>
              <a:t>Campaign Types Effect on Sales Value</a:t>
            </a:r>
          </a:p>
          <a:p>
            <a:pPr marL="342900" indent="-342900" algn="just">
              <a:lnSpc>
                <a:spcPct val="150000"/>
              </a:lnSpc>
              <a:buFont typeface="Arial" panose="020B0604020202020204" pitchFamily="34" charset="0"/>
              <a:buChar char="•"/>
            </a:pPr>
            <a:r>
              <a:rPr lang="en-US" sz="2000" i="0" dirty="0">
                <a:solidFill>
                  <a:srgbClr val="333333"/>
                </a:solidFill>
                <a:effectLst/>
                <a:latin typeface="Gotham" panose="020B0604020202020204" charset="0"/>
                <a:cs typeface="Gotham" panose="020B0604020202020204" charset="0"/>
              </a:rPr>
              <a:t>Hypothesis: Products placed at certain display locations, when combined with coupon promotions, will result in the highest number of purchases compared to other display locations.</a:t>
            </a:r>
          </a:p>
          <a:p>
            <a:pPr marL="342900" indent="-342900" algn="just">
              <a:lnSpc>
                <a:spcPct val="150000"/>
              </a:lnSpc>
              <a:buFont typeface="Arial" panose="020B0604020202020204" pitchFamily="34" charset="0"/>
              <a:buChar char="•"/>
            </a:pPr>
            <a:r>
              <a:rPr lang="en-US" sz="2000" i="0" dirty="0">
                <a:solidFill>
                  <a:srgbClr val="333333"/>
                </a:solidFill>
                <a:effectLst/>
                <a:latin typeface="Gotham" panose="020B0604020202020204" charset="0"/>
                <a:cs typeface="Gotham" panose="020B0604020202020204" charset="0"/>
              </a:rPr>
              <a:t>Hypothesis: Customer is likely to redeem coupons if products are placed at interior page feature in mail.</a:t>
            </a:r>
            <a:endParaRPr lang="en-US" sz="2000" spc="47" dirty="0">
              <a:solidFill>
                <a:srgbClr val="191919"/>
              </a:solidFill>
              <a:latin typeface="Gotham" panose="020B0604020202020204" charset="0"/>
              <a:ea typeface="Gotham"/>
              <a:cs typeface="Gotham" panose="020B0604020202020204" charset="0"/>
              <a:sym typeface="Gotham"/>
            </a:endParaRPr>
          </a:p>
          <a:p>
            <a:pPr marL="342900" indent="-342900" algn="just">
              <a:lnSpc>
                <a:spcPct val="150000"/>
              </a:lnSpc>
              <a:buFont typeface="Arial" panose="020B0604020202020204" pitchFamily="34" charset="0"/>
              <a:buChar char="•"/>
            </a:pPr>
            <a:r>
              <a:rPr lang="en-US" sz="2000" spc="47" dirty="0">
                <a:solidFill>
                  <a:srgbClr val="191919"/>
                </a:solidFill>
                <a:latin typeface="Gotham" panose="020B0604020202020204" charset="0"/>
                <a:ea typeface="Gotham"/>
                <a:cs typeface="Gotham" panose="020B0604020202020204" charset="0"/>
                <a:sym typeface="Gotham"/>
              </a:rPr>
              <a:t>Comparisons of total sales value between Display and Mailer locations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BD5E262-D543-478E-88EB-9E04632BE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07" y="1413635"/>
            <a:ext cx="9640092" cy="7459730"/>
          </a:xfrm>
          <a:prstGeom prst="rect">
            <a:avLst/>
          </a:prstGeom>
        </p:spPr>
      </p:pic>
      <p:sp>
        <p:nvSpPr>
          <p:cNvPr id="2" name="Freeform 2"/>
          <p:cNvSpPr/>
          <p:nvPr/>
        </p:nvSpPr>
        <p:spPr>
          <a:xfrm>
            <a:off x="16313420" y="8763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 name="Group 3"/>
          <p:cNvGrpSpPr/>
          <p:nvPr/>
        </p:nvGrpSpPr>
        <p:grpSpPr>
          <a:xfrm>
            <a:off x="16786360" y="-1190679"/>
            <a:ext cx="11877185" cy="1187718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9906000" y="1714500"/>
            <a:ext cx="6629400" cy="8236870"/>
          </a:xfrm>
          <a:prstGeom prst="rect">
            <a:avLst/>
          </a:prstGeom>
        </p:spPr>
        <p:txBody>
          <a:bodyPr wrap="square" lIns="0" tIns="0" rIns="0" bIns="0" rtlCol="0" anchor="t">
            <a:spAutoFit/>
          </a:bodyPr>
          <a:lstStyle/>
          <a:p>
            <a:pPr>
              <a:lnSpc>
                <a:spcPts val="3399"/>
              </a:lnSpc>
            </a:pPr>
            <a:r>
              <a:rPr lang="en-US" sz="1999" b="1" dirty="0">
                <a:solidFill>
                  <a:srgbClr val="000000"/>
                </a:solidFill>
                <a:latin typeface="Gotham Bold"/>
                <a:ea typeface="Gotham Bold"/>
                <a:cs typeface="Gotham Bold"/>
                <a:sym typeface="Gotham Bold"/>
              </a:rPr>
              <a:t>Analysis Overview</a:t>
            </a:r>
          </a:p>
          <a:p>
            <a:pPr marL="431799" lvl="1" indent="-215899">
              <a:lnSpc>
                <a:spcPts val="3399"/>
              </a:lnSpc>
              <a:buFont typeface="Arial"/>
              <a:buChar char="•"/>
            </a:pPr>
            <a:r>
              <a:rPr lang="en-US" sz="1999" dirty="0">
                <a:solidFill>
                  <a:srgbClr val="000000"/>
                </a:solidFill>
                <a:latin typeface="Gotham"/>
                <a:ea typeface="Gotham"/>
                <a:cs typeface="Gotham"/>
                <a:sym typeface="Gotham"/>
              </a:rPr>
              <a:t>Investigated coupon campaign types' effects on redemption counts and total sales value.</a:t>
            </a:r>
          </a:p>
          <a:p>
            <a:pPr>
              <a:lnSpc>
                <a:spcPts val="3399"/>
              </a:lnSpc>
            </a:pPr>
            <a:r>
              <a:rPr lang="en-US" sz="1999" b="1" dirty="0">
                <a:solidFill>
                  <a:srgbClr val="000000"/>
                </a:solidFill>
                <a:latin typeface="Gotham Bold"/>
                <a:ea typeface="Gotham Bold"/>
                <a:cs typeface="Gotham Bold"/>
                <a:sym typeface="Gotham Bold"/>
              </a:rPr>
              <a:t>Key Findings</a:t>
            </a:r>
          </a:p>
          <a:p>
            <a:pPr marL="431799" lvl="1" indent="-215899">
              <a:lnSpc>
                <a:spcPts val="3399"/>
              </a:lnSpc>
              <a:buFont typeface="Arial"/>
              <a:buChar char="•"/>
            </a:pPr>
            <a:r>
              <a:rPr lang="en-US" sz="1999" b="1" dirty="0">
                <a:solidFill>
                  <a:srgbClr val="000000"/>
                </a:solidFill>
                <a:latin typeface="Gotham Bold"/>
                <a:ea typeface="Gotham Bold"/>
                <a:cs typeface="Gotham Bold"/>
                <a:sym typeface="Gotham Bold"/>
              </a:rPr>
              <a:t>Campaign Type A:</a:t>
            </a:r>
          </a:p>
          <a:p>
            <a:pPr marL="863598" lvl="2" indent="-287866">
              <a:lnSpc>
                <a:spcPts val="3399"/>
              </a:lnSpc>
              <a:buFont typeface="Arial"/>
              <a:buChar char="⚬"/>
            </a:pPr>
            <a:r>
              <a:rPr lang="en-US" sz="1999" dirty="0">
                <a:solidFill>
                  <a:srgbClr val="000000"/>
                </a:solidFill>
                <a:latin typeface="Gotham"/>
                <a:ea typeface="Gotham"/>
                <a:cs typeface="Gotham"/>
                <a:sym typeface="Gotham"/>
              </a:rPr>
              <a:t>Outperformed others in both redemption counts and sales value.</a:t>
            </a:r>
          </a:p>
          <a:p>
            <a:pPr marL="863598" lvl="2" indent="-287866">
              <a:lnSpc>
                <a:spcPts val="3399"/>
              </a:lnSpc>
              <a:buFont typeface="Arial"/>
              <a:buChar char="⚬"/>
            </a:pPr>
            <a:r>
              <a:rPr lang="en-US" sz="1999" dirty="0">
                <a:solidFill>
                  <a:srgbClr val="000000"/>
                </a:solidFill>
                <a:latin typeface="Gotham"/>
                <a:ea typeface="Gotham"/>
                <a:cs typeface="Gotham"/>
                <a:sym typeface="Gotham"/>
              </a:rPr>
              <a:t>Requires further analysis on:</a:t>
            </a:r>
          </a:p>
          <a:p>
            <a:pPr marL="1295397" lvl="3" indent="-323849">
              <a:lnSpc>
                <a:spcPts val="3399"/>
              </a:lnSpc>
              <a:buFont typeface="Arial"/>
              <a:buChar char="￭"/>
            </a:pPr>
            <a:r>
              <a:rPr lang="en-US" sz="1999" dirty="0">
                <a:solidFill>
                  <a:srgbClr val="000000"/>
                </a:solidFill>
                <a:latin typeface="Gotham"/>
                <a:ea typeface="Gotham"/>
                <a:cs typeface="Gotham"/>
                <a:sym typeface="Gotham"/>
              </a:rPr>
              <a:t>Best-suited products</a:t>
            </a:r>
          </a:p>
          <a:p>
            <a:pPr marL="1295397" lvl="3" indent="-323849">
              <a:lnSpc>
                <a:spcPts val="3399"/>
              </a:lnSpc>
              <a:buFont typeface="Arial"/>
              <a:buChar char="￭"/>
            </a:pPr>
            <a:r>
              <a:rPr lang="en-US" sz="1999" dirty="0">
                <a:solidFill>
                  <a:srgbClr val="000000"/>
                </a:solidFill>
                <a:latin typeface="Gotham"/>
                <a:ea typeface="Gotham"/>
                <a:cs typeface="Gotham"/>
                <a:sym typeface="Gotham"/>
              </a:rPr>
              <a:t>Time frame factors</a:t>
            </a:r>
          </a:p>
          <a:p>
            <a:pPr>
              <a:lnSpc>
                <a:spcPts val="3399"/>
              </a:lnSpc>
            </a:pPr>
            <a:r>
              <a:rPr lang="en-US" sz="1999" b="1" dirty="0">
                <a:solidFill>
                  <a:srgbClr val="000000"/>
                </a:solidFill>
                <a:latin typeface="Gotham Bold"/>
                <a:ea typeface="Gotham Bold"/>
                <a:cs typeface="Gotham Bold"/>
                <a:sym typeface="Gotham Bold"/>
              </a:rPr>
              <a:t>Sales Distribution Insights</a:t>
            </a:r>
          </a:p>
          <a:p>
            <a:pPr marL="431799" lvl="1" indent="-215899">
              <a:lnSpc>
                <a:spcPts val="3399"/>
              </a:lnSpc>
              <a:buFont typeface="Arial"/>
              <a:buChar char="•"/>
            </a:pPr>
            <a:r>
              <a:rPr lang="en-US" sz="1999" dirty="0">
                <a:solidFill>
                  <a:srgbClr val="000000"/>
                </a:solidFill>
                <a:latin typeface="Gotham"/>
                <a:ea typeface="Gotham"/>
                <a:cs typeface="Gotham"/>
                <a:sym typeface="Gotham"/>
              </a:rPr>
              <a:t>Grocery Department:</a:t>
            </a:r>
          </a:p>
          <a:p>
            <a:pPr marL="863598" lvl="2" indent="-287866">
              <a:lnSpc>
                <a:spcPts val="3399"/>
              </a:lnSpc>
              <a:buFont typeface="Arial"/>
              <a:buChar char="⚬"/>
            </a:pPr>
            <a:r>
              <a:rPr lang="en-US" sz="1999" dirty="0">
                <a:solidFill>
                  <a:srgbClr val="000000"/>
                </a:solidFill>
                <a:latin typeface="Gotham"/>
                <a:ea typeface="Gotham"/>
                <a:cs typeface="Gotham"/>
                <a:sym typeface="Gotham"/>
              </a:rPr>
              <a:t>Led in sales across all campaign types due to essential nature.</a:t>
            </a:r>
          </a:p>
          <a:p>
            <a:pPr marL="431799" lvl="1" indent="-215899">
              <a:lnSpc>
                <a:spcPts val="3399"/>
              </a:lnSpc>
              <a:buFont typeface="Arial"/>
              <a:buChar char="•"/>
            </a:pPr>
            <a:r>
              <a:rPr lang="en-US" sz="1999" dirty="0">
                <a:solidFill>
                  <a:srgbClr val="000000"/>
                </a:solidFill>
                <a:latin typeface="Gotham"/>
                <a:ea typeface="Gotham"/>
                <a:cs typeface="Gotham"/>
                <a:sym typeface="Gotham"/>
              </a:rPr>
              <a:t>Type A Campaign:</a:t>
            </a:r>
          </a:p>
          <a:p>
            <a:pPr marL="863598" lvl="2" indent="-287866">
              <a:lnSpc>
                <a:spcPts val="3399"/>
              </a:lnSpc>
              <a:buFont typeface="Arial"/>
              <a:buChar char="⚬"/>
            </a:pPr>
            <a:r>
              <a:rPr lang="en-US" sz="1999" dirty="0">
                <a:solidFill>
                  <a:srgbClr val="000000"/>
                </a:solidFill>
                <a:latin typeface="Gotham"/>
                <a:ea typeface="Gotham"/>
                <a:cs typeface="Gotham"/>
                <a:sym typeface="Gotham"/>
              </a:rPr>
              <a:t>Highly effective; </a:t>
            </a:r>
          </a:p>
          <a:p>
            <a:pPr marL="863598" lvl="2" indent="-287866">
              <a:lnSpc>
                <a:spcPts val="3399"/>
              </a:lnSpc>
              <a:buFont typeface="Arial"/>
              <a:buChar char="⚬"/>
            </a:pPr>
            <a:r>
              <a:rPr lang="en-US" sz="1999" dirty="0">
                <a:solidFill>
                  <a:srgbClr val="000000"/>
                </a:solidFill>
                <a:latin typeface="Gotham"/>
                <a:ea typeface="Gotham"/>
                <a:cs typeface="Gotham"/>
                <a:sym typeface="Gotham"/>
              </a:rPr>
              <a:t>Potential strategies to enhance underperforming departments</a:t>
            </a:r>
          </a:p>
          <a:p>
            <a:pPr marL="863598" lvl="2" indent="-287866">
              <a:lnSpc>
                <a:spcPts val="3399"/>
              </a:lnSpc>
              <a:buFont typeface="Arial"/>
              <a:buChar char="⚬"/>
            </a:pPr>
            <a:r>
              <a:rPr lang="en-US" sz="1999" dirty="0">
                <a:solidFill>
                  <a:srgbClr val="000000"/>
                </a:solidFill>
                <a:latin typeface="Gotham"/>
                <a:ea typeface="Gotham"/>
                <a:cs typeface="Gotham"/>
                <a:sym typeface="Gotham"/>
              </a:rPr>
              <a:t>Could be model campaign in the future</a:t>
            </a:r>
          </a:p>
        </p:txBody>
      </p:sp>
      <p:sp>
        <p:nvSpPr>
          <p:cNvPr id="8" name="TextBox 8"/>
          <p:cNvSpPr txBox="1"/>
          <p:nvPr/>
        </p:nvSpPr>
        <p:spPr>
          <a:xfrm>
            <a:off x="9906000" y="1198495"/>
            <a:ext cx="7824944" cy="505908"/>
          </a:xfrm>
          <a:prstGeom prst="rect">
            <a:avLst/>
          </a:prstGeom>
        </p:spPr>
        <p:txBody>
          <a:bodyPr lIns="0" tIns="0" rIns="0" bIns="0" rtlCol="0" anchor="t">
            <a:spAutoFit/>
          </a:bodyPr>
          <a:lstStyle/>
          <a:p>
            <a:pPr algn="just">
              <a:lnSpc>
                <a:spcPts val="4339"/>
              </a:lnSpc>
              <a:spcBef>
                <a:spcPct val="0"/>
              </a:spcBef>
            </a:pPr>
            <a:r>
              <a:rPr lang="en-US" sz="3000" b="1" dirty="0">
                <a:solidFill>
                  <a:srgbClr val="191919"/>
                </a:solidFill>
                <a:latin typeface="Gotham Bold"/>
                <a:ea typeface="Gotham Bold"/>
                <a:cs typeface="Gotham Bold"/>
                <a:sym typeface="Gotham Bold"/>
              </a:rPr>
              <a:t>Campaign Types Effect on Sales Value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F1C6661-19AB-4E4A-9495-3C2C05304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201" y="290332"/>
            <a:ext cx="12132919" cy="9706335"/>
          </a:xfrm>
          <a:prstGeom prst="rect">
            <a:avLst/>
          </a:prstGeom>
        </p:spPr>
      </p:pic>
      <p:grpSp>
        <p:nvGrpSpPr>
          <p:cNvPr id="2" name="Group 2"/>
          <p:cNvGrpSpPr/>
          <p:nvPr/>
        </p:nvGrpSpPr>
        <p:grpSpPr>
          <a:xfrm>
            <a:off x="-1812693" y="-10487225"/>
            <a:ext cx="2841393" cy="13405540"/>
            <a:chOff x="0" y="0"/>
            <a:chExt cx="172278" cy="812800"/>
          </a:xfrm>
        </p:grpSpPr>
        <p:sp>
          <p:nvSpPr>
            <p:cNvPr id="3" name="Freeform 3"/>
            <p:cNvSpPr/>
            <p:nvPr/>
          </p:nvSpPr>
          <p:spPr>
            <a:xfrm>
              <a:off x="0" y="0"/>
              <a:ext cx="172278" cy="812800"/>
            </a:xfrm>
            <a:custGeom>
              <a:avLst/>
              <a:gdLst/>
              <a:ahLst/>
              <a:cxnLst/>
              <a:rect l="l" t="t" r="r" b="b"/>
              <a:pathLst>
                <a:path w="172278" h="812800">
                  <a:moveTo>
                    <a:pt x="86139" y="0"/>
                  </a:moveTo>
                  <a:cubicBezTo>
                    <a:pt x="38566" y="0"/>
                    <a:pt x="0" y="181951"/>
                    <a:pt x="0" y="406400"/>
                  </a:cubicBezTo>
                  <a:cubicBezTo>
                    <a:pt x="0" y="630849"/>
                    <a:pt x="38566" y="812800"/>
                    <a:pt x="86139" y="812800"/>
                  </a:cubicBezTo>
                  <a:cubicBezTo>
                    <a:pt x="133713" y="812800"/>
                    <a:pt x="172278" y="630849"/>
                    <a:pt x="172278" y="406400"/>
                  </a:cubicBezTo>
                  <a:cubicBezTo>
                    <a:pt x="172278" y="181951"/>
                    <a:pt x="133713" y="0"/>
                    <a:pt x="86139"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6151" y="47625"/>
              <a:ext cx="139976"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762088" y="-9632634"/>
            <a:ext cx="10994424" cy="1099442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37301" y="2880215"/>
            <a:ext cx="5277699" cy="5976380"/>
          </a:xfrm>
          <a:prstGeom prst="rect">
            <a:avLst/>
          </a:prstGeom>
        </p:spPr>
        <p:txBody>
          <a:bodyPr wrap="square" lIns="0" tIns="0" rIns="0" bIns="0" rtlCol="0" anchor="t">
            <a:spAutoFit/>
          </a:bodyPr>
          <a:lstStyle/>
          <a:p>
            <a:pPr algn="l">
              <a:lnSpc>
                <a:spcPts val="2642"/>
              </a:lnSpc>
            </a:pPr>
            <a:r>
              <a:rPr lang="en-US" sz="1887" b="1" dirty="0">
                <a:solidFill>
                  <a:srgbClr val="191919"/>
                </a:solidFill>
                <a:latin typeface="Gotham Bold"/>
                <a:ea typeface="Gotham Bold"/>
                <a:cs typeface="Gotham Bold"/>
                <a:sym typeface="Gotham Bold"/>
              </a:rPr>
              <a:t>Key Findings</a:t>
            </a:r>
          </a:p>
          <a:p>
            <a:pPr marL="407528" lvl="1" indent="-203764" algn="l">
              <a:lnSpc>
                <a:spcPts val="2642"/>
              </a:lnSpc>
              <a:buFont typeface="Arial"/>
              <a:buChar char="•"/>
            </a:pPr>
            <a:r>
              <a:rPr lang="en-US" sz="1887" b="1" dirty="0">
                <a:solidFill>
                  <a:srgbClr val="191919"/>
                </a:solidFill>
                <a:latin typeface="Gotham Bold"/>
                <a:ea typeface="Gotham Bold"/>
                <a:cs typeface="Gotham Bold"/>
                <a:sym typeface="Gotham Bold"/>
              </a:rPr>
              <a:t>Sales Plot: </a:t>
            </a:r>
            <a:r>
              <a:rPr lang="en-US" sz="1887" dirty="0">
                <a:solidFill>
                  <a:srgbClr val="191919"/>
                </a:solidFill>
                <a:latin typeface="Gotham"/>
                <a:ea typeface="Gotham"/>
                <a:cs typeface="Gotham"/>
                <a:sym typeface="Gotham"/>
              </a:rPr>
              <a:t>Shows actual total sales values by department (excluding Grocery).</a:t>
            </a:r>
          </a:p>
          <a:p>
            <a:pPr marL="407528" lvl="1" indent="-203764" algn="l">
              <a:lnSpc>
                <a:spcPts val="2642"/>
              </a:lnSpc>
              <a:buFont typeface="Arial"/>
              <a:buChar char="•"/>
            </a:pPr>
            <a:r>
              <a:rPr lang="en-US" sz="1887" b="1" dirty="0">
                <a:solidFill>
                  <a:srgbClr val="191919"/>
                </a:solidFill>
                <a:latin typeface="Gotham Bold"/>
                <a:ea typeface="Gotham Bold"/>
                <a:cs typeface="Gotham Bold"/>
                <a:sym typeface="Gotham Bold"/>
              </a:rPr>
              <a:t>Top Performers:</a:t>
            </a:r>
          </a:p>
          <a:p>
            <a:pPr marL="815056" lvl="2" indent="-271685" algn="l">
              <a:lnSpc>
                <a:spcPts val="2642"/>
              </a:lnSpc>
              <a:buFont typeface="Arial"/>
              <a:buChar char="⚬"/>
            </a:pPr>
            <a:r>
              <a:rPr lang="en-US" sz="1887" dirty="0">
                <a:solidFill>
                  <a:srgbClr val="191919"/>
                </a:solidFill>
                <a:latin typeface="Gotham"/>
                <a:ea typeface="Gotham"/>
                <a:cs typeface="Gotham"/>
                <a:sym typeface="Gotham"/>
              </a:rPr>
              <a:t>Drug GM had the highest sales, followed by Meat Packaged, indicating that coupons boost purchases.</a:t>
            </a:r>
          </a:p>
          <a:p>
            <a:pPr marL="407528" lvl="1" indent="-203764" algn="l">
              <a:lnSpc>
                <a:spcPts val="2642"/>
              </a:lnSpc>
              <a:buFont typeface="Arial"/>
              <a:buChar char="•"/>
            </a:pPr>
            <a:r>
              <a:rPr lang="en-US" sz="1887" b="1" dirty="0">
                <a:solidFill>
                  <a:srgbClr val="191919"/>
                </a:solidFill>
                <a:latin typeface="Gotham Bold"/>
                <a:ea typeface="Gotham Bold"/>
                <a:cs typeface="Gotham Bold"/>
                <a:sym typeface="Gotham Bold"/>
              </a:rPr>
              <a:t>Top Location:</a:t>
            </a:r>
          </a:p>
          <a:p>
            <a:pPr marL="815056" lvl="2" indent="-271685" algn="l">
              <a:lnSpc>
                <a:spcPts val="2642"/>
              </a:lnSpc>
              <a:buFont typeface="Arial"/>
              <a:buChar char="⚬"/>
            </a:pPr>
            <a:r>
              <a:rPr lang="en-US" sz="1887" dirty="0">
                <a:solidFill>
                  <a:srgbClr val="191919"/>
                </a:solidFill>
                <a:latin typeface="Gotham"/>
                <a:ea typeface="Gotham"/>
                <a:cs typeface="Gotham"/>
                <a:sym typeface="Gotham"/>
              </a:rPr>
              <a:t>Store rear exhibited the most significant total sales value across all departments</a:t>
            </a:r>
          </a:p>
          <a:p>
            <a:pPr algn="l">
              <a:lnSpc>
                <a:spcPts val="2642"/>
              </a:lnSpc>
            </a:pPr>
            <a:r>
              <a:rPr lang="en-US" sz="1887" b="1" dirty="0">
                <a:solidFill>
                  <a:srgbClr val="191919"/>
                </a:solidFill>
                <a:latin typeface="Gotham Bold"/>
                <a:ea typeface="Gotham Bold"/>
                <a:cs typeface="Gotham Bold"/>
                <a:sym typeface="Gotham Bold"/>
              </a:rPr>
              <a:t>Conclusion</a:t>
            </a:r>
          </a:p>
          <a:p>
            <a:pPr marL="407528" lvl="1" indent="-203764" algn="l">
              <a:lnSpc>
                <a:spcPts val="2642"/>
              </a:lnSpc>
              <a:buFont typeface="Arial"/>
              <a:buChar char="•"/>
            </a:pPr>
            <a:r>
              <a:rPr lang="en-US" sz="1887" b="1" dirty="0">
                <a:solidFill>
                  <a:srgbClr val="191919"/>
                </a:solidFill>
                <a:latin typeface="Gotham Bold"/>
                <a:ea typeface="Gotham Bold"/>
                <a:cs typeface="Gotham Bold"/>
                <a:sym typeface="Gotham Bold"/>
              </a:rPr>
              <a:t>Display Impact:</a:t>
            </a:r>
          </a:p>
          <a:p>
            <a:pPr marL="815056" lvl="2" indent="-271685" algn="l">
              <a:lnSpc>
                <a:spcPts val="2642"/>
              </a:lnSpc>
              <a:buFont typeface="Arial"/>
              <a:buChar char="⚬"/>
            </a:pPr>
            <a:r>
              <a:rPr lang="en-US" sz="1887" dirty="0">
                <a:solidFill>
                  <a:srgbClr val="191919"/>
                </a:solidFill>
                <a:latin typeface="Gotham"/>
                <a:ea typeface="Gotham"/>
                <a:cs typeface="Gotham"/>
                <a:sym typeface="Gotham"/>
              </a:rPr>
              <a:t>Locations greatly influence sales, especially for packaged goods.</a:t>
            </a:r>
          </a:p>
          <a:p>
            <a:pPr algn="l">
              <a:lnSpc>
                <a:spcPts val="2642"/>
              </a:lnSpc>
            </a:pPr>
            <a:endParaRPr lang="en-US" sz="1887" dirty="0">
              <a:solidFill>
                <a:srgbClr val="191919"/>
              </a:solidFill>
              <a:latin typeface="Gotham"/>
              <a:ea typeface="Gotham"/>
              <a:cs typeface="Gotham"/>
              <a:sym typeface="Gotham"/>
            </a:endParaRPr>
          </a:p>
        </p:txBody>
      </p:sp>
      <p:sp>
        <p:nvSpPr>
          <p:cNvPr id="10" name="TextBox 10"/>
          <p:cNvSpPr txBox="1"/>
          <p:nvPr/>
        </p:nvSpPr>
        <p:spPr>
          <a:xfrm>
            <a:off x="437301" y="1943977"/>
            <a:ext cx="4405173" cy="427990"/>
          </a:xfrm>
          <a:prstGeom prst="rect">
            <a:avLst/>
          </a:prstGeom>
        </p:spPr>
        <p:txBody>
          <a:bodyPr lIns="0" tIns="0" rIns="0" bIns="0" rtlCol="0" anchor="t">
            <a:spAutoFit/>
          </a:bodyPr>
          <a:lstStyle/>
          <a:p>
            <a:pPr algn="just">
              <a:lnSpc>
                <a:spcPts val="3499"/>
              </a:lnSpc>
              <a:spcBef>
                <a:spcPct val="0"/>
              </a:spcBef>
            </a:pPr>
            <a:r>
              <a:rPr lang="en-US" sz="2499" b="1" dirty="0">
                <a:solidFill>
                  <a:srgbClr val="191919"/>
                </a:solidFill>
                <a:latin typeface="Gotham Bold"/>
                <a:ea typeface="Gotham Bold"/>
                <a:cs typeface="Gotham Bold"/>
                <a:sym typeface="Gotham Bold"/>
              </a:rPr>
              <a:t>Display Location Analysis</a:t>
            </a:r>
          </a:p>
        </p:txBody>
      </p:sp>
      <p:grpSp>
        <p:nvGrpSpPr>
          <p:cNvPr id="11" name="Group 11"/>
          <p:cNvGrpSpPr/>
          <p:nvPr/>
        </p:nvGrpSpPr>
        <p:grpSpPr>
          <a:xfrm>
            <a:off x="-1812693" y="7416893"/>
            <a:ext cx="2841393" cy="13405540"/>
            <a:chOff x="0" y="0"/>
            <a:chExt cx="172278" cy="812800"/>
          </a:xfrm>
        </p:grpSpPr>
        <p:sp>
          <p:nvSpPr>
            <p:cNvPr id="12" name="Freeform 12"/>
            <p:cNvSpPr/>
            <p:nvPr/>
          </p:nvSpPr>
          <p:spPr>
            <a:xfrm>
              <a:off x="0" y="0"/>
              <a:ext cx="172278" cy="812800"/>
            </a:xfrm>
            <a:custGeom>
              <a:avLst/>
              <a:gdLst/>
              <a:ahLst/>
              <a:cxnLst/>
              <a:rect l="l" t="t" r="r" b="b"/>
              <a:pathLst>
                <a:path w="172278" h="812800">
                  <a:moveTo>
                    <a:pt x="86139" y="0"/>
                  </a:moveTo>
                  <a:cubicBezTo>
                    <a:pt x="38566" y="0"/>
                    <a:pt x="0" y="181951"/>
                    <a:pt x="0" y="406400"/>
                  </a:cubicBezTo>
                  <a:cubicBezTo>
                    <a:pt x="0" y="630849"/>
                    <a:pt x="38566" y="812800"/>
                    <a:pt x="86139" y="812800"/>
                  </a:cubicBezTo>
                  <a:cubicBezTo>
                    <a:pt x="133713" y="812800"/>
                    <a:pt x="172278" y="630849"/>
                    <a:pt x="172278" y="406400"/>
                  </a:cubicBezTo>
                  <a:cubicBezTo>
                    <a:pt x="172278" y="181951"/>
                    <a:pt x="133713" y="0"/>
                    <a:pt x="86139" y="0"/>
                  </a:cubicBezTo>
                  <a:close/>
                </a:path>
              </a:pathLst>
            </a:custGeom>
            <a:solidFill>
              <a:srgbClr val="000000">
                <a:alpha val="0"/>
              </a:srgbClr>
            </a:solidFill>
            <a:ln w="19050" cap="sq">
              <a:solidFill>
                <a:srgbClr val="FD6220"/>
              </a:solidFill>
              <a:prstDash val="solid"/>
              <a:miter/>
            </a:ln>
          </p:spPr>
        </p:sp>
        <p:sp>
          <p:nvSpPr>
            <p:cNvPr id="13" name="TextBox 13"/>
            <p:cNvSpPr txBox="1"/>
            <p:nvPr/>
          </p:nvSpPr>
          <p:spPr>
            <a:xfrm>
              <a:off x="16151" y="47625"/>
              <a:ext cx="139976"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2E19025-6C09-46A1-AE70-0B5DA2226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65202"/>
            <a:ext cx="11038509" cy="8925210"/>
          </a:xfrm>
          <a:prstGeom prst="rect">
            <a:avLst/>
          </a:prstGeom>
        </p:spPr>
      </p:pic>
      <p:grpSp>
        <p:nvGrpSpPr>
          <p:cNvPr id="2" name="Group 2"/>
          <p:cNvGrpSpPr/>
          <p:nvPr/>
        </p:nvGrpSpPr>
        <p:grpSpPr>
          <a:xfrm>
            <a:off x="-1812693" y="-10487225"/>
            <a:ext cx="2841393" cy="13405540"/>
            <a:chOff x="0" y="0"/>
            <a:chExt cx="172278" cy="812800"/>
          </a:xfrm>
        </p:grpSpPr>
        <p:sp>
          <p:nvSpPr>
            <p:cNvPr id="3" name="Freeform 3"/>
            <p:cNvSpPr/>
            <p:nvPr/>
          </p:nvSpPr>
          <p:spPr>
            <a:xfrm>
              <a:off x="0" y="0"/>
              <a:ext cx="172278" cy="812800"/>
            </a:xfrm>
            <a:custGeom>
              <a:avLst/>
              <a:gdLst/>
              <a:ahLst/>
              <a:cxnLst/>
              <a:rect l="l" t="t" r="r" b="b"/>
              <a:pathLst>
                <a:path w="172278" h="812800">
                  <a:moveTo>
                    <a:pt x="86139" y="0"/>
                  </a:moveTo>
                  <a:cubicBezTo>
                    <a:pt x="38566" y="0"/>
                    <a:pt x="0" y="181951"/>
                    <a:pt x="0" y="406400"/>
                  </a:cubicBezTo>
                  <a:cubicBezTo>
                    <a:pt x="0" y="630849"/>
                    <a:pt x="38566" y="812800"/>
                    <a:pt x="86139" y="812800"/>
                  </a:cubicBezTo>
                  <a:cubicBezTo>
                    <a:pt x="133713" y="812800"/>
                    <a:pt x="172278" y="630849"/>
                    <a:pt x="172278" y="406400"/>
                  </a:cubicBezTo>
                  <a:cubicBezTo>
                    <a:pt x="172278" y="181951"/>
                    <a:pt x="133713" y="0"/>
                    <a:pt x="86139"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6151" y="47625"/>
              <a:ext cx="139976"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762088" y="-9632634"/>
            <a:ext cx="10994424" cy="1099442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1731608" y="2005995"/>
            <a:ext cx="5946792" cy="6871112"/>
          </a:xfrm>
          <a:prstGeom prst="rect">
            <a:avLst/>
          </a:prstGeom>
        </p:spPr>
        <p:txBody>
          <a:bodyPr wrap="square" lIns="0" tIns="0" rIns="0" bIns="0" rtlCol="0" anchor="t">
            <a:spAutoFit/>
          </a:bodyPr>
          <a:lstStyle/>
          <a:p>
            <a:pPr algn="l">
              <a:lnSpc>
                <a:spcPct val="150000"/>
              </a:lnSpc>
            </a:pPr>
            <a:r>
              <a:rPr lang="en-US" sz="2000" b="1" dirty="0">
                <a:solidFill>
                  <a:srgbClr val="191919"/>
                </a:solidFill>
                <a:latin typeface="Gotham Bold"/>
                <a:ea typeface="Gotham Bold"/>
                <a:cs typeface="Gotham Bold"/>
                <a:sym typeface="Gotham Bold"/>
              </a:rPr>
              <a:t>Key Findings</a:t>
            </a:r>
          </a:p>
          <a:p>
            <a:pPr marL="407528" lvl="1" indent="-203764" algn="l">
              <a:lnSpc>
                <a:spcPct val="150000"/>
              </a:lnSpc>
              <a:buFont typeface="Arial"/>
              <a:buChar char="•"/>
            </a:pPr>
            <a:r>
              <a:rPr lang="en-US" sz="2000" b="1" dirty="0">
                <a:solidFill>
                  <a:srgbClr val="191919"/>
                </a:solidFill>
                <a:latin typeface="Gotham Bold"/>
                <a:ea typeface="Gotham Bold"/>
                <a:cs typeface="Gotham Bold"/>
                <a:sym typeface="Gotham Bold"/>
              </a:rPr>
              <a:t>Top Performers:</a:t>
            </a:r>
          </a:p>
          <a:p>
            <a:pPr marL="815056" lvl="2" indent="-271685" algn="l">
              <a:lnSpc>
                <a:spcPct val="150000"/>
              </a:lnSpc>
              <a:buFont typeface="Arial"/>
              <a:buChar char="⚬"/>
            </a:pPr>
            <a:r>
              <a:rPr lang="en-US" sz="2000" dirty="0">
                <a:solidFill>
                  <a:srgbClr val="191919"/>
                </a:solidFill>
                <a:latin typeface="Gotham"/>
                <a:ea typeface="Gotham"/>
                <a:cs typeface="Gotham"/>
                <a:sym typeface="Gotham"/>
              </a:rPr>
              <a:t>Despite not being actively displayed, the Grocery department continued to lead in total sales value</a:t>
            </a:r>
          </a:p>
          <a:p>
            <a:pPr marL="815056" lvl="2" indent="-271685" algn="l">
              <a:lnSpc>
                <a:spcPct val="150000"/>
              </a:lnSpc>
              <a:buFont typeface="Arial"/>
              <a:buChar char="⚬"/>
            </a:pPr>
            <a:r>
              <a:rPr lang="en-US" sz="2000" dirty="0">
                <a:solidFill>
                  <a:srgbClr val="191919"/>
                </a:solidFill>
                <a:latin typeface="Gotham"/>
                <a:ea typeface="Gotham"/>
                <a:cs typeface="Gotham"/>
                <a:sym typeface="Gotham"/>
              </a:rPr>
              <a:t>Notably, the MEAT department, which likely includes fresh meat, appeared to be purchased primarily when not displayed</a:t>
            </a:r>
          </a:p>
          <a:p>
            <a:pPr marL="407528" lvl="1" indent="-203764" algn="l">
              <a:lnSpc>
                <a:spcPct val="150000"/>
              </a:lnSpc>
              <a:buFont typeface="Arial"/>
              <a:buChar char="•"/>
            </a:pPr>
            <a:r>
              <a:rPr lang="en-US" sz="2000" b="1" dirty="0">
                <a:solidFill>
                  <a:srgbClr val="191919"/>
                </a:solidFill>
                <a:latin typeface="Gotham Bold"/>
                <a:ea typeface="Gotham Bold"/>
                <a:cs typeface="Gotham Bold"/>
                <a:sym typeface="Gotham Bold"/>
              </a:rPr>
              <a:t>Display Impact:</a:t>
            </a:r>
          </a:p>
          <a:p>
            <a:pPr marL="815056" lvl="2" indent="-271685" algn="l">
              <a:lnSpc>
                <a:spcPct val="150000"/>
              </a:lnSpc>
              <a:buFont typeface="Arial"/>
              <a:buChar char="⚬"/>
            </a:pPr>
            <a:r>
              <a:rPr lang="en-US" sz="2000" dirty="0">
                <a:solidFill>
                  <a:srgbClr val="191919"/>
                </a:solidFill>
                <a:latin typeface="Gotham"/>
                <a:ea typeface="Gotham"/>
                <a:cs typeface="Gotham"/>
                <a:sym typeface="Gotham"/>
              </a:rPr>
              <a:t>TRAVEL &amp; LEISURE department only saw purchases when its products were not displayed </a:t>
            </a:r>
          </a:p>
          <a:p>
            <a:pPr marL="543371" lvl="2" algn="l">
              <a:lnSpc>
                <a:spcPct val="150000"/>
              </a:lnSpc>
            </a:pPr>
            <a:r>
              <a:rPr lang="en-US" sz="2000" dirty="0">
                <a:solidFill>
                  <a:srgbClr val="191919"/>
                </a:solidFill>
                <a:latin typeface="Gotham"/>
                <a:ea typeface="Gotham"/>
                <a:cs typeface="Gotham"/>
                <a:sym typeface="Gotham"/>
              </a:rPr>
              <a:t>=&gt; A unique purchasing behavior in this category</a:t>
            </a:r>
          </a:p>
        </p:txBody>
      </p:sp>
      <p:sp>
        <p:nvSpPr>
          <p:cNvPr id="10" name="TextBox 10"/>
          <p:cNvSpPr txBox="1"/>
          <p:nvPr/>
        </p:nvSpPr>
        <p:spPr>
          <a:xfrm>
            <a:off x="11740317" y="1447551"/>
            <a:ext cx="4405173" cy="427990"/>
          </a:xfrm>
          <a:prstGeom prst="rect">
            <a:avLst/>
          </a:prstGeom>
        </p:spPr>
        <p:txBody>
          <a:bodyPr lIns="0" tIns="0" rIns="0" bIns="0" rtlCol="0" anchor="t">
            <a:spAutoFit/>
          </a:bodyPr>
          <a:lstStyle/>
          <a:p>
            <a:pPr algn="just">
              <a:lnSpc>
                <a:spcPts val="3499"/>
              </a:lnSpc>
              <a:spcBef>
                <a:spcPct val="0"/>
              </a:spcBef>
            </a:pPr>
            <a:r>
              <a:rPr lang="en-US" sz="2499" b="1" dirty="0">
                <a:solidFill>
                  <a:srgbClr val="191919"/>
                </a:solidFill>
                <a:latin typeface="Gotham Bold"/>
                <a:ea typeface="Gotham Bold"/>
                <a:cs typeface="Gotham Bold"/>
                <a:sym typeface="Gotham Bold"/>
              </a:rPr>
              <a:t>Display location analysis</a:t>
            </a:r>
          </a:p>
        </p:txBody>
      </p:sp>
      <p:grpSp>
        <p:nvGrpSpPr>
          <p:cNvPr id="11" name="Group 11"/>
          <p:cNvGrpSpPr/>
          <p:nvPr/>
        </p:nvGrpSpPr>
        <p:grpSpPr>
          <a:xfrm>
            <a:off x="-1812693" y="7416893"/>
            <a:ext cx="2841393" cy="13405540"/>
            <a:chOff x="0" y="0"/>
            <a:chExt cx="172278" cy="812800"/>
          </a:xfrm>
        </p:grpSpPr>
        <p:sp>
          <p:nvSpPr>
            <p:cNvPr id="12" name="Freeform 12"/>
            <p:cNvSpPr/>
            <p:nvPr/>
          </p:nvSpPr>
          <p:spPr>
            <a:xfrm>
              <a:off x="0" y="0"/>
              <a:ext cx="172278" cy="812800"/>
            </a:xfrm>
            <a:custGeom>
              <a:avLst/>
              <a:gdLst/>
              <a:ahLst/>
              <a:cxnLst/>
              <a:rect l="l" t="t" r="r" b="b"/>
              <a:pathLst>
                <a:path w="172278" h="812800">
                  <a:moveTo>
                    <a:pt x="86139" y="0"/>
                  </a:moveTo>
                  <a:cubicBezTo>
                    <a:pt x="38566" y="0"/>
                    <a:pt x="0" y="181951"/>
                    <a:pt x="0" y="406400"/>
                  </a:cubicBezTo>
                  <a:cubicBezTo>
                    <a:pt x="0" y="630849"/>
                    <a:pt x="38566" y="812800"/>
                    <a:pt x="86139" y="812800"/>
                  </a:cubicBezTo>
                  <a:cubicBezTo>
                    <a:pt x="133713" y="812800"/>
                    <a:pt x="172278" y="630849"/>
                    <a:pt x="172278" y="406400"/>
                  </a:cubicBezTo>
                  <a:cubicBezTo>
                    <a:pt x="172278" y="181951"/>
                    <a:pt x="133713" y="0"/>
                    <a:pt x="86139" y="0"/>
                  </a:cubicBezTo>
                  <a:close/>
                </a:path>
              </a:pathLst>
            </a:custGeom>
            <a:solidFill>
              <a:srgbClr val="000000">
                <a:alpha val="0"/>
              </a:srgbClr>
            </a:solidFill>
            <a:ln w="19050" cap="sq">
              <a:solidFill>
                <a:srgbClr val="FD6220"/>
              </a:solidFill>
              <a:prstDash val="solid"/>
              <a:miter/>
            </a:ln>
          </p:spPr>
        </p:sp>
        <p:sp>
          <p:nvSpPr>
            <p:cNvPr id="13" name="TextBox 13"/>
            <p:cNvSpPr txBox="1"/>
            <p:nvPr/>
          </p:nvSpPr>
          <p:spPr>
            <a:xfrm>
              <a:off x="16151" y="47625"/>
              <a:ext cx="139976" cy="688975"/>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3027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2018B43-EA51-48C5-A0D0-A96AA4C4F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5199" y="552450"/>
            <a:ext cx="10438598" cy="9182100"/>
          </a:xfrm>
          <a:prstGeom prst="rect">
            <a:avLst/>
          </a:prstGeom>
        </p:spPr>
      </p:pic>
      <p:grpSp>
        <p:nvGrpSpPr>
          <p:cNvPr id="2" name="Group 2"/>
          <p:cNvGrpSpPr/>
          <p:nvPr/>
        </p:nvGrpSpPr>
        <p:grpSpPr>
          <a:xfrm>
            <a:off x="-7543800" y="-1933976"/>
            <a:ext cx="14154952" cy="1415495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94203" y="649939"/>
            <a:ext cx="4220460" cy="1538883"/>
          </a:xfrm>
          <a:prstGeom prst="rect">
            <a:avLst/>
          </a:prstGeom>
        </p:spPr>
        <p:txBody>
          <a:bodyPr lIns="0" tIns="0" rIns="0" bIns="0" rtlCol="0" anchor="t">
            <a:spAutoFit/>
          </a:bodyPr>
          <a:lstStyle/>
          <a:p>
            <a:pPr algn="l">
              <a:lnSpc>
                <a:spcPts val="3965"/>
              </a:lnSpc>
            </a:pPr>
            <a:r>
              <a:rPr lang="en-US" sz="3604" b="1" dirty="0">
                <a:solidFill>
                  <a:srgbClr val="191919"/>
                </a:solidFill>
                <a:latin typeface="Gotham Bold"/>
                <a:ea typeface="Gotham Bold"/>
                <a:cs typeface="Gotham Bold"/>
                <a:sym typeface="Gotham Bold"/>
              </a:rPr>
              <a:t>Impact of Mailer Locations on Sales Value</a:t>
            </a:r>
          </a:p>
        </p:txBody>
      </p:sp>
      <p:sp>
        <p:nvSpPr>
          <p:cNvPr id="7" name="TextBox 7"/>
          <p:cNvSpPr txBox="1"/>
          <p:nvPr/>
        </p:nvSpPr>
        <p:spPr>
          <a:xfrm>
            <a:off x="494203" y="2492559"/>
            <a:ext cx="5008327" cy="7332777"/>
          </a:xfrm>
          <a:prstGeom prst="rect">
            <a:avLst/>
          </a:prstGeom>
        </p:spPr>
        <p:txBody>
          <a:bodyPr lIns="0" tIns="0" rIns="0" bIns="0" rtlCol="0" anchor="t">
            <a:spAutoFit/>
          </a:bodyPr>
          <a:lstStyle/>
          <a:p>
            <a:pPr algn="l">
              <a:lnSpc>
                <a:spcPct val="150000"/>
              </a:lnSpc>
            </a:pPr>
            <a:r>
              <a:rPr lang="en-US" sz="2000" b="1" dirty="0">
                <a:solidFill>
                  <a:srgbClr val="191919"/>
                </a:solidFill>
                <a:latin typeface="Gotham Bold"/>
                <a:ea typeface="Gotham Bold"/>
                <a:cs typeface="Gotham Bold"/>
                <a:sym typeface="Gotham Bold"/>
              </a:rPr>
              <a:t>Key Findings</a:t>
            </a:r>
          </a:p>
          <a:p>
            <a:pPr marL="342900" indent="-342900" algn="l">
              <a:lnSpc>
                <a:spcPct val="150000"/>
              </a:lnSpc>
              <a:buFont typeface="Arial" panose="020B0604020202020204" pitchFamily="34" charset="0"/>
              <a:buChar char="•"/>
            </a:pPr>
            <a:r>
              <a:rPr lang="en-US" sz="2000" dirty="0">
                <a:solidFill>
                  <a:srgbClr val="191919"/>
                </a:solidFill>
                <a:latin typeface="Gotham" panose="020B0604020202020204" charset="0"/>
                <a:ea typeface="Gotham Bold"/>
                <a:cs typeface="Gotham" panose="020B0604020202020204" charset="0"/>
                <a:sym typeface="Gotham Bold"/>
              </a:rPr>
              <a:t>More departments were represented</a:t>
            </a:r>
          </a:p>
          <a:p>
            <a:pPr marL="342900" indent="-342900" algn="l">
              <a:lnSpc>
                <a:spcPct val="150000"/>
              </a:lnSpc>
              <a:buFont typeface="Arial" panose="020B0604020202020204" pitchFamily="34" charset="0"/>
              <a:buChar char="•"/>
            </a:pPr>
            <a:r>
              <a:rPr lang="en-US" sz="2000" b="1" dirty="0">
                <a:solidFill>
                  <a:srgbClr val="191919"/>
                </a:solidFill>
                <a:latin typeface="Gotham Bold"/>
                <a:ea typeface="Gotham Bold"/>
                <a:cs typeface="Gotham Bold"/>
                <a:sym typeface="Gotham Bold"/>
              </a:rPr>
              <a:t>Top Sales Locations:</a:t>
            </a:r>
          </a:p>
          <a:p>
            <a:pPr marL="764312" lvl="2" indent="-254771" algn="l">
              <a:lnSpc>
                <a:spcPct val="150000"/>
              </a:lnSpc>
              <a:buFont typeface="Arial"/>
              <a:buChar char="⚬"/>
            </a:pPr>
            <a:r>
              <a:rPr lang="en-US" sz="2000" dirty="0">
                <a:solidFill>
                  <a:srgbClr val="191919"/>
                </a:solidFill>
                <a:latin typeface="Gotham"/>
                <a:ea typeface="Gotham"/>
                <a:cs typeface="Gotham"/>
                <a:sym typeface="Gotham"/>
              </a:rPr>
              <a:t>DRUG GM now concentrated its sales value primarily on the Interior page feature</a:t>
            </a:r>
          </a:p>
          <a:p>
            <a:pPr marL="764312" lvl="2" indent="-254771" algn="l">
              <a:lnSpc>
                <a:spcPct val="150000"/>
              </a:lnSpc>
              <a:buFont typeface="Arial"/>
              <a:buChar char="⚬"/>
            </a:pPr>
            <a:r>
              <a:rPr lang="en-US" sz="2000" dirty="0">
                <a:solidFill>
                  <a:srgbClr val="191919"/>
                </a:solidFill>
                <a:latin typeface="Gotham"/>
                <a:ea typeface="Gotham"/>
                <a:cs typeface="Gotham"/>
                <a:sym typeface="Gotham"/>
              </a:rPr>
              <a:t>TRAVEL &amp; LEISURE department, which wasn’t seen in the display locations analysis, showed a small sales value across three different mailer locations</a:t>
            </a:r>
          </a:p>
          <a:p>
            <a:pPr marL="509541" lvl="2" algn="l">
              <a:lnSpc>
                <a:spcPct val="150000"/>
              </a:lnSpc>
            </a:pPr>
            <a:endParaRPr lang="en-US" sz="2000" dirty="0">
              <a:solidFill>
                <a:srgbClr val="191919"/>
              </a:solidFill>
              <a:latin typeface="Gotham"/>
              <a:ea typeface="Gotham"/>
              <a:cs typeface="Gotham"/>
              <a:sym typeface="Gotham"/>
            </a:endParaRPr>
          </a:p>
          <a:p>
            <a:pPr algn="l">
              <a:lnSpc>
                <a:spcPct val="150000"/>
              </a:lnSpc>
            </a:pPr>
            <a:r>
              <a:rPr lang="en-US" sz="2000" b="1" dirty="0">
                <a:solidFill>
                  <a:srgbClr val="191919"/>
                </a:solidFill>
                <a:latin typeface="Gotham Bold"/>
                <a:ea typeface="Gotham Bold"/>
                <a:cs typeface="Gotham Bold"/>
                <a:sym typeface="Gotham Bold"/>
              </a:rPr>
              <a:t>Conclusion</a:t>
            </a:r>
          </a:p>
          <a:p>
            <a:pPr marL="382156" lvl="1" indent="-191078" algn="l">
              <a:lnSpc>
                <a:spcPct val="150000"/>
              </a:lnSpc>
              <a:buFont typeface="Arial"/>
              <a:buChar char="•"/>
            </a:pPr>
            <a:r>
              <a:rPr lang="en-US" sz="2000" dirty="0">
                <a:solidFill>
                  <a:srgbClr val="191919"/>
                </a:solidFill>
                <a:latin typeface="Gotham"/>
                <a:ea typeface="Gotham"/>
                <a:cs typeface="Gotham"/>
                <a:sym typeface="Gotham"/>
              </a:rPr>
              <a:t>Strategic placement in mailers boosts sales value rates</a:t>
            </a:r>
          </a:p>
          <a:p>
            <a:pPr algn="l">
              <a:lnSpc>
                <a:spcPct val="150000"/>
              </a:lnSpc>
            </a:pPr>
            <a:endParaRPr lang="en-US" sz="2000" dirty="0">
              <a:solidFill>
                <a:srgbClr val="191919"/>
              </a:solidFill>
              <a:latin typeface="Gotham"/>
              <a:ea typeface="Gotham"/>
              <a:cs typeface="Gotham"/>
              <a:sym typeface="Gotha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95269BE-F904-4A21-87BB-6226A886A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32" y="942932"/>
            <a:ext cx="11387956" cy="8734903"/>
          </a:xfrm>
          <a:prstGeom prst="rect">
            <a:avLst/>
          </a:prstGeom>
        </p:spPr>
      </p:pic>
      <p:grpSp>
        <p:nvGrpSpPr>
          <p:cNvPr id="2" name="Group 2"/>
          <p:cNvGrpSpPr/>
          <p:nvPr/>
        </p:nvGrpSpPr>
        <p:grpSpPr>
          <a:xfrm>
            <a:off x="-1812693" y="-10487225"/>
            <a:ext cx="2841393" cy="13405540"/>
            <a:chOff x="0" y="0"/>
            <a:chExt cx="172278" cy="812800"/>
          </a:xfrm>
        </p:grpSpPr>
        <p:sp>
          <p:nvSpPr>
            <p:cNvPr id="3" name="Freeform 3"/>
            <p:cNvSpPr/>
            <p:nvPr/>
          </p:nvSpPr>
          <p:spPr>
            <a:xfrm>
              <a:off x="0" y="0"/>
              <a:ext cx="172278" cy="812800"/>
            </a:xfrm>
            <a:custGeom>
              <a:avLst/>
              <a:gdLst/>
              <a:ahLst/>
              <a:cxnLst/>
              <a:rect l="l" t="t" r="r" b="b"/>
              <a:pathLst>
                <a:path w="172278" h="812800">
                  <a:moveTo>
                    <a:pt x="86139" y="0"/>
                  </a:moveTo>
                  <a:cubicBezTo>
                    <a:pt x="38566" y="0"/>
                    <a:pt x="0" y="181951"/>
                    <a:pt x="0" y="406400"/>
                  </a:cubicBezTo>
                  <a:cubicBezTo>
                    <a:pt x="0" y="630849"/>
                    <a:pt x="38566" y="812800"/>
                    <a:pt x="86139" y="812800"/>
                  </a:cubicBezTo>
                  <a:cubicBezTo>
                    <a:pt x="133713" y="812800"/>
                    <a:pt x="172278" y="630849"/>
                    <a:pt x="172278" y="406400"/>
                  </a:cubicBezTo>
                  <a:cubicBezTo>
                    <a:pt x="172278" y="181951"/>
                    <a:pt x="133713" y="0"/>
                    <a:pt x="86139"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6151" y="47625"/>
              <a:ext cx="139976"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762088" y="-9632634"/>
            <a:ext cx="10994424" cy="1099442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1892717" y="2366366"/>
            <a:ext cx="6090483" cy="6409447"/>
          </a:xfrm>
          <a:prstGeom prst="rect">
            <a:avLst/>
          </a:prstGeom>
        </p:spPr>
        <p:txBody>
          <a:bodyPr wrap="square" lIns="0" tIns="0" rIns="0" bIns="0" rtlCol="0" anchor="t">
            <a:spAutoFit/>
          </a:bodyPr>
          <a:lstStyle/>
          <a:p>
            <a:pPr algn="l">
              <a:lnSpc>
                <a:spcPct val="150000"/>
              </a:lnSpc>
            </a:pPr>
            <a:r>
              <a:rPr lang="en-US" sz="2000" b="1" dirty="0">
                <a:solidFill>
                  <a:srgbClr val="191919"/>
                </a:solidFill>
                <a:latin typeface="Gotham Bold"/>
                <a:ea typeface="Gotham Bold"/>
                <a:cs typeface="Gotham Bold"/>
                <a:sym typeface="Gotham Bold"/>
              </a:rPr>
              <a:t>Key Findings</a:t>
            </a:r>
          </a:p>
          <a:p>
            <a:pPr marL="815056" lvl="2" indent="-271685" algn="l">
              <a:lnSpc>
                <a:spcPct val="150000"/>
              </a:lnSpc>
              <a:buFont typeface="Arial"/>
              <a:buChar char="⚬"/>
            </a:pPr>
            <a:r>
              <a:rPr lang="en-US" sz="2000" dirty="0">
                <a:solidFill>
                  <a:srgbClr val="191919"/>
                </a:solidFill>
                <a:latin typeface="Gotham"/>
                <a:ea typeface="Gotham"/>
                <a:cs typeface="Gotham"/>
                <a:sym typeface="Gotham"/>
              </a:rPr>
              <a:t>No department generated higher sales value without being featured in the mail</a:t>
            </a:r>
          </a:p>
          <a:p>
            <a:pPr marL="815056" lvl="2" indent="-271685" algn="l">
              <a:lnSpc>
                <a:spcPct val="150000"/>
              </a:lnSpc>
              <a:buFont typeface="Arial"/>
              <a:buChar char="⚬"/>
            </a:pPr>
            <a:r>
              <a:rPr lang="en-US" sz="2000" dirty="0">
                <a:solidFill>
                  <a:srgbClr val="191919"/>
                </a:solidFill>
                <a:latin typeface="Gotham"/>
                <a:ea typeface="Gotham"/>
                <a:cs typeface="Gotham"/>
                <a:sym typeface="Gotham"/>
              </a:rPr>
              <a:t>COUPON and TRAVEL &amp; LEISURE were the only two departments that saw no sales when not included in mail promotion</a:t>
            </a:r>
          </a:p>
          <a:p>
            <a:pPr marL="815056" lvl="2" indent="-271685" algn="l">
              <a:lnSpc>
                <a:spcPct val="150000"/>
              </a:lnSpc>
              <a:buFont typeface="Arial"/>
              <a:buChar char="⚬"/>
            </a:pPr>
            <a:r>
              <a:rPr lang="en-US" sz="2000" dirty="0">
                <a:solidFill>
                  <a:srgbClr val="191919"/>
                </a:solidFill>
                <a:latin typeface="Gotham" panose="020B0604020202020204" charset="0"/>
                <a:ea typeface="Gotham Bold"/>
                <a:cs typeface="Gotham" panose="020B0604020202020204" charset="0"/>
                <a:sym typeface="Gotham Bold"/>
              </a:rPr>
              <a:t>MEAT department showed a sales approximately 200 times higher than not being presented in mail</a:t>
            </a:r>
            <a:endParaRPr lang="en-US" sz="2000" b="1" dirty="0">
              <a:solidFill>
                <a:srgbClr val="191919"/>
              </a:solidFill>
              <a:latin typeface="Gotham Bold"/>
              <a:ea typeface="Gotham Bold"/>
              <a:cs typeface="Gotham Bold"/>
              <a:sym typeface="Gotham Bold"/>
            </a:endParaRPr>
          </a:p>
          <a:p>
            <a:pPr algn="l">
              <a:lnSpc>
                <a:spcPct val="150000"/>
              </a:lnSpc>
            </a:pPr>
            <a:r>
              <a:rPr lang="en-US" sz="2000" b="1" dirty="0">
                <a:solidFill>
                  <a:srgbClr val="191919"/>
                </a:solidFill>
                <a:latin typeface="Gotham Bold"/>
                <a:ea typeface="Gotham Bold"/>
                <a:cs typeface="Gotham Bold"/>
                <a:sym typeface="Gotham Bold"/>
              </a:rPr>
              <a:t>Conclusion</a:t>
            </a:r>
          </a:p>
          <a:p>
            <a:pPr marL="407528" lvl="1" indent="-203764" algn="l">
              <a:lnSpc>
                <a:spcPct val="150000"/>
              </a:lnSpc>
              <a:buFont typeface="Arial"/>
              <a:buChar char="•"/>
            </a:pPr>
            <a:r>
              <a:rPr lang="en-US" sz="2000" b="1" dirty="0">
                <a:solidFill>
                  <a:srgbClr val="191919"/>
                </a:solidFill>
                <a:latin typeface="Gotham Bold"/>
                <a:ea typeface="Gotham Bold"/>
                <a:cs typeface="Gotham Bold"/>
                <a:sym typeface="Gotham Bold"/>
              </a:rPr>
              <a:t>Display Impact:</a:t>
            </a:r>
          </a:p>
          <a:p>
            <a:pPr marL="815056" lvl="2" indent="-271685" algn="l">
              <a:lnSpc>
                <a:spcPct val="150000"/>
              </a:lnSpc>
              <a:buFont typeface="Arial"/>
              <a:buChar char="⚬"/>
            </a:pPr>
            <a:r>
              <a:rPr lang="en-US" sz="2000" dirty="0">
                <a:solidFill>
                  <a:srgbClr val="191919"/>
                </a:solidFill>
                <a:latin typeface="Gotham"/>
                <a:ea typeface="Gotham"/>
                <a:cs typeface="Gotham"/>
                <a:sym typeface="Gotham"/>
              </a:rPr>
              <a:t>Being included in mail promotion greatly influenced sales</a:t>
            </a:r>
          </a:p>
        </p:txBody>
      </p:sp>
      <p:sp>
        <p:nvSpPr>
          <p:cNvPr id="10" name="TextBox 10"/>
          <p:cNvSpPr txBox="1"/>
          <p:nvPr/>
        </p:nvSpPr>
        <p:spPr>
          <a:xfrm>
            <a:off x="11662913" y="1108846"/>
            <a:ext cx="4572000" cy="983859"/>
          </a:xfrm>
          <a:prstGeom prst="rect">
            <a:avLst/>
          </a:prstGeom>
        </p:spPr>
        <p:txBody>
          <a:bodyPr wrap="square" lIns="0" tIns="0" rIns="0" bIns="0" rtlCol="0" anchor="t">
            <a:spAutoFit/>
          </a:bodyPr>
          <a:lstStyle/>
          <a:p>
            <a:pPr algn="l">
              <a:lnSpc>
                <a:spcPts val="3965"/>
              </a:lnSpc>
            </a:pPr>
            <a:r>
              <a:rPr lang="en-US" sz="2800" b="1" dirty="0">
                <a:solidFill>
                  <a:srgbClr val="191919"/>
                </a:solidFill>
                <a:latin typeface="Gotham Bold"/>
                <a:ea typeface="Gotham Bold"/>
                <a:cs typeface="Gotham Bold"/>
                <a:sym typeface="Gotham Bold"/>
              </a:rPr>
              <a:t>Impact of Mailer Locations on Sales Value</a:t>
            </a:r>
          </a:p>
        </p:txBody>
      </p:sp>
      <p:grpSp>
        <p:nvGrpSpPr>
          <p:cNvPr id="11" name="Group 11"/>
          <p:cNvGrpSpPr/>
          <p:nvPr/>
        </p:nvGrpSpPr>
        <p:grpSpPr>
          <a:xfrm>
            <a:off x="-1812693" y="7416893"/>
            <a:ext cx="2841393" cy="13405540"/>
            <a:chOff x="0" y="0"/>
            <a:chExt cx="172278" cy="812800"/>
          </a:xfrm>
        </p:grpSpPr>
        <p:sp>
          <p:nvSpPr>
            <p:cNvPr id="12" name="Freeform 12"/>
            <p:cNvSpPr/>
            <p:nvPr/>
          </p:nvSpPr>
          <p:spPr>
            <a:xfrm>
              <a:off x="0" y="0"/>
              <a:ext cx="172278" cy="812800"/>
            </a:xfrm>
            <a:custGeom>
              <a:avLst/>
              <a:gdLst/>
              <a:ahLst/>
              <a:cxnLst/>
              <a:rect l="l" t="t" r="r" b="b"/>
              <a:pathLst>
                <a:path w="172278" h="812800">
                  <a:moveTo>
                    <a:pt x="86139" y="0"/>
                  </a:moveTo>
                  <a:cubicBezTo>
                    <a:pt x="38566" y="0"/>
                    <a:pt x="0" y="181951"/>
                    <a:pt x="0" y="406400"/>
                  </a:cubicBezTo>
                  <a:cubicBezTo>
                    <a:pt x="0" y="630849"/>
                    <a:pt x="38566" y="812800"/>
                    <a:pt x="86139" y="812800"/>
                  </a:cubicBezTo>
                  <a:cubicBezTo>
                    <a:pt x="133713" y="812800"/>
                    <a:pt x="172278" y="630849"/>
                    <a:pt x="172278" y="406400"/>
                  </a:cubicBezTo>
                  <a:cubicBezTo>
                    <a:pt x="172278" y="181951"/>
                    <a:pt x="133713" y="0"/>
                    <a:pt x="86139" y="0"/>
                  </a:cubicBezTo>
                  <a:close/>
                </a:path>
              </a:pathLst>
            </a:custGeom>
            <a:solidFill>
              <a:srgbClr val="000000">
                <a:alpha val="0"/>
              </a:srgbClr>
            </a:solidFill>
            <a:ln w="19050" cap="sq">
              <a:solidFill>
                <a:srgbClr val="FD6220"/>
              </a:solidFill>
              <a:prstDash val="solid"/>
              <a:miter/>
            </a:ln>
          </p:spPr>
        </p:sp>
        <p:sp>
          <p:nvSpPr>
            <p:cNvPr id="13" name="TextBox 13"/>
            <p:cNvSpPr txBox="1"/>
            <p:nvPr/>
          </p:nvSpPr>
          <p:spPr>
            <a:xfrm>
              <a:off x="16151" y="47625"/>
              <a:ext cx="139976" cy="688975"/>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3286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16EA062-6BDD-4F5D-940A-094677BF9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547" y="1006820"/>
            <a:ext cx="10868547" cy="9029700"/>
          </a:xfrm>
          <a:prstGeom prst="rect">
            <a:avLst/>
          </a:prstGeom>
        </p:spPr>
      </p:pic>
      <p:grpSp>
        <p:nvGrpSpPr>
          <p:cNvPr id="2" name="Group 2"/>
          <p:cNvGrpSpPr/>
          <p:nvPr/>
        </p:nvGrpSpPr>
        <p:grpSpPr>
          <a:xfrm>
            <a:off x="-2284134" y="-1181100"/>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762088" y="-9632634"/>
            <a:ext cx="10994424" cy="109944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2662335" y="2394270"/>
            <a:ext cx="5260627" cy="6409447"/>
          </a:xfrm>
          <a:prstGeom prst="rect">
            <a:avLst/>
          </a:prstGeom>
        </p:spPr>
        <p:txBody>
          <a:bodyPr lIns="0" tIns="0" rIns="0" bIns="0" rtlCol="0" anchor="t">
            <a:spAutoFit/>
          </a:bodyPr>
          <a:lstStyle/>
          <a:p>
            <a:pPr algn="l">
              <a:lnSpc>
                <a:spcPct val="150000"/>
              </a:lnSpc>
            </a:pPr>
            <a:r>
              <a:rPr lang="en-US" sz="2000" b="1" dirty="0">
                <a:solidFill>
                  <a:srgbClr val="191919"/>
                </a:solidFill>
                <a:latin typeface="Gotham Bold"/>
                <a:ea typeface="Gotham Bold"/>
                <a:cs typeface="Gotham Bold"/>
                <a:sym typeface="Gotham Bold"/>
              </a:rPr>
              <a:t>Data Overview: </a:t>
            </a:r>
          </a:p>
          <a:p>
            <a:pPr algn="l">
              <a:lnSpc>
                <a:spcPct val="150000"/>
              </a:lnSpc>
            </a:pPr>
            <a:r>
              <a:rPr lang="en-US" sz="2000" dirty="0">
                <a:solidFill>
                  <a:srgbClr val="191919"/>
                </a:solidFill>
                <a:latin typeface="Gotham"/>
                <a:ea typeface="Gotham"/>
                <a:cs typeface="Gotham"/>
                <a:sym typeface="Gotham"/>
              </a:rPr>
              <a:t>Total sales summarized by departments for both promotions.</a:t>
            </a:r>
          </a:p>
          <a:p>
            <a:pPr algn="l">
              <a:lnSpc>
                <a:spcPct val="150000"/>
              </a:lnSpc>
            </a:pPr>
            <a:r>
              <a:rPr lang="en-US" sz="2000" b="1" dirty="0">
                <a:solidFill>
                  <a:srgbClr val="191919"/>
                </a:solidFill>
                <a:latin typeface="Gotham Bold"/>
                <a:ea typeface="Gotham Bold"/>
                <a:cs typeface="Gotham Bold"/>
                <a:sym typeface="Gotham Bold"/>
              </a:rPr>
              <a:t>Key Findings:</a:t>
            </a:r>
          </a:p>
          <a:p>
            <a:pPr marL="474409" lvl="1" indent="-237205" algn="l">
              <a:lnSpc>
                <a:spcPct val="150000"/>
              </a:lnSpc>
              <a:buFont typeface="Arial"/>
              <a:buChar char="•"/>
            </a:pPr>
            <a:r>
              <a:rPr lang="en-US" sz="2000" dirty="0">
                <a:solidFill>
                  <a:srgbClr val="191919"/>
                </a:solidFill>
                <a:latin typeface="Gotham"/>
                <a:ea typeface="Gotham"/>
                <a:cs typeface="Gotham"/>
                <a:sym typeface="Gotham"/>
              </a:rPr>
              <a:t>GROCERY department remained the top performer across all promotion types</a:t>
            </a:r>
          </a:p>
          <a:p>
            <a:pPr marL="474409" lvl="1" indent="-237205" algn="l">
              <a:lnSpc>
                <a:spcPct val="150000"/>
              </a:lnSpc>
              <a:buFont typeface="Arial"/>
              <a:buChar char="•"/>
            </a:pPr>
            <a:r>
              <a:rPr lang="en-US" sz="2000" dirty="0">
                <a:solidFill>
                  <a:srgbClr val="191919"/>
                </a:solidFill>
                <a:latin typeface="Gotham"/>
                <a:ea typeface="Gotham"/>
                <a:cs typeface="Gotham"/>
                <a:sym typeface="Gotham"/>
              </a:rPr>
              <a:t>Mail promotions drive higher sales overall.</a:t>
            </a:r>
          </a:p>
          <a:p>
            <a:pPr algn="l">
              <a:lnSpc>
                <a:spcPct val="150000"/>
              </a:lnSpc>
            </a:pPr>
            <a:r>
              <a:rPr lang="en-US" sz="2000" b="1" dirty="0">
                <a:solidFill>
                  <a:srgbClr val="191919"/>
                </a:solidFill>
                <a:latin typeface="Gotham Bold"/>
                <a:ea typeface="Gotham Bold"/>
                <a:cs typeface="Gotham Bold"/>
                <a:sym typeface="Gotham Bold"/>
              </a:rPr>
              <a:t>Conclusion: </a:t>
            </a:r>
            <a:r>
              <a:rPr lang="en-US" sz="2000" b="1" dirty="0">
                <a:solidFill>
                  <a:srgbClr val="191919"/>
                </a:solidFill>
                <a:latin typeface="Gotham" panose="020B0604020202020204" charset="0"/>
                <a:ea typeface="Gotham Bold"/>
                <a:cs typeface="Gotham" panose="020B0604020202020204" charset="0"/>
                <a:sym typeface="Gotham Bold"/>
              </a:rPr>
              <a:t>Customers tend to purchase and redeem coupons more frequently when they see promotions in the mail, indicating a shift in consumer behavior toward online shopping</a:t>
            </a:r>
            <a:r>
              <a:rPr lang="en-US" sz="2000" dirty="0">
                <a:solidFill>
                  <a:srgbClr val="191919"/>
                </a:solidFill>
                <a:latin typeface="Gotham" panose="020B0604020202020204" charset="0"/>
                <a:ea typeface="Gotham"/>
                <a:cs typeface="Gotham" panose="020B0604020202020204" charset="0"/>
                <a:sym typeface="Gotham"/>
              </a:rPr>
              <a:t>.</a:t>
            </a:r>
          </a:p>
        </p:txBody>
      </p:sp>
      <p:sp>
        <p:nvSpPr>
          <p:cNvPr id="10" name="TextBox 10"/>
          <p:cNvSpPr txBox="1"/>
          <p:nvPr/>
        </p:nvSpPr>
        <p:spPr>
          <a:xfrm>
            <a:off x="12297297" y="1598614"/>
            <a:ext cx="5990703" cy="528955"/>
          </a:xfrm>
          <a:prstGeom prst="rect">
            <a:avLst/>
          </a:prstGeom>
        </p:spPr>
        <p:txBody>
          <a:bodyPr lIns="0" tIns="0" rIns="0" bIns="0" rtlCol="0" anchor="t">
            <a:spAutoFit/>
          </a:bodyPr>
          <a:lstStyle/>
          <a:p>
            <a:pPr algn="just">
              <a:lnSpc>
                <a:spcPts val="4339"/>
              </a:lnSpc>
              <a:spcBef>
                <a:spcPct val="0"/>
              </a:spcBef>
            </a:pPr>
            <a:r>
              <a:rPr lang="en-US" sz="3099" b="1" dirty="0">
                <a:solidFill>
                  <a:srgbClr val="191919"/>
                </a:solidFill>
                <a:latin typeface="Gotham Bold"/>
                <a:ea typeface="Gotham Bold"/>
                <a:cs typeface="Gotham Bold"/>
                <a:sym typeface="Gotham Bold"/>
              </a:rPr>
              <a:t>Display vs. Mailer promotion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16528" y="-1303606"/>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1762088" y="-9632634"/>
            <a:ext cx="10994424" cy="1099442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4" name="Group 13">
            <a:extLst>
              <a:ext uri="{FF2B5EF4-FFF2-40B4-BE49-F238E27FC236}">
                <a16:creationId xmlns:a16="http://schemas.microsoft.com/office/drawing/2014/main" id="{C5F67C8D-CE6A-4079-B4CF-CF07B1057082}"/>
              </a:ext>
            </a:extLst>
          </p:cNvPr>
          <p:cNvGrpSpPr/>
          <p:nvPr/>
        </p:nvGrpSpPr>
        <p:grpSpPr>
          <a:xfrm>
            <a:off x="2313412" y="1103763"/>
            <a:ext cx="14203000" cy="8079474"/>
            <a:chOff x="2133600" y="800100"/>
            <a:chExt cx="14203000" cy="8079474"/>
          </a:xfrm>
        </p:grpSpPr>
        <p:sp>
          <p:nvSpPr>
            <p:cNvPr id="5" name="TextBox 5"/>
            <p:cNvSpPr txBox="1"/>
            <p:nvPr/>
          </p:nvSpPr>
          <p:spPr>
            <a:xfrm>
              <a:off x="2133600" y="800100"/>
              <a:ext cx="5515657" cy="871220"/>
            </a:xfrm>
            <a:prstGeom prst="rect">
              <a:avLst/>
            </a:prstGeom>
          </p:spPr>
          <p:txBody>
            <a:bodyPr lIns="0" tIns="0" rIns="0" bIns="0" rtlCol="0" anchor="t">
              <a:spAutoFit/>
            </a:bodyPr>
            <a:lstStyle/>
            <a:p>
              <a:pPr algn="l">
                <a:lnSpc>
                  <a:spcPts val="7000"/>
                </a:lnSpc>
                <a:spcBef>
                  <a:spcPct val="0"/>
                </a:spcBef>
              </a:pPr>
              <a:r>
                <a:rPr lang="en-US" sz="5000" b="1">
                  <a:solidFill>
                    <a:srgbClr val="191919"/>
                  </a:solidFill>
                  <a:latin typeface="Gotham Bold"/>
                  <a:ea typeface="Gotham Bold"/>
                  <a:cs typeface="Gotham Bold"/>
                  <a:sym typeface="Gotham Bold"/>
                </a:rPr>
                <a:t>Summary </a:t>
              </a:r>
            </a:p>
          </p:txBody>
        </p:sp>
        <p:sp>
          <p:nvSpPr>
            <p:cNvPr id="6" name="TextBox 6"/>
            <p:cNvSpPr txBox="1"/>
            <p:nvPr/>
          </p:nvSpPr>
          <p:spPr>
            <a:xfrm>
              <a:off x="2133600" y="1786522"/>
              <a:ext cx="14203000" cy="3453766"/>
            </a:xfrm>
            <a:prstGeom prst="rect">
              <a:avLst/>
            </a:prstGeom>
          </p:spPr>
          <p:txBody>
            <a:bodyPr lIns="0" tIns="0" rIns="0" bIns="0" rtlCol="0" anchor="t">
              <a:spAutoFit/>
            </a:bodyPr>
            <a:lstStyle/>
            <a:p>
              <a:pPr algn="l">
                <a:lnSpc>
                  <a:spcPts val="3395"/>
                </a:lnSpc>
              </a:pPr>
              <a:r>
                <a:rPr lang="en-US" sz="2425" dirty="0">
                  <a:solidFill>
                    <a:srgbClr val="191919"/>
                  </a:solidFill>
                  <a:latin typeface="Gotham"/>
                  <a:ea typeface="Gotham"/>
                  <a:cs typeface="Gotham"/>
                  <a:sym typeface="Gotham"/>
                </a:rPr>
                <a:t>Analyzed coupon campaigns, display locations, and mailer promotions.</a:t>
              </a:r>
            </a:p>
            <a:p>
              <a:pPr algn="l">
                <a:lnSpc>
                  <a:spcPts val="3395"/>
                </a:lnSpc>
              </a:pPr>
              <a:endParaRPr lang="en-US" sz="2425" dirty="0">
                <a:solidFill>
                  <a:srgbClr val="191919"/>
                </a:solidFill>
                <a:latin typeface="Gotham"/>
                <a:ea typeface="Gotham"/>
                <a:cs typeface="Gotham"/>
                <a:sym typeface="Gotham"/>
              </a:endParaRPr>
            </a:p>
            <a:p>
              <a:pPr algn="l">
                <a:lnSpc>
                  <a:spcPts val="3395"/>
                </a:lnSpc>
              </a:pPr>
              <a:r>
                <a:rPr lang="en-US" sz="2425" b="1" i="1" dirty="0">
                  <a:solidFill>
                    <a:srgbClr val="191919"/>
                  </a:solidFill>
                  <a:latin typeface="Gotham"/>
                  <a:ea typeface="Gotham"/>
                  <a:cs typeface="Gotham"/>
                  <a:sym typeface="Gotham"/>
                </a:rPr>
                <a:t>Key findings</a:t>
              </a:r>
              <a:r>
                <a:rPr lang="en-US" sz="2425" dirty="0">
                  <a:solidFill>
                    <a:srgbClr val="191919"/>
                  </a:solidFill>
                  <a:latin typeface="Gotham"/>
                  <a:ea typeface="Gotham"/>
                  <a:cs typeface="Gotham"/>
                  <a:sym typeface="Gotham"/>
                </a:rPr>
                <a:t>:</a:t>
              </a:r>
            </a:p>
            <a:p>
              <a:pPr marL="523627" lvl="1" indent="-261813" algn="l">
                <a:lnSpc>
                  <a:spcPts val="3395"/>
                </a:lnSpc>
                <a:buFont typeface="Arial"/>
                <a:buChar char="•"/>
              </a:pPr>
              <a:r>
                <a:rPr lang="en-US" sz="2425" dirty="0">
                  <a:solidFill>
                    <a:srgbClr val="191919"/>
                  </a:solidFill>
                  <a:latin typeface="Gotham"/>
                  <a:ea typeface="Gotham"/>
                  <a:cs typeface="Gotham"/>
                  <a:sym typeface="Gotham"/>
                </a:rPr>
                <a:t>Campaign Type A boosted sales and engagement =&gt; Future campaign model</a:t>
              </a:r>
            </a:p>
            <a:p>
              <a:pPr marL="523627" lvl="1" indent="-261813" algn="l">
                <a:lnSpc>
                  <a:spcPts val="3395"/>
                </a:lnSpc>
                <a:buFont typeface="Arial"/>
                <a:buChar char="•"/>
              </a:pPr>
              <a:r>
                <a:rPr lang="en-US" sz="2425" dirty="0">
                  <a:solidFill>
                    <a:srgbClr val="191919"/>
                  </a:solidFill>
                  <a:latin typeface="Gotham"/>
                  <a:ea typeface="Gotham"/>
                  <a:cs typeface="Gotham"/>
                  <a:sym typeface="Gotham"/>
                </a:rPr>
                <a:t>MEAT had significantly higher sales value when not displayed compared to when it was displayed</a:t>
              </a:r>
            </a:p>
            <a:p>
              <a:pPr marL="523627" lvl="1" indent="-261813" algn="l">
                <a:lnSpc>
                  <a:spcPts val="3395"/>
                </a:lnSpc>
                <a:buFont typeface="Arial"/>
                <a:buChar char="•"/>
              </a:pPr>
              <a:r>
                <a:rPr lang="en-US" sz="2425" dirty="0">
                  <a:solidFill>
                    <a:srgbClr val="191919"/>
                  </a:solidFill>
                  <a:latin typeface="Gotham"/>
                  <a:ea typeface="Gotham"/>
                  <a:cs typeface="Gotham"/>
                  <a:sym typeface="Gotham"/>
                </a:rPr>
                <a:t>TRAVEL &amp; LEISURE and DELI, which were not seen in the display location analysis, became more prominent when looking at the mailer view</a:t>
              </a:r>
            </a:p>
          </p:txBody>
        </p:sp>
        <p:sp>
          <p:nvSpPr>
            <p:cNvPr id="10" name="TextBox 10"/>
            <p:cNvSpPr txBox="1"/>
            <p:nvPr/>
          </p:nvSpPr>
          <p:spPr>
            <a:xfrm>
              <a:off x="2133600" y="5355490"/>
              <a:ext cx="10435401" cy="827150"/>
            </a:xfrm>
            <a:prstGeom prst="rect">
              <a:avLst/>
            </a:prstGeom>
          </p:spPr>
          <p:txBody>
            <a:bodyPr lIns="0" tIns="0" rIns="0" bIns="0" rtlCol="0" anchor="t">
              <a:spAutoFit/>
            </a:bodyPr>
            <a:lstStyle/>
            <a:p>
              <a:pPr algn="l">
                <a:lnSpc>
                  <a:spcPts val="7000"/>
                </a:lnSpc>
                <a:spcBef>
                  <a:spcPct val="0"/>
                </a:spcBef>
              </a:pPr>
              <a:r>
                <a:rPr lang="en-US" sz="5000" b="1" dirty="0">
                  <a:solidFill>
                    <a:srgbClr val="191919"/>
                  </a:solidFill>
                  <a:latin typeface="Gotham Bold"/>
                  <a:ea typeface="Gotham Bold"/>
                  <a:cs typeface="Gotham Bold"/>
                  <a:sym typeface="Gotham Bold"/>
                </a:rPr>
                <a:t>Limitations</a:t>
              </a:r>
            </a:p>
          </p:txBody>
        </p:sp>
        <p:sp>
          <p:nvSpPr>
            <p:cNvPr id="11" name="TextBox 11"/>
            <p:cNvSpPr txBox="1"/>
            <p:nvPr/>
          </p:nvSpPr>
          <p:spPr>
            <a:xfrm>
              <a:off x="2133600" y="6297842"/>
              <a:ext cx="14203000" cy="2581732"/>
            </a:xfrm>
            <a:prstGeom prst="rect">
              <a:avLst/>
            </a:prstGeom>
          </p:spPr>
          <p:txBody>
            <a:bodyPr lIns="0" tIns="0" rIns="0" bIns="0" rtlCol="0" anchor="t">
              <a:spAutoFit/>
            </a:bodyPr>
            <a:lstStyle/>
            <a:p>
              <a:pPr marL="523627" lvl="1" indent="-261813" algn="l">
                <a:lnSpc>
                  <a:spcPts val="3395"/>
                </a:lnSpc>
                <a:buFont typeface="Arial"/>
                <a:buChar char="•"/>
              </a:pPr>
              <a:r>
                <a:rPr lang="en-US" sz="2425" dirty="0">
                  <a:solidFill>
                    <a:srgbClr val="191919"/>
                  </a:solidFill>
                  <a:latin typeface="Gotham"/>
                  <a:ea typeface="Gotham"/>
                  <a:cs typeface="Gotham"/>
                  <a:sym typeface="Gotham"/>
                </a:rPr>
                <a:t>Future analysis should explore the impact of time frames on promotional campaigns and their sales performance.</a:t>
              </a:r>
            </a:p>
            <a:p>
              <a:pPr marL="523627" lvl="1" indent="-261813" algn="l">
                <a:lnSpc>
                  <a:spcPts val="3395"/>
                </a:lnSpc>
                <a:buFont typeface="Arial"/>
                <a:buChar char="•"/>
              </a:pPr>
              <a:r>
                <a:rPr lang="en-US" sz="2425" dirty="0">
                  <a:solidFill>
                    <a:srgbClr val="191919"/>
                  </a:solidFill>
                  <a:latin typeface="Gotham"/>
                  <a:ea typeface="Gotham"/>
                  <a:cs typeface="Gotham"/>
                  <a:sym typeface="Gotham"/>
                </a:rPr>
                <a:t>Validation is needed to confirm that all transactions with discounts are redeemed coupons.</a:t>
              </a:r>
            </a:p>
            <a:p>
              <a:pPr marL="523627" lvl="1" indent="-261813" algn="l">
                <a:lnSpc>
                  <a:spcPts val="3395"/>
                </a:lnSpc>
                <a:buFont typeface="Arial"/>
                <a:buChar char="•"/>
              </a:pPr>
              <a:r>
                <a:rPr lang="en-US" sz="2425" dirty="0">
                  <a:solidFill>
                    <a:srgbClr val="191919"/>
                  </a:solidFill>
                  <a:latin typeface="Gotham"/>
                  <a:ea typeface="Gotham"/>
                  <a:cs typeface="Gotham"/>
                  <a:sym typeface="Gotham"/>
                </a:rPr>
                <a:t>Approximately 2 million coupon redemptions lack transaction records; gathering more data could affect campaign sales insights.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1267</Words>
  <Application>Microsoft Office PowerPoint</Application>
  <PresentationFormat>Custom</PresentationFormat>
  <Paragraphs>106</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Helvetica Neue</vt:lpstr>
      <vt:lpstr>Calibri</vt:lpstr>
      <vt:lpstr>Gotham</vt:lpstr>
      <vt:lpstr>Gotham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dc:title>
  <cp:lastModifiedBy>Vo, Eirlys (vopq)</cp:lastModifiedBy>
  <cp:revision>7</cp:revision>
  <dcterms:created xsi:type="dcterms:W3CDTF">2006-08-16T00:00:00Z</dcterms:created>
  <dcterms:modified xsi:type="dcterms:W3CDTF">2024-10-13T22:58:10Z</dcterms:modified>
  <dc:identifier>DAGTalBBfUQ</dc:identifier>
</cp:coreProperties>
</file>