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otham" charset="1" panose="00000000000000000000"/>
      <p:regular r:id="rId13"/>
    </p:embeddedFont>
    <p:embeddedFont>
      <p:font typeface="Gotham Bol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Analysis Overview:</a:t>
            </a:r>
          </a:p>
          <a:p>
            <a:r>
              <a:rPr lang="en-US"/>
              <a:t>Investigated the impact of various coupon campaign types on consumer behavior, focusing on redemption counts and total sales.</a:t>
            </a:r>
          </a:p>
          <a:p>
            <a:r>
              <a:rPr lang="en-US"/>
              <a:t>Key Findings from First Graph:</a:t>
            </a:r>
          </a:p>
          <a:p>
            <a:r>
              <a:rPr lang="en-US"/>
              <a:t>Campaign Type A outperformed others in both redemption count and sales value, indicating strong customer engagement.</a:t>
            </a:r>
          </a:p>
          <a:p>
            <a:r>
              <a:rPr lang="en-US"/>
              <a:t>Insights for Campaign Type A:</a:t>
            </a:r>
          </a:p>
          <a:p>
            <a:r>
              <a:rPr lang="en-US"/>
              <a:t>Further investigation needed into:</a:t>
            </a:r>
          </a:p>
          <a:p>
            <a:r>
              <a:rPr lang="en-US"/>
              <a:t>Products best suited for Campaign Type A               </a:t>
            </a:r>
          </a:p>
          <a:p>
            <a:r>
              <a:rPr lang="en-US"/>
              <a:t>Structural elements contributing to its success (e.g., attractive discounts, effective placement).</a:t>
            </a:r>
          </a:p>
          <a:p>
            <a:r>
              <a:rPr lang="en-US"/>
              <a:t>Sales Distribution Insights:</a:t>
            </a:r>
          </a:p>
          <a:p>
            <a:r>
              <a:rPr lang="en-US"/>
              <a:t>Grocery Department led in sales across all campaign types due to essential product nature.</a:t>
            </a:r>
          </a:p>
          <a:p>
            <a:r>
              <a:rPr lang="en-US"/>
              <a:t>Type A campaign demonstrated high effectiveness, suggesting potential strategies to enhance underperforming departments.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Hypothesis Overview:</a:t>
            </a:r>
          </a:p>
          <a:p>
            <a:r>
              <a:rPr lang="en-US"/>
              <a:t>Analyzing the impact of display locations and coupons on product purchases.</a:t>
            </a:r>
          </a:p>
          <a:p>
            <a:r>
              <a:rPr lang="en-US"/>
              <a:t>Key Findings:</a:t>
            </a:r>
          </a:p>
          <a:p>
            <a:r>
              <a:rPr lang="en-US"/>
              <a:t>Stacked Bar Plot: Displays raw sales values across departments (excluding Grocery).</a:t>
            </a:r>
          </a:p>
          <a:p>
            <a:r>
              <a:rPr lang="en-US"/>
              <a:t>Top Performers: Drug GM had the highest sales, followed by Meat Packaged and Seafood Packaged, indicating that coupon offers boost purchases in selected categories.</a:t>
            </a:r>
          </a:p>
          <a:p>
            <a:r>
              <a:rPr lang="en-US"/>
              <a:t>Normalized Sales Analysis:</a:t>
            </a:r>
          </a:p>
          <a:p>
            <a:r>
              <a:rPr lang="en-US"/>
              <a:t>Normalized sales into percentages for clearer comparisons:</a:t>
            </a:r>
          </a:p>
          <a:p>
            <a:r>
              <a:rPr lang="en-US"/>
              <a:t>Drug GM continued to dominate sales even without coupon offerings.</a:t>
            </a:r>
          </a:p>
          <a:p>
            <a:r>
              <a:rPr lang="en-US"/>
              <a:t>Notably, Meat Packaged experienced a sharp decline in sales when not displayed.</a:t>
            </a:r>
          </a:p>
          <a:p>
            <a:r>
              <a:rPr lang="en-US"/>
              <a:t>Conclusion:</a:t>
            </a:r>
          </a:p>
          <a:p>
            <a:r>
              <a:rPr lang="en-US"/>
              <a:t>Display location significantly influences sales, especially for packaged goods.</a:t>
            </a:r>
          </a:p>
          <a:p>
            <a:r>
              <a:rPr lang="en-US"/>
              <a:t>Consistent performance from Drug GM and Meat Packaged highlights the importance of strategic display placements.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68512" y="-353712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0" y="5792573"/>
            <a:ext cx="20691721" cy="145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16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Chau Trinh, Eirlys Vo, and Sandy Chun Domingo</a:t>
            </a:r>
          </a:p>
          <a:p>
            <a:pPr algn="ctr">
              <a:lnSpc>
                <a:spcPts val="7702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501640" y="3789439"/>
            <a:ext cx="16993969" cy="1590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30"/>
              </a:lnSpc>
              <a:spcBef>
                <a:spcPct val="0"/>
              </a:spcBef>
            </a:pPr>
            <a:r>
              <a:rPr lang="en-US" b="true" sz="9307" spc="1303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MID-TERM PROJECT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5183608"/>
            <a:ext cx="16993969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55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GROUP 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68402" y="-671045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04941" y="786640"/>
            <a:ext cx="6039059" cy="110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07903" y="2825457"/>
            <a:ext cx="5999050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699" spc="67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Business Problem/Question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07903" y="3630404"/>
            <a:ext cx="7799289" cy="753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96"/>
              </a:lnSpc>
            </a:pPr>
            <a:r>
              <a:rPr lang="en-US" b="true" sz="1899" spc="4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How do the promotions in different display/ mail locations (ex: in store, mailer) impact customer purchase behavior?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07903" y="3981940"/>
            <a:ext cx="5999050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644853" y="4812942"/>
            <a:ext cx="7505707" cy="378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3058"/>
              </a:lnSpc>
              <a:buFont typeface="Arial"/>
              <a:buChar char="•"/>
            </a:pPr>
            <a:r>
              <a:rPr lang="en-US" sz="1899" spc="4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Customers are more likely to redeem coupons when products are featured on the interior pages of mailers.</a:t>
            </a:r>
          </a:p>
          <a:p>
            <a:pPr algn="l">
              <a:lnSpc>
                <a:spcPts val="3058"/>
              </a:lnSpc>
            </a:pPr>
          </a:p>
          <a:p>
            <a:pPr algn="l" marL="410209" indent="-205105" lvl="1">
              <a:lnSpc>
                <a:spcPts val="3058"/>
              </a:lnSpc>
              <a:buFont typeface="Arial"/>
              <a:buChar char="•"/>
            </a:pPr>
            <a:r>
              <a:rPr lang="en-US" sz="1899" spc="4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 stacked bar plot illustrates total sales across different mailer locations and departments, highlighting the impact of coupon placement.</a:t>
            </a:r>
          </a:p>
          <a:p>
            <a:pPr algn="l">
              <a:lnSpc>
                <a:spcPts val="3058"/>
              </a:lnSpc>
            </a:pPr>
          </a:p>
          <a:p>
            <a:pPr algn="l" marL="410209" indent="-205105" lvl="1">
              <a:lnSpc>
                <a:spcPts val="3058"/>
              </a:lnSpc>
              <a:buFont typeface="Arial"/>
              <a:buChar char="•"/>
            </a:pPr>
            <a:r>
              <a:rPr lang="en-US" sz="1899" spc="4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The percentage-based analysis shows the contribution of each department to total sales, identifying which departments benefit most from interior page displays.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3420" y="10287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86360" y="-1190679"/>
            <a:ext cx="11877185" cy="1187718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04800" y="288862"/>
            <a:ext cx="9188080" cy="9188080"/>
          </a:xfrm>
          <a:custGeom>
            <a:avLst/>
            <a:gdLst/>
            <a:ahLst/>
            <a:cxnLst/>
            <a:rect r="r" b="b" t="t" l="l"/>
            <a:pathLst>
              <a:path h="9188080" w="9188080">
                <a:moveTo>
                  <a:pt x="0" y="0"/>
                </a:moveTo>
                <a:lnTo>
                  <a:pt x="9188080" y="0"/>
                </a:lnTo>
                <a:lnTo>
                  <a:pt x="9188080" y="9188080"/>
                </a:lnTo>
                <a:lnTo>
                  <a:pt x="0" y="9188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159854" y="2254451"/>
            <a:ext cx="7099446" cy="722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1999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Analysis Overview</a:t>
            </a:r>
          </a:p>
          <a:p>
            <a:pPr algn="l" marL="431799" indent="-215899" lvl="1">
              <a:lnSpc>
                <a:spcPts val="33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Investigated coupon campaign types' effects on redemption counts and total sales.</a:t>
            </a:r>
          </a:p>
          <a:p>
            <a:pPr algn="l">
              <a:lnSpc>
                <a:spcPts val="3399"/>
              </a:lnSpc>
            </a:pPr>
            <a:r>
              <a:rPr lang="en-US" sz="1999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Key Findings</a:t>
            </a:r>
          </a:p>
          <a:p>
            <a:pPr algn="l" marL="431799" indent="-215899" lvl="1">
              <a:lnSpc>
                <a:spcPts val="33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Campaign Type A:</a:t>
            </a:r>
          </a:p>
          <a:p>
            <a:pPr algn="l" marL="863598" indent="-287866" lvl="2">
              <a:lnSpc>
                <a:spcPts val="33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Outperformed others in both redemption counts and sales value.</a:t>
            </a:r>
          </a:p>
          <a:p>
            <a:pPr algn="l" marL="863598" indent="-287866" lvl="2">
              <a:lnSpc>
                <a:spcPts val="33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Requires further analysis on:</a:t>
            </a:r>
          </a:p>
          <a:p>
            <a:pPr algn="l" marL="1295397" indent="-323849" lvl="3">
              <a:lnSpc>
                <a:spcPts val="3399"/>
              </a:lnSpc>
              <a:buFont typeface="Arial"/>
              <a:buChar char="￭"/>
            </a:pPr>
            <a:r>
              <a:rPr lang="en-US" sz="19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B</a:t>
            </a:r>
            <a:r>
              <a:rPr lang="en-US" sz="19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est-suited products</a:t>
            </a:r>
          </a:p>
          <a:p>
            <a:pPr algn="l" marL="1295397" indent="-323849" lvl="3">
              <a:lnSpc>
                <a:spcPts val="3399"/>
              </a:lnSpc>
              <a:buFont typeface="Arial"/>
              <a:buChar char="￭"/>
            </a:pPr>
            <a:r>
              <a:rPr lang="en-US" sz="19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Success factors (discounts, placement)</a:t>
            </a:r>
          </a:p>
          <a:p>
            <a:pPr algn="l">
              <a:lnSpc>
                <a:spcPts val="3399"/>
              </a:lnSpc>
            </a:pPr>
            <a:r>
              <a:rPr lang="en-US" sz="1999" b="true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Sales Distribution Insights</a:t>
            </a:r>
          </a:p>
          <a:p>
            <a:pPr algn="l" marL="431799" indent="-215899" lvl="1">
              <a:lnSpc>
                <a:spcPts val="33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Grocery Department:</a:t>
            </a:r>
          </a:p>
          <a:p>
            <a:pPr algn="l" marL="863598" indent="-287866" lvl="2">
              <a:lnSpc>
                <a:spcPts val="33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Led in sales across all campaign types due to essential nature.</a:t>
            </a:r>
          </a:p>
          <a:p>
            <a:pPr algn="l" marL="431799" indent="-215899" lvl="1">
              <a:lnSpc>
                <a:spcPts val="339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Type A Campaign:</a:t>
            </a:r>
          </a:p>
          <a:p>
            <a:pPr algn="l" marL="863598" indent="-287866" lvl="2">
              <a:lnSpc>
                <a:spcPts val="33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Highly effective; potential strategies to enhance underperforming departments.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59854" y="1198495"/>
            <a:ext cx="7824944" cy="52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Coupon types effect on sales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12693" y="-10487225"/>
            <a:ext cx="2841393" cy="13405540"/>
            <a:chOff x="0" y="0"/>
            <a:chExt cx="17227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278" cy="812800"/>
            </a:xfrm>
            <a:custGeom>
              <a:avLst/>
              <a:gdLst/>
              <a:ahLst/>
              <a:cxnLst/>
              <a:rect r="r" b="b" t="t" l="l"/>
              <a:pathLst>
                <a:path h="812800" w="172278">
                  <a:moveTo>
                    <a:pt x="86139" y="0"/>
                  </a:moveTo>
                  <a:cubicBezTo>
                    <a:pt x="38566" y="0"/>
                    <a:pt x="0" y="181951"/>
                    <a:pt x="0" y="406400"/>
                  </a:cubicBezTo>
                  <a:cubicBezTo>
                    <a:pt x="0" y="630849"/>
                    <a:pt x="38566" y="812800"/>
                    <a:pt x="86139" y="812800"/>
                  </a:cubicBezTo>
                  <a:cubicBezTo>
                    <a:pt x="133713" y="812800"/>
                    <a:pt x="172278" y="630849"/>
                    <a:pt x="172278" y="406400"/>
                  </a:cubicBezTo>
                  <a:cubicBezTo>
                    <a:pt x="172278" y="181951"/>
                    <a:pt x="133713" y="0"/>
                    <a:pt x="861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6151" y="47625"/>
              <a:ext cx="139976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00503" y="2001127"/>
            <a:ext cx="12567999" cy="6771241"/>
          </a:xfrm>
          <a:custGeom>
            <a:avLst/>
            <a:gdLst/>
            <a:ahLst/>
            <a:cxnLst/>
            <a:rect r="r" b="b" t="t" l="l"/>
            <a:pathLst>
              <a:path h="6771241" w="12567999">
                <a:moveTo>
                  <a:pt x="0" y="0"/>
                </a:moveTo>
                <a:lnTo>
                  <a:pt x="12567999" y="0"/>
                </a:lnTo>
                <a:lnTo>
                  <a:pt x="12567999" y="6771241"/>
                </a:lnTo>
                <a:lnTo>
                  <a:pt x="0" y="6771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1" r="-448" b="-23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7301" y="2880215"/>
            <a:ext cx="5063203" cy="588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7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Key Findings</a:t>
            </a:r>
          </a:p>
          <a:p>
            <a:pPr algn="l" marL="407528" indent="-203764" lvl="1">
              <a:lnSpc>
                <a:spcPts val="2642"/>
              </a:lnSpc>
              <a:buFont typeface="Arial"/>
              <a:buChar char="•"/>
            </a:pPr>
            <a:r>
              <a:rPr lang="en-US" b="true" sz="18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Sales Plot: </a:t>
            </a:r>
            <a:r>
              <a:rPr lang="en-US" sz="188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Shows raw values by department (excluding Grocery).</a:t>
            </a:r>
          </a:p>
          <a:p>
            <a:pPr algn="l" marL="407528" indent="-203764" lvl="1">
              <a:lnSpc>
                <a:spcPts val="2642"/>
              </a:lnSpc>
              <a:buFont typeface="Arial"/>
              <a:buChar char="•"/>
            </a:pPr>
            <a:r>
              <a:rPr lang="en-US" b="true" sz="18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Top Performers:</a:t>
            </a:r>
          </a:p>
          <a:p>
            <a:pPr algn="l" marL="815056" indent="-271685" lvl="2">
              <a:lnSpc>
                <a:spcPts val="2642"/>
              </a:lnSpc>
              <a:buFont typeface="Arial"/>
              <a:buChar char="⚬"/>
            </a:pPr>
            <a:r>
              <a:rPr lang="en-US" sz="188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Drug GM had the highest sales, followed by Meat Packaged, indicating that coupons boost purchases.</a:t>
            </a:r>
          </a:p>
          <a:p>
            <a:pPr algn="l">
              <a:lnSpc>
                <a:spcPts val="2642"/>
              </a:lnSpc>
            </a:pPr>
            <a:r>
              <a:rPr lang="en-US" sz="1887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Normalized Sales Analysis</a:t>
            </a:r>
          </a:p>
          <a:p>
            <a:pPr algn="l" marL="407528" indent="-203764" lvl="1">
              <a:lnSpc>
                <a:spcPts val="2642"/>
              </a:lnSpc>
              <a:buFont typeface="Arial"/>
              <a:buChar char="•"/>
            </a:pPr>
            <a:r>
              <a:rPr lang="en-US" b="true" sz="18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Sales Percentages:</a:t>
            </a:r>
          </a:p>
          <a:p>
            <a:pPr algn="l" marL="815056" indent="-271685" lvl="2">
              <a:lnSpc>
                <a:spcPts val="2642"/>
              </a:lnSpc>
              <a:buFont typeface="Arial"/>
              <a:buChar char="⚬"/>
            </a:pPr>
            <a:r>
              <a:rPr lang="en-US" sz="188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Drug GM led even without coupons; Meat Packaged dropped significantly when not displayed.</a:t>
            </a:r>
          </a:p>
          <a:p>
            <a:pPr algn="l">
              <a:lnSpc>
                <a:spcPts val="2642"/>
              </a:lnSpc>
            </a:pPr>
            <a:r>
              <a:rPr lang="en-US" sz="1887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Conclusion</a:t>
            </a:r>
          </a:p>
          <a:p>
            <a:pPr algn="l" marL="407528" indent="-203764" lvl="1">
              <a:lnSpc>
                <a:spcPts val="2642"/>
              </a:lnSpc>
              <a:buFont typeface="Arial"/>
              <a:buChar char="•"/>
            </a:pPr>
            <a:r>
              <a:rPr lang="en-US" b="true" sz="188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Display Impact:</a:t>
            </a:r>
          </a:p>
          <a:p>
            <a:pPr algn="l" marL="815056" indent="-271685" lvl="2">
              <a:lnSpc>
                <a:spcPts val="2642"/>
              </a:lnSpc>
              <a:buFont typeface="Arial"/>
              <a:buChar char="⚬"/>
            </a:pPr>
            <a:r>
              <a:rPr lang="en-US" sz="188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Locations greatly influence sales, especially for packaged goods.</a:t>
            </a:r>
          </a:p>
          <a:p>
            <a:pPr algn="l">
              <a:lnSpc>
                <a:spcPts val="264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37301" y="1943977"/>
            <a:ext cx="4405173" cy="42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Display location analysis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1812693" y="7416893"/>
            <a:ext cx="2841393" cy="13405540"/>
            <a:chOff x="0" y="0"/>
            <a:chExt cx="172278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2278" cy="812800"/>
            </a:xfrm>
            <a:custGeom>
              <a:avLst/>
              <a:gdLst/>
              <a:ahLst/>
              <a:cxnLst/>
              <a:rect r="r" b="b" t="t" l="l"/>
              <a:pathLst>
                <a:path h="812800" w="172278">
                  <a:moveTo>
                    <a:pt x="86139" y="0"/>
                  </a:moveTo>
                  <a:cubicBezTo>
                    <a:pt x="38566" y="0"/>
                    <a:pt x="0" y="181951"/>
                    <a:pt x="0" y="406400"/>
                  </a:cubicBezTo>
                  <a:cubicBezTo>
                    <a:pt x="0" y="630849"/>
                    <a:pt x="38566" y="812800"/>
                    <a:pt x="86139" y="812800"/>
                  </a:cubicBezTo>
                  <a:cubicBezTo>
                    <a:pt x="133713" y="812800"/>
                    <a:pt x="172278" y="630849"/>
                    <a:pt x="172278" y="406400"/>
                  </a:cubicBezTo>
                  <a:cubicBezTo>
                    <a:pt x="172278" y="181951"/>
                    <a:pt x="133713" y="0"/>
                    <a:pt x="861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6151" y="47625"/>
              <a:ext cx="139976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077476" y="-1933976"/>
            <a:ext cx="14154952" cy="1415495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268225" y="1634854"/>
            <a:ext cx="13019775" cy="8652146"/>
          </a:xfrm>
          <a:custGeom>
            <a:avLst/>
            <a:gdLst/>
            <a:ahLst/>
            <a:cxnLst/>
            <a:rect r="r" b="b" t="t" l="l"/>
            <a:pathLst>
              <a:path h="8652146" w="13019775">
                <a:moveTo>
                  <a:pt x="0" y="0"/>
                </a:moveTo>
                <a:lnTo>
                  <a:pt x="13019775" y="0"/>
                </a:lnTo>
                <a:lnTo>
                  <a:pt x="13019775" y="8652146"/>
                </a:lnTo>
                <a:lnTo>
                  <a:pt x="0" y="8652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" t="0" r="-136" b="-59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4203" y="649939"/>
            <a:ext cx="4220460" cy="199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3604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Impact of Mailer Locations on Coupon Redemption.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4203" y="2930376"/>
            <a:ext cx="5008327" cy="596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8"/>
              </a:lnSpc>
            </a:pPr>
            <a:r>
              <a:rPr lang="en-US" sz="1770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Hypothesis</a:t>
            </a:r>
          </a:p>
          <a:p>
            <a:pPr algn="l" marL="382156" indent="-191078" lvl="1">
              <a:lnSpc>
                <a:spcPts val="2478"/>
              </a:lnSpc>
              <a:buFont typeface="Arial"/>
              <a:buChar char="•"/>
            </a:pPr>
            <a:r>
              <a:rPr lang="en-US" sz="177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Customers are more likely to redeem coupons for products on the interior pages of mailers.</a:t>
            </a:r>
          </a:p>
          <a:p>
            <a:pPr algn="l">
              <a:lnSpc>
                <a:spcPts val="2478"/>
              </a:lnSpc>
            </a:pPr>
            <a:r>
              <a:rPr lang="en-US" sz="1770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Key Findings</a:t>
            </a:r>
          </a:p>
          <a:p>
            <a:pPr algn="l" marL="382156" indent="-191078" lvl="1">
              <a:lnSpc>
                <a:spcPts val="2478"/>
              </a:lnSpc>
              <a:buFont typeface="Arial"/>
              <a:buChar char="•"/>
            </a:pPr>
            <a:r>
              <a:rPr lang="en-US" b="true" sz="177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Top Sales Locations:</a:t>
            </a:r>
          </a:p>
          <a:p>
            <a:pPr algn="l" marL="764312" indent="-254771" lvl="2">
              <a:lnSpc>
                <a:spcPts val="2478"/>
              </a:lnSpc>
              <a:buFont typeface="Arial"/>
              <a:buChar char="⚬"/>
            </a:pPr>
            <a:r>
              <a:rPr lang="en-US" sz="177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Location A excels in Grocery sales; Drug GM and Meat departments perform strongly.</a:t>
            </a:r>
          </a:p>
          <a:p>
            <a:pPr algn="l" marL="382156" indent="-191078" lvl="1">
              <a:lnSpc>
                <a:spcPts val="2478"/>
              </a:lnSpc>
              <a:buFont typeface="Arial"/>
              <a:buChar char="•"/>
            </a:pPr>
            <a:r>
              <a:rPr lang="en-US" b="true" sz="177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Visual Insights:</a:t>
            </a:r>
          </a:p>
          <a:p>
            <a:pPr algn="l" marL="764312" indent="-254771" lvl="2">
              <a:lnSpc>
                <a:spcPts val="2478"/>
              </a:lnSpc>
              <a:buFont typeface="Arial"/>
              <a:buChar char="⚬"/>
            </a:pPr>
            <a:r>
              <a:rPr lang="en-US" sz="177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Stacked bar plot shows total sales by department, with Drug GM and Meat-PCKGD excelling in coupon placements.</a:t>
            </a:r>
          </a:p>
          <a:p>
            <a:pPr algn="l">
              <a:lnSpc>
                <a:spcPts val="2478"/>
              </a:lnSpc>
            </a:pPr>
            <a:r>
              <a:rPr lang="en-US" sz="1770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Conclusion</a:t>
            </a:r>
          </a:p>
          <a:p>
            <a:pPr algn="l" marL="382156" indent="-191078" lvl="1">
              <a:lnSpc>
                <a:spcPts val="2478"/>
              </a:lnSpc>
              <a:buFont typeface="Arial"/>
              <a:buChar char="•"/>
            </a:pPr>
            <a:r>
              <a:rPr lang="en-US" sz="177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Strategic placement in mailers boosts coupon redemption rates.</a:t>
            </a:r>
          </a:p>
          <a:p>
            <a:pPr algn="l">
              <a:lnSpc>
                <a:spcPts val="2478"/>
              </a:lnSpc>
            </a:pPr>
          </a:p>
          <a:p>
            <a:pPr algn="l">
              <a:lnSpc>
                <a:spcPts val="247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49834" y="-1219629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896429"/>
            <a:ext cx="12297297" cy="7173423"/>
          </a:xfrm>
          <a:custGeom>
            <a:avLst/>
            <a:gdLst/>
            <a:ahLst/>
            <a:cxnLst/>
            <a:rect r="r" b="b" t="t" l="l"/>
            <a:pathLst>
              <a:path h="7173423" w="12297297">
                <a:moveTo>
                  <a:pt x="0" y="0"/>
                </a:moveTo>
                <a:lnTo>
                  <a:pt x="12297297" y="0"/>
                </a:lnTo>
                <a:lnTo>
                  <a:pt x="12297297" y="7173424"/>
                </a:lnTo>
                <a:lnTo>
                  <a:pt x="0" y="7173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662335" y="2394270"/>
            <a:ext cx="5260627" cy="7754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2197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Hypothesis: </a:t>
            </a:r>
          </a:p>
          <a:p>
            <a:pPr algn="l">
              <a:lnSpc>
                <a:spcPts val="3076"/>
              </a:lnSpc>
            </a:pPr>
            <a:r>
              <a:rPr lang="en-US" sz="219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Analyzing sales impact of mailer vs. display promotions.</a:t>
            </a:r>
          </a:p>
          <a:p>
            <a:pPr algn="l">
              <a:lnSpc>
                <a:spcPts val="3076"/>
              </a:lnSpc>
            </a:pPr>
            <a:r>
              <a:rPr lang="en-US" sz="2197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Data Overview: </a:t>
            </a:r>
          </a:p>
          <a:p>
            <a:pPr algn="l">
              <a:lnSpc>
                <a:spcPts val="3076"/>
              </a:lnSpc>
            </a:pPr>
            <a:r>
              <a:rPr lang="en-US" sz="219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Total sales summarized by department for both promotions.</a:t>
            </a:r>
          </a:p>
          <a:p>
            <a:pPr algn="l">
              <a:lnSpc>
                <a:spcPts val="3076"/>
              </a:lnSpc>
            </a:pPr>
            <a:r>
              <a:rPr lang="en-US" sz="2197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Key Findings:</a:t>
            </a:r>
          </a:p>
          <a:p>
            <a:pPr algn="l" marL="474409" indent="-237205" lvl="1">
              <a:lnSpc>
                <a:spcPts val="3076"/>
              </a:lnSpc>
              <a:buFont typeface="Arial"/>
              <a:buChar char="•"/>
            </a:pPr>
            <a:r>
              <a:rPr lang="en-US" sz="219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Display promotions drive higher sales overall.</a:t>
            </a:r>
          </a:p>
          <a:p>
            <a:pPr algn="l" marL="474409" indent="-237205" lvl="1">
              <a:lnSpc>
                <a:spcPts val="3076"/>
              </a:lnSpc>
              <a:buFont typeface="Arial"/>
              <a:buChar char="•"/>
            </a:pPr>
            <a:r>
              <a:rPr lang="en-US" sz="219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Mailer promotions perform well in specific categories.</a:t>
            </a:r>
          </a:p>
          <a:p>
            <a:pPr algn="l">
              <a:lnSpc>
                <a:spcPts val="3076"/>
              </a:lnSpc>
            </a:pPr>
            <a:r>
              <a:rPr lang="en-US" sz="2197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Visual Insights:</a:t>
            </a:r>
          </a:p>
          <a:p>
            <a:pPr algn="l" marL="474409" indent="-237205" lvl="1">
              <a:lnSpc>
                <a:spcPts val="3076"/>
              </a:lnSpc>
              <a:buFont typeface="Arial"/>
              <a:buChar char="•"/>
            </a:pPr>
            <a:r>
              <a:rPr lang="en-US" sz="219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Scatter plot shows sales comparison using a logarithmic scale.</a:t>
            </a:r>
          </a:p>
          <a:p>
            <a:pPr algn="l">
              <a:lnSpc>
                <a:spcPts val="3076"/>
              </a:lnSpc>
            </a:pPr>
            <a:r>
              <a:rPr lang="en-US" sz="2197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Conclusion: </a:t>
            </a:r>
            <a:r>
              <a:rPr lang="en-US" sz="2197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Effective promotional strategies boost sales across departments.</a:t>
            </a:r>
          </a:p>
          <a:p>
            <a:pPr algn="l">
              <a:lnSpc>
                <a:spcPts val="3076"/>
              </a:lnSpc>
            </a:pPr>
          </a:p>
          <a:p>
            <a:pPr algn="l">
              <a:lnSpc>
                <a:spcPts val="307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297297" y="1598614"/>
            <a:ext cx="5990703" cy="52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Display vs. Mailer promotion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6528" y="-1303606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80074" y="1707611"/>
            <a:ext cx="5515657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Summary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80074" y="2760842"/>
            <a:ext cx="14203000" cy="255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242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Analyzed coupon campaigns, display locations, and mailer promotions.</a:t>
            </a:r>
          </a:p>
          <a:p>
            <a:pPr algn="l">
              <a:lnSpc>
                <a:spcPts val="3395"/>
              </a:lnSpc>
            </a:pPr>
            <a:r>
              <a:rPr lang="en-US" sz="242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Key findings:</a:t>
            </a:r>
          </a:p>
          <a:p>
            <a:pPr algn="l" marL="523627" indent="-261813" lvl="1">
              <a:lnSpc>
                <a:spcPts val="3395"/>
              </a:lnSpc>
              <a:buFont typeface="Arial"/>
              <a:buChar char="•"/>
            </a:pPr>
            <a:r>
              <a:rPr lang="en-US" sz="242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Campaign Type A boosted sales and engagement.</a:t>
            </a:r>
          </a:p>
          <a:p>
            <a:pPr algn="l" marL="523627" indent="-261813" lvl="1">
              <a:lnSpc>
                <a:spcPts val="3395"/>
              </a:lnSpc>
              <a:buFont typeface="Arial"/>
              <a:buChar char="•"/>
            </a:pPr>
            <a:r>
              <a:rPr lang="en-US" sz="242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Grocery Department performed well; others need improvement.</a:t>
            </a:r>
          </a:p>
          <a:p>
            <a:pPr algn="l" marL="523627" indent="-261813" lvl="1">
              <a:lnSpc>
                <a:spcPts val="3395"/>
              </a:lnSpc>
              <a:buFont typeface="Arial"/>
              <a:buChar char="•"/>
            </a:pPr>
            <a:r>
              <a:rPr lang="en-US" sz="242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Display locations significantly impact sales.</a:t>
            </a:r>
          </a:p>
          <a:p>
            <a:pPr algn="l">
              <a:lnSpc>
                <a:spcPts val="3395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80074" y="5029200"/>
            <a:ext cx="10435401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Recommendations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80074" y="6309995"/>
            <a:ext cx="14203000" cy="212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3627" indent="-261813" lvl="1">
              <a:lnSpc>
                <a:spcPts val="3395"/>
              </a:lnSpc>
              <a:buFont typeface="Arial"/>
              <a:buChar char="•"/>
            </a:pPr>
            <a:r>
              <a:rPr lang="en-US" sz="242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Enhance Campaign Type A for underperforming departments.</a:t>
            </a:r>
          </a:p>
          <a:p>
            <a:pPr algn="l" marL="523627" indent="-261813" lvl="1">
              <a:lnSpc>
                <a:spcPts val="3395"/>
              </a:lnSpc>
              <a:buFont typeface="Arial"/>
              <a:buChar char="•"/>
            </a:pPr>
            <a:r>
              <a:rPr lang="en-US" sz="242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Optimize display placements for visibility and sales.</a:t>
            </a:r>
          </a:p>
          <a:p>
            <a:pPr algn="l" marL="523627" indent="-261813" lvl="1">
              <a:lnSpc>
                <a:spcPts val="3395"/>
              </a:lnSpc>
              <a:buFont typeface="Arial"/>
              <a:buChar char="•"/>
            </a:pPr>
            <a:r>
              <a:rPr lang="en-US" sz="242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Leverage targeted mailers for high-potential departments.</a:t>
            </a:r>
          </a:p>
          <a:p>
            <a:pPr algn="l" marL="523627" indent="-261813" lvl="1">
              <a:lnSpc>
                <a:spcPts val="3395"/>
              </a:lnSpc>
              <a:buFont typeface="Arial"/>
              <a:buChar char="•"/>
            </a:pPr>
            <a:r>
              <a:rPr lang="en-US" sz="242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Continue analysis to refine marketing strategies.</a:t>
            </a:r>
          </a:p>
          <a:p>
            <a:pPr algn="l">
              <a:lnSpc>
                <a:spcPts val="339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DAGTalBBfUQ</dc:identifier>
  <dcterms:modified xsi:type="dcterms:W3CDTF">2011-08-01T06:04:30Z</dcterms:modified>
  <cp:revision>1</cp:revision>
  <dc:title>Midterm Project</dc:title>
</cp:coreProperties>
</file>